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57" r:id="rId4"/>
    <p:sldId id="258" r:id="rId6"/>
    <p:sldId id="259" r:id="rId7"/>
    <p:sldId id="328" r:id="rId8"/>
    <p:sldId id="329" r:id="rId9"/>
    <p:sldId id="330" r:id="rId10"/>
    <p:sldId id="267" r:id="rId11"/>
    <p:sldId id="264" r:id="rId12"/>
    <p:sldId id="265" r:id="rId13"/>
    <p:sldId id="266" r:id="rId14"/>
    <p:sldId id="271" r:id="rId15"/>
    <p:sldId id="273" r:id="rId16"/>
    <p:sldId id="276" r:id="rId17"/>
    <p:sldId id="279" r:id="rId18"/>
    <p:sldId id="280" r:id="rId19"/>
    <p:sldId id="277" r:id="rId20"/>
    <p:sldId id="281" r:id="rId21"/>
    <p:sldId id="283" r:id="rId22"/>
    <p:sldId id="284" r:id="rId23"/>
    <p:sldId id="288" r:id="rId24"/>
    <p:sldId id="289" r:id="rId25"/>
    <p:sldId id="290" r:id="rId26"/>
    <p:sldId id="291" r:id="rId27"/>
    <p:sldId id="292" r:id="rId28"/>
    <p:sldId id="293" r:id="rId29"/>
    <p:sldId id="295" r:id="rId30"/>
    <p:sldId id="296" r:id="rId31"/>
    <p:sldId id="297" r:id="rId32"/>
    <p:sldId id="298" r:id="rId33"/>
    <p:sldId id="302" r:id="rId34"/>
    <p:sldId id="301" r:id="rId35"/>
    <p:sldId id="305" r:id="rId36"/>
    <p:sldId id="306" r:id="rId37"/>
    <p:sldId id="307" r:id="rId38"/>
    <p:sldId id="308" r:id="rId39"/>
    <p:sldId id="312" r:id="rId40"/>
    <p:sldId id="313" r:id="rId41"/>
    <p:sldId id="317" r:id="rId42"/>
    <p:sldId id="318" r:id="rId43"/>
    <p:sldId id="320" r:id="rId44"/>
    <p:sldId id="324" r:id="rId45"/>
    <p:sldId id="319" r:id="rId46"/>
    <p:sldId id="325" r:id="rId47"/>
    <p:sldId id="272" r:id="rId48"/>
    <p:sldId id="332" r:id="rId49"/>
    <p:sldId id="333" r:id="rId50"/>
    <p:sldId id="334" r:id="rId51"/>
    <p:sldId id="335" r:id="rId52"/>
    <p:sldId id="337" r:id="rId53"/>
    <p:sldId id="338" r:id="rId54"/>
    <p:sldId id="336" r:id="rId55"/>
    <p:sldId id="339" r:id="rId56"/>
    <p:sldId id="331" r:id="rId57"/>
    <p:sldId id="278" r:id="rId58"/>
    <p:sldId id="327" r:id="rId59"/>
    <p:sldId id="274" r:id="rId60"/>
  </p:sldIdLst>
  <p:sldSz cx="12192000" cy="6858000"/>
  <p:notesSz cx="7559675" cy="106914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333E"/>
    <a:srgbClr val="2029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284"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3" Type="http://schemas.openxmlformats.org/officeDocument/2006/relationships/tableStyles" Target="tableStyles.xml"/><Relationship Id="rId62" Type="http://schemas.openxmlformats.org/officeDocument/2006/relationships/viewProps" Target="viewProps.xml"/><Relationship Id="rId61" Type="http://schemas.openxmlformats.org/officeDocument/2006/relationships/presProps" Target="presProps.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275859" cy="53643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282066" y="0"/>
            <a:ext cx="3275859" cy="536431"/>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572389" y="1336437"/>
            <a:ext cx="6414897" cy="360838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55968" y="5145282"/>
            <a:ext cx="6047740" cy="4209776"/>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10155065"/>
            <a:ext cx="3275859" cy="53643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282066" y="10155065"/>
            <a:ext cx="3275859" cy="536430"/>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等线" panose="02010600030101010101" charset="-122"/>
            </a:endParaRPr>
          </a:p>
        </p:txBody>
      </p:sp>
      <p:sp>
        <p:nvSpPr>
          <p:cNvPr id="24"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a:lnSpc>
                <a:spcPct val="90000"/>
              </a:lnSpc>
              <a:spcBef>
                <a:spcPts val="1415"/>
              </a:spcBef>
              <a:buNone/>
            </a:pPr>
            <a:endParaRPr lang="en-US" sz="2800" b="0" strike="noStrike" spc="-1">
              <a:solidFill>
                <a:srgbClr val="000000"/>
              </a:solidFill>
              <a:latin typeface="等线" panose="02010600030101010101" charset="-122"/>
            </a:endParaRPr>
          </a:p>
        </p:txBody>
      </p:sp>
      <p:sp>
        <p:nvSpPr>
          <p:cNvPr id="25"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5"/>
              </a:spcBef>
              <a:buNone/>
            </a:pPr>
            <a:endParaRPr lang="en-US" sz="2800" b="0" strike="noStrike" spc="-1">
              <a:solidFill>
                <a:srgbClr val="000000"/>
              </a:solidFill>
              <a:latin typeface="等线" panose="02010600030101010101" charset="-122"/>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等线" panose="02010600030101010101" charset="-122"/>
            </a:endParaRPr>
          </a:p>
        </p:txBody>
      </p:sp>
      <p:sp>
        <p:nvSpPr>
          <p:cNvPr id="2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5"/>
              </a:spcBef>
              <a:buNone/>
            </a:pPr>
            <a:endParaRPr lang="en-US" sz="2800" b="0" strike="noStrike" spc="-1">
              <a:solidFill>
                <a:srgbClr val="000000"/>
              </a:solidFill>
              <a:latin typeface="等线" panose="02010600030101010101" charset="-122"/>
            </a:endParaRPr>
          </a:p>
        </p:txBody>
      </p:sp>
      <p:sp>
        <p:nvSpPr>
          <p:cNvPr id="28"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5"/>
              </a:spcBef>
              <a:buNone/>
            </a:pPr>
            <a:endParaRPr lang="en-US" sz="2800" b="0" strike="noStrike" spc="-1">
              <a:solidFill>
                <a:srgbClr val="000000"/>
              </a:solidFill>
              <a:latin typeface="等线" panose="02010600030101010101" charset="-122"/>
            </a:endParaRPr>
          </a:p>
        </p:txBody>
      </p:sp>
      <p:sp>
        <p:nvSpPr>
          <p:cNvPr id="29"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5"/>
              </a:spcBef>
              <a:buNone/>
            </a:pPr>
            <a:endParaRPr lang="en-US" sz="2800" b="0" strike="noStrike" spc="-1">
              <a:solidFill>
                <a:srgbClr val="000000"/>
              </a:solidFill>
              <a:latin typeface="等线" panose="02010600030101010101" charset="-122"/>
            </a:endParaRPr>
          </a:p>
        </p:txBody>
      </p:sp>
      <p:sp>
        <p:nvSpPr>
          <p:cNvPr id="30"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5"/>
              </a:spcBef>
              <a:buNone/>
            </a:pPr>
            <a:endParaRPr lang="en-US" sz="2800" b="0" strike="noStrike" spc="-1">
              <a:solidFill>
                <a:srgbClr val="000000"/>
              </a:solidFill>
              <a:latin typeface="等线" panose="02010600030101010101" charset="-122"/>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等线" panose="02010600030101010101" charset="-122"/>
            </a:endParaRPr>
          </a:p>
        </p:txBody>
      </p:sp>
      <p:sp>
        <p:nvSpPr>
          <p:cNvPr id="32"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a:lnSpc>
                <a:spcPct val="90000"/>
              </a:lnSpc>
              <a:spcBef>
                <a:spcPts val="1415"/>
              </a:spcBef>
              <a:buNone/>
            </a:pPr>
            <a:endParaRPr lang="en-US" sz="2800" b="0" strike="noStrike" spc="-1">
              <a:solidFill>
                <a:srgbClr val="000000"/>
              </a:solidFill>
              <a:latin typeface="等线" panose="02010600030101010101" charset="-122"/>
            </a:endParaRPr>
          </a:p>
        </p:txBody>
      </p:sp>
      <p:sp>
        <p:nvSpPr>
          <p:cNvPr id="33"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a:lnSpc>
                <a:spcPct val="90000"/>
              </a:lnSpc>
              <a:spcBef>
                <a:spcPts val="1415"/>
              </a:spcBef>
              <a:buNone/>
            </a:pPr>
            <a:endParaRPr lang="en-US" sz="2800" b="0" strike="noStrike" spc="-1">
              <a:solidFill>
                <a:srgbClr val="000000"/>
              </a:solidFill>
              <a:latin typeface="等线" panose="02010600030101010101" charset="-122"/>
            </a:endParaRPr>
          </a:p>
        </p:txBody>
      </p:sp>
      <p:sp>
        <p:nvSpPr>
          <p:cNvPr id="34"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a:lnSpc>
                <a:spcPct val="90000"/>
              </a:lnSpc>
              <a:spcBef>
                <a:spcPts val="1415"/>
              </a:spcBef>
              <a:buNone/>
            </a:pPr>
            <a:endParaRPr lang="en-US" sz="2800" b="0" strike="noStrike" spc="-1">
              <a:solidFill>
                <a:srgbClr val="000000"/>
              </a:solidFill>
              <a:latin typeface="等线" panose="02010600030101010101" charset="-122"/>
            </a:endParaRPr>
          </a:p>
        </p:txBody>
      </p:sp>
      <p:sp>
        <p:nvSpPr>
          <p:cNvPr id="35"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a:lnSpc>
                <a:spcPct val="90000"/>
              </a:lnSpc>
              <a:spcBef>
                <a:spcPts val="1415"/>
              </a:spcBef>
              <a:buNone/>
            </a:pPr>
            <a:endParaRPr lang="en-US" sz="2800" b="0" strike="noStrike" spc="-1">
              <a:solidFill>
                <a:srgbClr val="000000"/>
              </a:solidFill>
              <a:latin typeface="等线" panose="02010600030101010101" charset="-122"/>
            </a:endParaRPr>
          </a:p>
        </p:txBody>
      </p:sp>
      <p:sp>
        <p:nvSpPr>
          <p:cNvPr id="36"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a:lnSpc>
                <a:spcPct val="90000"/>
              </a:lnSpc>
              <a:spcBef>
                <a:spcPts val="1415"/>
              </a:spcBef>
              <a:buNone/>
            </a:pPr>
            <a:endParaRPr lang="en-US" sz="2800" b="0" strike="noStrike" spc="-1">
              <a:solidFill>
                <a:srgbClr val="000000"/>
              </a:solidFill>
              <a:latin typeface="等线" panose="02010600030101010101" charset="-122"/>
            </a:endParaRPr>
          </a:p>
        </p:txBody>
      </p:sp>
      <p:sp>
        <p:nvSpPr>
          <p:cNvPr id="37"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a:lnSpc>
                <a:spcPct val="90000"/>
              </a:lnSpc>
              <a:spcBef>
                <a:spcPts val="1415"/>
              </a:spcBef>
              <a:buNone/>
            </a:pPr>
            <a:endParaRPr lang="en-US" sz="2800" b="0" strike="noStrike" spc="-1">
              <a:solidFill>
                <a:srgbClr val="000000"/>
              </a:solidFill>
              <a:latin typeface="等线" panose="02010600030101010101"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等线" panose="02010600030101010101" charset="-122"/>
            </a:endParaRPr>
          </a:p>
        </p:txBody>
      </p:sp>
      <p:sp>
        <p:nvSpPr>
          <p:cNvPr id="3"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US" sz="3200" b="0" strike="noStrike" spc="-1">
              <a:latin typeface="Arial" panose="020B0604020202020204"/>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等线" panose="02010600030101010101" charset="-122"/>
            </a:endParaRPr>
          </a:p>
        </p:txBody>
      </p:sp>
      <p:sp>
        <p:nvSpPr>
          <p:cNvPr id="5"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a:lnSpc>
                <a:spcPct val="90000"/>
              </a:lnSpc>
              <a:spcBef>
                <a:spcPts val="1415"/>
              </a:spcBef>
              <a:buNone/>
            </a:pPr>
            <a:endParaRPr lang="en-US" sz="2800" b="0" strike="noStrike" spc="-1">
              <a:solidFill>
                <a:srgbClr val="000000"/>
              </a:solidFill>
              <a:latin typeface="等线" panose="02010600030101010101"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等线" panose="02010600030101010101" charset="-122"/>
            </a:endParaRPr>
          </a:p>
        </p:txBody>
      </p:sp>
      <p:sp>
        <p:nvSpPr>
          <p:cNvPr id="7"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5"/>
              </a:spcBef>
              <a:buNone/>
            </a:pPr>
            <a:endParaRPr lang="en-US" sz="2800" b="0" strike="noStrike" spc="-1">
              <a:solidFill>
                <a:srgbClr val="000000"/>
              </a:solidFill>
              <a:latin typeface="等线" panose="02010600030101010101" charset="-122"/>
            </a:endParaRPr>
          </a:p>
        </p:txBody>
      </p:sp>
      <p:sp>
        <p:nvSpPr>
          <p:cNvPr id="8"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5"/>
              </a:spcBef>
              <a:buNone/>
            </a:pPr>
            <a:endParaRPr lang="en-US" sz="2800" b="0" strike="noStrike" spc="-1">
              <a:solidFill>
                <a:srgbClr val="000000"/>
              </a:solidFill>
              <a:latin typeface="等线" panose="02010600030101010101"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等线" panose="02010600030101010101"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n-US" sz="3200" b="0" strike="noStrike" spc="-1">
              <a:latin typeface="Arial" panose="020B0604020202020204"/>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等线" panose="02010600030101010101" charset="-122"/>
            </a:endParaRPr>
          </a:p>
        </p:txBody>
      </p:sp>
      <p:sp>
        <p:nvSpPr>
          <p:cNvPr id="1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5"/>
              </a:spcBef>
              <a:buNone/>
            </a:pPr>
            <a:endParaRPr lang="en-US" sz="2800" b="0" strike="noStrike" spc="-1">
              <a:solidFill>
                <a:srgbClr val="000000"/>
              </a:solidFill>
              <a:latin typeface="等线" panose="02010600030101010101" charset="-122"/>
            </a:endParaRPr>
          </a:p>
        </p:txBody>
      </p:sp>
      <p:sp>
        <p:nvSpPr>
          <p:cNvPr id="13"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5"/>
              </a:spcBef>
              <a:buNone/>
            </a:pPr>
            <a:endParaRPr lang="en-US" sz="2800" b="0" strike="noStrike" spc="-1">
              <a:solidFill>
                <a:srgbClr val="000000"/>
              </a:solidFill>
              <a:latin typeface="等线" panose="02010600030101010101" charset="-122"/>
            </a:endParaRPr>
          </a:p>
        </p:txBody>
      </p:sp>
      <p:sp>
        <p:nvSpPr>
          <p:cNvPr id="14"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5"/>
              </a:spcBef>
              <a:buNone/>
            </a:pPr>
            <a:endParaRPr lang="en-US" sz="2800" b="0" strike="noStrike" spc="-1">
              <a:solidFill>
                <a:srgbClr val="000000"/>
              </a:solidFill>
              <a:latin typeface="等线" panose="02010600030101010101"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等线" panose="02010600030101010101" charset="-122"/>
            </a:endParaRPr>
          </a:p>
        </p:txBody>
      </p:sp>
      <p:sp>
        <p:nvSpPr>
          <p:cNvPr id="16"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5"/>
              </a:spcBef>
              <a:buNone/>
            </a:pPr>
            <a:endParaRPr lang="en-US" sz="2800" b="0" strike="noStrike" spc="-1">
              <a:solidFill>
                <a:srgbClr val="000000"/>
              </a:solidFill>
              <a:latin typeface="等线" panose="02010600030101010101" charset="-122"/>
            </a:endParaRPr>
          </a:p>
        </p:txBody>
      </p:sp>
      <p:sp>
        <p:nvSpPr>
          <p:cNvPr id="1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5"/>
              </a:spcBef>
              <a:buNone/>
            </a:pPr>
            <a:endParaRPr lang="en-US" sz="2800" b="0" strike="noStrike" spc="-1">
              <a:solidFill>
                <a:srgbClr val="000000"/>
              </a:solidFill>
              <a:latin typeface="等线" panose="02010600030101010101" charset="-122"/>
            </a:endParaRPr>
          </a:p>
        </p:txBody>
      </p:sp>
      <p:sp>
        <p:nvSpPr>
          <p:cNvPr id="18"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5"/>
              </a:spcBef>
              <a:buNone/>
            </a:pPr>
            <a:endParaRPr lang="en-US" sz="2800" b="0" strike="noStrike" spc="-1">
              <a:solidFill>
                <a:srgbClr val="000000"/>
              </a:solidFill>
              <a:latin typeface="等线" panose="02010600030101010101"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等线" panose="02010600030101010101" charset="-122"/>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5"/>
              </a:spcBef>
              <a:buNone/>
            </a:pPr>
            <a:endParaRPr lang="en-US" sz="2800" b="0" strike="noStrike" spc="-1">
              <a:solidFill>
                <a:srgbClr val="000000"/>
              </a:solidFill>
              <a:latin typeface="等线" panose="02010600030101010101" charset="-122"/>
            </a:endParaRPr>
          </a:p>
        </p:txBody>
      </p:sp>
      <p:sp>
        <p:nvSpPr>
          <p:cNvPr id="2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5"/>
              </a:spcBef>
              <a:buNone/>
            </a:pPr>
            <a:endParaRPr lang="en-US" sz="2800" b="0" strike="noStrike" spc="-1">
              <a:solidFill>
                <a:srgbClr val="000000"/>
              </a:solidFill>
              <a:latin typeface="等线" panose="02010600030101010101" charset="-122"/>
            </a:endParaRPr>
          </a:p>
        </p:txBody>
      </p:sp>
      <p:sp>
        <p:nvSpPr>
          <p:cNvPr id="22"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5"/>
              </a:spcBef>
              <a:buNone/>
            </a:pPr>
            <a:endParaRPr lang="en-US" sz="2800" b="0" strike="noStrike" spc="-1">
              <a:solidFill>
                <a:srgbClr val="000000"/>
              </a:solidFill>
              <a:latin typeface="等线" panose="02010600030101010101"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zh-CN" sz="1800" b="0" strike="noStrike" spc="-1">
                <a:solidFill>
                  <a:srgbClr val="000000"/>
                </a:solidFill>
                <a:latin typeface="等线" panose="02010600030101010101" charset="-122"/>
              </a:rPr>
              <a:t>单击以编辑标题文本格式</a:t>
            </a:r>
            <a:endParaRPr lang="en-US" sz="1800" b="0" strike="noStrike" spc="-1">
              <a:solidFill>
                <a:srgbClr val="000000"/>
              </a:solidFill>
              <a:latin typeface="等线" panose="02010600030101010101" charset="-122"/>
            </a:endParaRPr>
          </a:p>
        </p:txBody>
      </p:sp>
      <p:sp>
        <p:nvSpPr>
          <p:cNvPr id="3"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1800" indent="-323850">
              <a:lnSpc>
                <a:spcPct val="90000"/>
              </a:lnSpc>
              <a:spcBef>
                <a:spcPts val="1415"/>
              </a:spcBef>
              <a:buClr>
                <a:srgbClr val="FFFFFF"/>
              </a:buClr>
              <a:buSzPct val="45000"/>
              <a:buFont typeface="Wingdings" panose="05000000000000000000" pitchFamily="2" charset="2"/>
              <a:buChar char=""/>
            </a:pPr>
            <a:r>
              <a:rPr lang="zh-CN" sz="2800" b="0" strike="noStrike" spc="-1">
                <a:solidFill>
                  <a:srgbClr val="000000"/>
                </a:solidFill>
                <a:latin typeface="等线" panose="02010600030101010101" charset="-122"/>
              </a:rPr>
              <a:t>点击以编辑提纲文本格式</a:t>
            </a:r>
            <a:endParaRPr lang="en-US" sz="2800" b="0" strike="noStrike" spc="-1">
              <a:solidFill>
                <a:srgbClr val="000000"/>
              </a:solidFill>
              <a:latin typeface="等线" panose="02010600030101010101" charset="-122"/>
            </a:endParaRPr>
          </a:p>
          <a:p>
            <a:pPr marL="864235" lvl="1" indent="-323850">
              <a:lnSpc>
                <a:spcPct val="90000"/>
              </a:lnSpc>
              <a:spcBef>
                <a:spcPts val="1135"/>
              </a:spcBef>
              <a:buClr>
                <a:srgbClr val="FFFFFF"/>
              </a:buClr>
              <a:buSzPct val="75000"/>
              <a:buFont typeface="Symbol" panose="05050102010706020507" charset="2"/>
              <a:buChar char=""/>
            </a:pPr>
            <a:r>
              <a:rPr lang="zh-CN" sz="2000" b="0" strike="noStrike" spc="-1">
                <a:solidFill>
                  <a:srgbClr val="000000"/>
                </a:solidFill>
                <a:latin typeface="等线" panose="02010600030101010101" charset="-122"/>
              </a:rPr>
              <a:t>第二提纲级别</a:t>
            </a:r>
            <a:endParaRPr lang="en-US" sz="2000" b="0" strike="noStrike" spc="-1">
              <a:solidFill>
                <a:srgbClr val="000000"/>
              </a:solidFill>
              <a:latin typeface="等线" panose="02010600030101010101" charset="-122"/>
            </a:endParaRPr>
          </a:p>
          <a:p>
            <a:pPr marL="1296035" lvl="2" indent="-288290">
              <a:lnSpc>
                <a:spcPct val="90000"/>
              </a:lnSpc>
              <a:spcBef>
                <a:spcPts val="850"/>
              </a:spcBef>
              <a:buClr>
                <a:srgbClr val="FFFFFF"/>
              </a:buClr>
              <a:buSzPct val="45000"/>
              <a:buFont typeface="Wingdings" panose="05000000000000000000" pitchFamily="2" charset="2"/>
              <a:buChar char=""/>
            </a:pPr>
            <a:r>
              <a:rPr lang="zh-CN" sz="1800" b="0" strike="noStrike" spc="-1">
                <a:solidFill>
                  <a:srgbClr val="000000"/>
                </a:solidFill>
                <a:latin typeface="等线" panose="02010600030101010101" charset="-122"/>
              </a:rPr>
              <a:t>第三提纲级别</a:t>
            </a:r>
            <a:endParaRPr lang="en-US" sz="1800" b="0" strike="noStrike" spc="-1">
              <a:solidFill>
                <a:srgbClr val="000000"/>
              </a:solidFill>
              <a:latin typeface="等线" panose="02010600030101010101" charset="-122"/>
            </a:endParaRPr>
          </a:p>
          <a:p>
            <a:pPr marL="1727835" lvl="3" indent="-215900">
              <a:lnSpc>
                <a:spcPct val="90000"/>
              </a:lnSpc>
              <a:spcBef>
                <a:spcPts val="565"/>
              </a:spcBef>
              <a:buClr>
                <a:srgbClr val="FFFFFF"/>
              </a:buClr>
              <a:buSzPct val="75000"/>
              <a:buFont typeface="Symbol" panose="05050102010706020507" charset="2"/>
              <a:buChar char=""/>
            </a:pPr>
            <a:r>
              <a:rPr lang="zh-CN" sz="1800" b="0" strike="noStrike" spc="-1">
                <a:solidFill>
                  <a:srgbClr val="000000"/>
                </a:solidFill>
                <a:latin typeface="等线" panose="02010600030101010101" charset="-122"/>
              </a:rPr>
              <a:t>第四提纲级别</a:t>
            </a:r>
            <a:endParaRPr lang="en-US" sz="1800" b="0" strike="noStrike" spc="-1">
              <a:solidFill>
                <a:srgbClr val="000000"/>
              </a:solidFill>
              <a:latin typeface="等线" panose="02010600030101010101" charset="-122"/>
            </a:endParaRPr>
          </a:p>
          <a:p>
            <a:pPr marL="2160270" lvl="4" indent="-215900">
              <a:lnSpc>
                <a:spcPct val="90000"/>
              </a:lnSpc>
              <a:spcBef>
                <a:spcPts val="285"/>
              </a:spcBef>
              <a:buClr>
                <a:srgbClr val="FFFFFF"/>
              </a:buClr>
              <a:buSzPct val="45000"/>
              <a:buFont typeface="Wingdings" panose="05000000000000000000" pitchFamily="2" charset="2"/>
              <a:buChar char=""/>
            </a:pPr>
            <a:r>
              <a:rPr lang="zh-CN" sz="2000" b="0" strike="noStrike" spc="-1">
                <a:solidFill>
                  <a:srgbClr val="000000"/>
                </a:solidFill>
                <a:latin typeface="等线" panose="02010600030101010101" charset="-122"/>
              </a:rPr>
              <a:t>第五提纲级别</a:t>
            </a:r>
            <a:endParaRPr lang="en-US" sz="2000" b="0" strike="noStrike" spc="-1">
              <a:solidFill>
                <a:srgbClr val="000000"/>
              </a:solidFill>
              <a:latin typeface="等线" panose="02010600030101010101" charset="-122"/>
            </a:endParaRPr>
          </a:p>
          <a:p>
            <a:pPr marL="2592070" lvl="5" indent="-215900">
              <a:lnSpc>
                <a:spcPct val="90000"/>
              </a:lnSpc>
              <a:spcBef>
                <a:spcPts val="285"/>
              </a:spcBef>
              <a:buClr>
                <a:srgbClr val="FFFFFF"/>
              </a:buClr>
              <a:buSzPct val="45000"/>
              <a:buFont typeface="Wingdings" panose="05000000000000000000" pitchFamily="2" charset="2"/>
              <a:buChar char=""/>
            </a:pPr>
            <a:r>
              <a:rPr lang="zh-CN" sz="2000" b="0" strike="noStrike" spc="-1">
                <a:solidFill>
                  <a:srgbClr val="000000"/>
                </a:solidFill>
                <a:latin typeface="等线" panose="02010600030101010101" charset="-122"/>
              </a:rPr>
              <a:t>第六提纲级别</a:t>
            </a:r>
            <a:endParaRPr lang="en-US" sz="2000" b="0" strike="noStrike" spc="-1">
              <a:solidFill>
                <a:srgbClr val="000000"/>
              </a:solidFill>
              <a:latin typeface="等线" panose="02010600030101010101" charset="-122"/>
            </a:endParaRPr>
          </a:p>
          <a:p>
            <a:pPr marL="3023870" lvl="6" indent="-215900">
              <a:lnSpc>
                <a:spcPct val="90000"/>
              </a:lnSpc>
              <a:spcBef>
                <a:spcPts val="285"/>
              </a:spcBef>
              <a:buClr>
                <a:srgbClr val="FFFFFF"/>
              </a:buClr>
              <a:buSzPct val="45000"/>
              <a:buFont typeface="Wingdings" panose="05000000000000000000" pitchFamily="2" charset="2"/>
              <a:buChar char=""/>
            </a:pPr>
            <a:r>
              <a:rPr lang="zh-CN" sz="2000" b="0" strike="noStrike" spc="-1">
                <a:solidFill>
                  <a:srgbClr val="000000"/>
                </a:solidFill>
                <a:latin typeface="等线" panose="02010600030101010101" charset="-122"/>
              </a:rPr>
              <a:t>第七提纲级别</a:t>
            </a:r>
            <a:endParaRPr lang="en-US" sz="2000" b="0" strike="noStrike" spc="-1">
              <a:solidFill>
                <a:srgbClr val="000000"/>
              </a:solidFill>
              <a:latin typeface="等线" panose="02010600030101010101"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8" Type="http://schemas.openxmlformats.org/officeDocument/2006/relationships/notesSlide" Target="../notesSlides/notesSlide1.xml"/><Relationship Id="rId17" Type="http://schemas.openxmlformats.org/officeDocument/2006/relationships/slideLayout" Target="../slideLayouts/slideLayout1.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image" Target="../media/image2.png"/><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5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4.png"/><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6.png"/><Relationship Id="rId1" Type="http://schemas.openxmlformats.org/officeDocument/2006/relationships/image" Target="../media/image3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12"/>
          <p:cNvSpPr/>
          <p:nvPr/>
        </p:nvSpPr>
        <p:spPr>
          <a:xfrm>
            <a:off x="717550" y="2552065"/>
            <a:ext cx="5780405" cy="95123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30000"/>
              </a:lnSpc>
              <a:buNone/>
            </a:pPr>
            <a:r>
              <a:rPr lang="zh-CN" altLang="en-US" sz="3600" b="0" strike="noStrike" spc="-1" dirty="0">
                <a:solidFill>
                  <a:schemeClr val="bg1"/>
                </a:solidFill>
                <a:latin typeface="Arial" panose="020B0604020202020204"/>
              </a:rPr>
              <a:t>图像处理部分</a:t>
            </a:r>
            <a:r>
              <a:rPr lang="en-US" altLang="zh-CN" sz="3600" b="0" strike="noStrike" spc="-1" dirty="0">
                <a:solidFill>
                  <a:schemeClr val="bg1"/>
                </a:solidFill>
                <a:latin typeface="Arial" panose="020B0604020202020204"/>
              </a:rPr>
              <a:t>---opencv</a:t>
            </a:r>
            <a:r>
              <a:rPr lang="zh-CN" altLang="en-US" sz="3600" b="0" strike="noStrike" spc="-1" dirty="0">
                <a:solidFill>
                  <a:schemeClr val="bg1"/>
                </a:solidFill>
                <a:latin typeface="Arial" panose="020B0604020202020204"/>
              </a:rPr>
              <a:t>学习</a:t>
            </a:r>
            <a:endParaRPr lang="zh-CN" altLang="en-US" sz="3600" b="0" strike="noStrike" spc="-1" dirty="0">
              <a:solidFill>
                <a:schemeClr val="bg1"/>
              </a:solidFill>
              <a:latin typeface="Arial" panose="020B0604020202020204"/>
            </a:endParaRPr>
          </a:p>
        </p:txBody>
      </p:sp>
      <p:sp>
        <p:nvSpPr>
          <p:cNvPr id="50" name="标题 13"/>
          <p:cNvSpPr/>
          <p:nvPr/>
        </p:nvSpPr>
        <p:spPr>
          <a:xfrm>
            <a:off x="395104" y="647925"/>
            <a:ext cx="2157852" cy="3301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50000"/>
              </a:lnSpc>
              <a:buNone/>
            </a:pPr>
            <a:r>
              <a:rPr lang="en-US" altLang="zh-CN" sz="1200" b="0" strike="noStrike" spc="-1" dirty="0">
                <a:solidFill>
                  <a:schemeClr val="bg1"/>
                </a:solidFill>
                <a:latin typeface="Arial" panose="020B0604020202020204"/>
              </a:rPr>
              <a:t>HFUT-XC  WDR</a:t>
            </a:r>
            <a:r>
              <a:rPr lang="zh-CN" altLang="en-US" sz="1200" b="0" strike="noStrike" spc="-1" dirty="0">
                <a:solidFill>
                  <a:schemeClr val="bg1"/>
                </a:solidFill>
                <a:latin typeface="Arial" panose="020B0604020202020204"/>
              </a:rPr>
              <a:t>机器人实验室</a:t>
            </a:r>
            <a:endParaRPr lang="en-US" sz="1200" b="0" strike="noStrike" spc="-1" dirty="0">
              <a:solidFill>
                <a:schemeClr val="bg1"/>
              </a:solidFill>
              <a:latin typeface="Arial" panose="020B0604020202020204"/>
            </a:endParaRPr>
          </a:p>
        </p:txBody>
      </p:sp>
      <p:sp>
        <p:nvSpPr>
          <p:cNvPr id="51" name="线条 2"/>
          <p:cNvSpPr/>
          <p:nvPr/>
        </p:nvSpPr>
        <p:spPr>
          <a:xfrm>
            <a:off x="2402640" y="3940560"/>
            <a:ext cx="3027960" cy="360"/>
          </a:xfrm>
          <a:prstGeom prst="line">
            <a:avLst/>
          </a:prstGeom>
          <a:ln w="6840" cap="sq">
            <a:solidFill>
              <a:srgbClr val="FFFFFF"/>
            </a:solidFill>
            <a:miter/>
          </a:ln>
        </p:spPr>
        <p:style>
          <a:lnRef idx="0">
            <a:scrgbClr r="0" g="0" b="0"/>
          </a:lnRef>
          <a:fillRef idx="0">
            <a:scrgbClr r="0" g="0" b="0"/>
          </a:fillRef>
          <a:effectRef idx="0">
            <a:scrgbClr r="0" g="0" b="0"/>
          </a:effectRef>
          <a:fontRef idx="minor"/>
        </p:style>
      </p:sp>
      <p:sp>
        <p:nvSpPr>
          <p:cNvPr id="61" name="文本框 60"/>
          <p:cNvSpPr txBox="1"/>
          <p:nvPr/>
        </p:nvSpPr>
        <p:spPr>
          <a:xfrm>
            <a:off x="619649" y="1635771"/>
            <a:ext cx="5192007" cy="751487"/>
          </a:xfrm>
          <a:prstGeom prst="rect">
            <a:avLst/>
          </a:prstGeom>
          <a:noFill/>
          <a:ln w="0">
            <a:noFill/>
          </a:ln>
        </p:spPr>
        <p:txBody>
          <a:bodyPr lIns="90000" tIns="45000" rIns="90000" bIns="45000" anchor="t">
            <a:noAutofit/>
          </a:bodyPr>
          <a:lstStyle/>
          <a:p>
            <a:r>
              <a:rPr lang="zh-CN" sz="4400" b="0" strike="noStrike" spc="-1" dirty="0">
                <a:solidFill>
                  <a:schemeClr val="bg1"/>
                </a:solidFill>
                <a:latin typeface="华光毛体行楷" panose="02000500000000000000" pitchFamily="2" charset="-122"/>
                <a:ea typeface="华光毛体行楷" panose="02000500000000000000" pitchFamily="2" charset="-122"/>
              </a:rPr>
              <a:t>算法组</a:t>
            </a:r>
            <a:r>
              <a:rPr lang="zh-CN" sz="4400" b="0" strike="noStrike" spc="-1" dirty="0">
                <a:solidFill>
                  <a:schemeClr val="bg1"/>
                </a:solidFill>
                <a:latin typeface="华光毛体行楷" panose="02000500000000000000" pitchFamily="2" charset="-122"/>
                <a:ea typeface="华光毛体行楷" panose="02000500000000000000" pitchFamily="2" charset="-122"/>
              </a:rPr>
              <a:t>招新培训</a:t>
            </a:r>
            <a:endParaRPr lang="zh-CN" sz="4400" b="0" strike="noStrike" spc="-1" dirty="0">
              <a:solidFill>
                <a:schemeClr val="bg1"/>
              </a:solidFill>
              <a:latin typeface="华光毛体行楷" panose="02000500000000000000" pitchFamily="2" charset="-122"/>
              <a:ea typeface="华光毛体行楷" panose="02000500000000000000" pitchFamily="2" charset="-122"/>
            </a:endParaRPr>
          </a:p>
        </p:txBody>
      </p:sp>
      <p:sp>
        <p:nvSpPr>
          <p:cNvPr id="5" name="标题 13"/>
          <p:cNvSpPr/>
          <p:nvPr/>
        </p:nvSpPr>
        <p:spPr>
          <a:xfrm>
            <a:off x="952539" y="3775632"/>
            <a:ext cx="1529880" cy="268488"/>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50000"/>
              </a:lnSpc>
              <a:buNone/>
            </a:pPr>
            <a:r>
              <a:rPr lang="en-US" sz="1200" b="0" strike="noStrike" spc="-1" dirty="0">
                <a:solidFill>
                  <a:srgbClr val="FFFFFF">
                    <a:alpha val="70000"/>
                  </a:srgbClr>
                </a:solidFill>
                <a:latin typeface="Source Han Sans"/>
                <a:ea typeface="Source Han Sans"/>
              </a:rPr>
              <a:t>POWERPOINT DESIGN</a:t>
            </a:r>
            <a:endParaRPr lang="en-US" sz="1200" b="0" strike="noStrike" spc="-1" dirty="0">
              <a:latin typeface="Arial" panose="020B0604020202020204"/>
            </a:endParaRPr>
          </a:p>
        </p:txBody>
      </p:sp>
      <p:pic>
        <p:nvPicPr>
          <p:cNvPr id="7" name="图片 6"/>
          <p:cNvPicPr>
            <a:picLocks noChangeAspect="1"/>
          </p:cNvPicPr>
          <p:nvPr/>
        </p:nvPicPr>
        <p:blipFill>
          <a:blip r:embed="rId1" cstate="print">
            <a:lum bright="70000" contrast="-70000"/>
            <a:extLst>
              <a:ext uri="{28A0092B-C50C-407E-A947-70E740481C1C}">
                <a14:useLocalDpi xmlns:a14="http://schemas.microsoft.com/office/drawing/2010/main" val="0"/>
              </a:ext>
            </a:extLst>
          </a:blip>
          <a:srcRect t="24488" b="28365"/>
          <a:stretch>
            <a:fillRect/>
          </a:stretch>
        </p:blipFill>
        <p:spPr>
          <a:xfrm>
            <a:off x="213548" y="70958"/>
            <a:ext cx="2189092" cy="72993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标题 1"/>
          <p:cNvSpPr/>
          <p:nvPr/>
        </p:nvSpPr>
        <p:spPr>
          <a:xfrm>
            <a:off x="690840" y="1312560"/>
            <a:ext cx="1010160" cy="1147320"/>
          </a:xfrm>
          <a:prstGeom prst="rect">
            <a:avLst/>
          </a:prstGeom>
          <a:noFill/>
          <a:ln w="0">
            <a:noFill/>
          </a:ln>
        </p:spPr>
        <p:style>
          <a:lnRef idx="0">
            <a:scrgbClr r="0" g="0" b="0"/>
          </a:lnRef>
          <a:fillRef idx="0">
            <a:scrgbClr r="0" g="0" b="0"/>
          </a:fillRef>
          <a:effectRef idx="0">
            <a:scrgbClr r="0" g="0" b="0"/>
          </a:effectRef>
          <a:fontRef idx="minor"/>
        </p:style>
      </p:sp>
      <p:sp>
        <p:nvSpPr>
          <p:cNvPr id="140" name="标题 1"/>
          <p:cNvSpPr/>
          <p:nvPr/>
        </p:nvSpPr>
        <p:spPr>
          <a:xfrm>
            <a:off x="1867680" y="1312560"/>
            <a:ext cx="1010160" cy="1147320"/>
          </a:xfrm>
          <a:prstGeom prst="rect">
            <a:avLst/>
          </a:prstGeom>
          <a:noFill/>
          <a:ln w="0">
            <a:noFill/>
          </a:ln>
        </p:spPr>
        <p:style>
          <a:lnRef idx="0">
            <a:scrgbClr r="0" g="0" b="0"/>
          </a:lnRef>
          <a:fillRef idx="0">
            <a:scrgbClr r="0" g="0" b="0"/>
          </a:fillRef>
          <a:effectRef idx="0">
            <a:scrgbClr r="0" g="0" b="0"/>
          </a:effectRef>
          <a:fontRef idx="minor"/>
        </p:style>
      </p:sp>
      <p:sp>
        <p:nvSpPr>
          <p:cNvPr id="3" name="文本框 2"/>
          <p:cNvSpPr txBox="1"/>
          <p:nvPr/>
        </p:nvSpPr>
        <p:spPr>
          <a:xfrm>
            <a:off x="366680" y="307961"/>
            <a:ext cx="2143317" cy="583565"/>
          </a:xfrm>
          <a:prstGeom prst="rect">
            <a:avLst/>
          </a:prstGeom>
          <a:noFill/>
        </p:spPr>
        <p:txBody>
          <a:bodyPr wrap="square">
            <a:spAutoFit/>
          </a:bodyPr>
          <a:lstStyle/>
          <a:p>
            <a:r>
              <a:rPr lang="zh-CN" altLang="en-US" sz="3200" dirty="0">
                <a:solidFill>
                  <a:schemeClr val="bg1"/>
                </a:solidFill>
                <a:latin typeface="华文楷体" panose="02010600040101010101" pitchFamily="2" charset="-122"/>
                <a:ea typeface="华文楷体" panose="02010600040101010101" pitchFamily="2" charset="-122"/>
              </a:rPr>
              <a:t>环境</a:t>
            </a:r>
            <a:r>
              <a:rPr lang="zh-CN" altLang="en-US" sz="3200" dirty="0">
                <a:solidFill>
                  <a:schemeClr val="bg1"/>
                </a:solidFill>
                <a:latin typeface="华文楷体" panose="02010600040101010101" pitchFamily="2" charset="-122"/>
                <a:ea typeface="华文楷体" panose="02010600040101010101" pitchFamily="2" charset="-122"/>
              </a:rPr>
              <a:t>配置</a:t>
            </a:r>
            <a:endParaRPr lang="zh-CN" altLang="en-US" sz="3200" dirty="0">
              <a:solidFill>
                <a:schemeClr val="bg1"/>
              </a:solidFill>
              <a:latin typeface="华文楷体" panose="02010600040101010101" pitchFamily="2" charset="-122"/>
              <a:ea typeface="华文楷体" panose="02010600040101010101" pitchFamily="2" charset="-122"/>
            </a:endParaRPr>
          </a:p>
        </p:txBody>
      </p:sp>
      <p:sp>
        <p:nvSpPr>
          <p:cNvPr id="7" name="文本框 6"/>
          <p:cNvSpPr txBox="1"/>
          <p:nvPr/>
        </p:nvSpPr>
        <p:spPr>
          <a:xfrm>
            <a:off x="513715" y="842010"/>
            <a:ext cx="7722235" cy="5908040"/>
          </a:xfrm>
          <a:prstGeom prst="rect">
            <a:avLst/>
          </a:prstGeom>
          <a:noFill/>
        </p:spPr>
        <p:txBody>
          <a:bodyPr wrap="square">
            <a:spAutoFit/>
          </a:bodyPr>
          <a:lstStyle/>
          <a:p>
            <a:r>
              <a:rPr lang="en-US" altLang="zh-CN" dirty="0">
                <a:solidFill>
                  <a:schemeClr val="bg1"/>
                </a:solidFill>
              </a:rPr>
              <a:t>   </a:t>
            </a:r>
            <a:r>
              <a:rPr lang="zh-CN" altLang="en-US" dirty="0">
                <a:solidFill>
                  <a:schemeClr val="bg1"/>
                </a:solidFill>
              </a:rPr>
              <a:t>配置步骤</a:t>
            </a:r>
            <a:endParaRPr lang="zh-CN" altLang="en-US" dirty="0">
              <a:solidFill>
                <a:schemeClr val="bg1"/>
              </a:solidFill>
            </a:endParaRPr>
          </a:p>
          <a:p>
            <a:r>
              <a:rPr lang="en-US" altLang="zh-CN" dirty="0">
                <a:solidFill>
                  <a:schemeClr val="bg1"/>
                </a:solidFill>
              </a:rPr>
              <a:t>1. </a:t>
            </a:r>
            <a:r>
              <a:rPr lang="zh-CN" altLang="en-US" dirty="0">
                <a:solidFill>
                  <a:schemeClr val="bg1"/>
                </a:solidFill>
              </a:rPr>
              <a:t>安装</a:t>
            </a:r>
            <a:r>
              <a:rPr lang="en-US" altLang="zh-CN" dirty="0">
                <a:solidFill>
                  <a:schemeClr val="bg1"/>
                </a:solidFill>
              </a:rPr>
              <a:t> VS Code </a:t>
            </a:r>
            <a:r>
              <a:rPr lang="zh-CN" altLang="en-US" dirty="0">
                <a:solidFill>
                  <a:schemeClr val="bg1"/>
                </a:solidFill>
              </a:rPr>
              <a:t>的</a:t>
            </a:r>
            <a:r>
              <a:rPr lang="en-US" altLang="zh-CN" dirty="0">
                <a:solidFill>
                  <a:schemeClr val="bg1"/>
                </a:solidFill>
              </a:rPr>
              <a:t> Python </a:t>
            </a:r>
            <a:r>
              <a:rPr lang="zh-CN" altLang="en-US" dirty="0">
                <a:solidFill>
                  <a:schemeClr val="bg1"/>
                </a:solidFill>
              </a:rPr>
              <a:t>扩展</a:t>
            </a:r>
            <a:endParaRPr lang="zh-CN" altLang="en-US" dirty="0">
              <a:solidFill>
                <a:schemeClr val="bg1"/>
              </a:solidFill>
            </a:endParaRPr>
          </a:p>
          <a:p>
            <a:r>
              <a:rPr lang="zh-CN" altLang="en-US" dirty="0">
                <a:solidFill>
                  <a:schemeClr val="bg1"/>
                </a:solidFill>
              </a:rPr>
              <a:t>打开</a:t>
            </a:r>
            <a:r>
              <a:rPr lang="en-US" altLang="zh-CN" dirty="0">
                <a:solidFill>
                  <a:schemeClr val="bg1"/>
                </a:solidFill>
              </a:rPr>
              <a:t> VS Code</a:t>
            </a:r>
            <a:r>
              <a:rPr lang="zh-CN" altLang="en-US" dirty="0">
                <a:solidFill>
                  <a:schemeClr val="bg1"/>
                </a:solidFill>
              </a:rPr>
              <a:t>，进入左侧</a:t>
            </a:r>
            <a:r>
              <a:rPr lang="en-US" altLang="zh-CN" dirty="0">
                <a:solidFill>
                  <a:schemeClr val="bg1"/>
                </a:solidFill>
              </a:rPr>
              <a:t> “</a:t>
            </a:r>
            <a:r>
              <a:rPr lang="zh-CN" altLang="en-US" dirty="0">
                <a:solidFill>
                  <a:schemeClr val="bg1"/>
                </a:solidFill>
              </a:rPr>
              <a:t>扩展</a:t>
            </a:r>
            <a:r>
              <a:rPr lang="en-US" altLang="zh-CN" dirty="0">
                <a:solidFill>
                  <a:schemeClr val="bg1"/>
                </a:solidFill>
              </a:rPr>
              <a:t>” </a:t>
            </a:r>
            <a:r>
              <a:rPr lang="zh-CN" altLang="en-US" dirty="0">
                <a:solidFill>
                  <a:schemeClr val="bg1"/>
                </a:solidFill>
              </a:rPr>
              <a:t>面板（或按</a:t>
            </a:r>
            <a:r>
              <a:rPr lang="en-US" altLang="zh-CN" dirty="0">
                <a:solidFill>
                  <a:schemeClr val="bg1"/>
                </a:solidFill>
              </a:rPr>
              <a:t> Ctrl+Shift+X</a:t>
            </a:r>
            <a:r>
              <a:rPr lang="zh-CN" altLang="en-US" dirty="0">
                <a:solidFill>
                  <a:schemeClr val="bg1"/>
                </a:solidFill>
              </a:rPr>
              <a:t>），搜索</a:t>
            </a:r>
            <a:r>
              <a:rPr lang="en-US" altLang="zh-CN" dirty="0">
                <a:solidFill>
                  <a:schemeClr val="bg1"/>
                </a:solidFill>
              </a:rPr>
              <a:t> Python </a:t>
            </a:r>
            <a:r>
              <a:rPr lang="zh-CN" altLang="en-US" dirty="0">
                <a:solidFill>
                  <a:schemeClr val="bg1"/>
                </a:solidFill>
              </a:rPr>
              <a:t>并安装微软官方发布的</a:t>
            </a:r>
            <a:r>
              <a:rPr lang="en-US" altLang="zh-CN" dirty="0">
                <a:solidFill>
                  <a:schemeClr val="bg1"/>
                </a:solidFill>
              </a:rPr>
              <a:t> Python </a:t>
            </a:r>
            <a:r>
              <a:rPr lang="zh-CN" altLang="en-US" dirty="0">
                <a:solidFill>
                  <a:schemeClr val="bg1"/>
                </a:solidFill>
              </a:rPr>
              <a:t>扩展（作者：</a:t>
            </a:r>
            <a:r>
              <a:rPr lang="en-US" altLang="zh-CN" dirty="0">
                <a:solidFill>
                  <a:schemeClr val="bg1"/>
                </a:solidFill>
              </a:rPr>
              <a:t>Microsoft</a:t>
            </a:r>
            <a:r>
              <a:rPr lang="zh-CN" altLang="en-US" dirty="0">
                <a:solidFill>
                  <a:schemeClr val="bg1"/>
                </a:solidFill>
              </a:rPr>
              <a:t>）。</a:t>
            </a:r>
            <a:endParaRPr lang="zh-CN" altLang="en-US" dirty="0">
              <a:solidFill>
                <a:schemeClr val="bg1"/>
              </a:solidFill>
            </a:endParaRPr>
          </a:p>
          <a:p>
            <a:r>
              <a:rPr lang="zh-CN" altLang="en-US" dirty="0">
                <a:solidFill>
                  <a:schemeClr val="bg1"/>
                </a:solidFill>
              </a:rPr>
              <a:t>该扩展提供代码补全、调试等功能，是使用</a:t>
            </a:r>
            <a:r>
              <a:rPr lang="en-US" altLang="zh-CN" dirty="0">
                <a:solidFill>
                  <a:schemeClr val="bg1"/>
                </a:solidFill>
              </a:rPr>
              <a:t> Python </a:t>
            </a:r>
            <a:r>
              <a:rPr lang="zh-CN" altLang="en-US" dirty="0">
                <a:solidFill>
                  <a:schemeClr val="bg1"/>
                </a:solidFill>
              </a:rPr>
              <a:t>的基础。</a:t>
            </a:r>
            <a:endParaRPr lang="zh-CN" altLang="en-US" dirty="0">
              <a:solidFill>
                <a:schemeClr val="bg1"/>
              </a:solidFill>
            </a:endParaRPr>
          </a:p>
          <a:p>
            <a:endParaRPr lang="zh-CN" altLang="en-US" dirty="0">
              <a:solidFill>
                <a:schemeClr val="bg1"/>
              </a:solidFill>
            </a:endParaRPr>
          </a:p>
          <a:p>
            <a:r>
              <a:rPr lang="en-US" altLang="zh-CN" dirty="0">
                <a:solidFill>
                  <a:schemeClr val="bg1"/>
                </a:solidFill>
              </a:rPr>
              <a:t>2. </a:t>
            </a:r>
            <a:r>
              <a:rPr lang="zh-CN" altLang="en-US" dirty="0">
                <a:solidFill>
                  <a:schemeClr val="bg1"/>
                </a:solidFill>
              </a:rPr>
              <a:t>创建项目文件夹并打开</a:t>
            </a:r>
            <a:endParaRPr lang="zh-CN" altLang="en-US" dirty="0">
              <a:solidFill>
                <a:schemeClr val="bg1"/>
              </a:solidFill>
            </a:endParaRPr>
          </a:p>
          <a:p>
            <a:r>
              <a:rPr lang="zh-CN" altLang="en-US" dirty="0">
                <a:solidFill>
                  <a:schemeClr val="bg1"/>
                </a:solidFill>
              </a:rPr>
              <a:t>在本地创建一个用于存放</a:t>
            </a:r>
            <a:r>
              <a:rPr lang="en-US" altLang="zh-CN" dirty="0">
                <a:solidFill>
                  <a:schemeClr val="bg1"/>
                </a:solidFill>
              </a:rPr>
              <a:t> OpenCV </a:t>
            </a:r>
            <a:r>
              <a:rPr lang="zh-CN" altLang="en-US" dirty="0">
                <a:solidFill>
                  <a:schemeClr val="bg1"/>
                </a:solidFill>
              </a:rPr>
              <a:t>项目的文件夹（如</a:t>
            </a:r>
            <a:r>
              <a:rPr lang="en-US" altLang="zh-CN" dirty="0">
                <a:solidFill>
                  <a:schemeClr val="bg1"/>
                </a:solidFill>
              </a:rPr>
              <a:t> opencv-project</a:t>
            </a:r>
            <a:r>
              <a:rPr lang="zh-CN" altLang="en-US" dirty="0">
                <a:solidFill>
                  <a:schemeClr val="bg1"/>
                </a:solidFill>
              </a:rPr>
              <a:t>）。</a:t>
            </a:r>
            <a:endParaRPr lang="zh-CN" altLang="en-US" dirty="0">
              <a:solidFill>
                <a:schemeClr val="bg1"/>
              </a:solidFill>
            </a:endParaRPr>
          </a:p>
          <a:p>
            <a:r>
              <a:rPr lang="zh-CN" altLang="en-US" dirty="0">
                <a:solidFill>
                  <a:schemeClr val="bg1"/>
                </a:solidFill>
              </a:rPr>
              <a:t>打开</a:t>
            </a:r>
            <a:r>
              <a:rPr lang="en-US" altLang="zh-CN" dirty="0">
                <a:solidFill>
                  <a:schemeClr val="bg1"/>
                </a:solidFill>
              </a:rPr>
              <a:t> VS Code</a:t>
            </a:r>
            <a:r>
              <a:rPr lang="zh-CN" altLang="en-US" dirty="0">
                <a:solidFill>
                  <a:schemeClr val="bg1"/>
                </a:solidFill>
              </a:rPr>
              <a:t>，点击</a:t>
            </a:r>
            <a:r>
              <a:rPr lang="en-US" altLang="zh-CN" dirty="0">
                <a:solidFill>
                  <a:schemeClr val="bg1"/>
                </a:solidFill>
              </a:rPr>
              <a:t> “</a:t>
            </a:r>
            <a:r>
              <a:rPr lang="zh-CN" altLang="en-US" dirty="0">
                <a:solidFill>
                  <a:schemeClr val="bg1"/>
                </a:solidFill>
              </a:rPr>
              <a:t>文件</a:t>
            </a:r>
            <a:r>
              <a:rPr lang="en-US" altLang="zh-CN" dirty="0">
                <a:solidFill>
                  <a:schemeClr val="bg1"/>
                </a:solidFill>
              </a:rPr>
              <a:t> (F) </a:t>
            </a:r>
            <a:r>
              <a:rPr lang="en-US" altLang="en-US" dirty="0">
                <a:solidFill>
                  <a:schemeClr val="bg1"/>
                </a:solidFill>
              </a:rPr>
              <a:t>→</a:t>
            </a:r>
            <a:r>
              <a:rPr lang="en-US" altLang="zh-CN" dirty="0">
                <a:solidFill>
                  <a:schemeClr val="bg1"/>
                </a:solidFill>
              </a:rPr>
              <a:t> </a:t>
            </a:r>
            <a:r>
              <a:rPr lang="zh-CN" altLang="en-US" dirty="0">
                <a:solidFill>
                  <a:schemeClr val="bg1"/>
                </a:solidFill>
              </a:rPr>
              <a:t>打开文件夹</a:t>
            </a:r>
            <a:r>
              <a:rPr lang="en-US" altLang="zh-CN" dirty="0">
                <a:solidFill>
                  <a:schemeClr val="bg1"/>
                </a:solidFill>
              </a:rPr>
              <a:t> (O)”</a:t>
            </a:r>
            <a:r>
              <a:rPr lang="zh-CN" altLang="en-US" dirty="0">
                <a:solidFill>
                  <a:schemeClr val="bg1"/>
                </a:solidFill>
              </a:rPr>
              <a:t>，选择刚创建的项目文件夹。</a:t>
            </a:r>
            <a:endParaRPr lang="zh-CN" altLang="en-US" dirty="0">
              <a:solidFill>
                <a:schemeClr val="bg1"/>
              </a:solidFill>
            </a:endParaRPr>
          </a:p>
          <a:p>
            <a:endParaRPr lang="zh-CN" altLang="en-US" dirty="0">
              <a:solidFill>
                <a:schemeClr val="bg1"/>
              </a:solidFill>
            </a:endParaRPr>
          </a:p>
          <a:p>
            <a:r>
              <a:rPr lang="en-US" altLang="zh-CN" dirty="0">
                <a:solidFill>
                  <a:schemeClr val="bg1"/>
                </a:solidFill>
              </a:rPr>
              <a:t>3. </a:t>
            </a:r>
            <a:r>
              <a:rPr lang="zh-CN" altLang="en-US" dirty="0">
                <a:solidFill>
                  <a:schemeClr val="bg1"/>
                </a:solidFill>
              </a:rPr>
              <a:t>选择</a:t>
            </a:r>
            <a:r>
              <a:rPr lang="en-US" altLang="zh-CN" dirty="0">
                <a:solidFill>
                  <a:schemeClr val="bg1"/>
                </a:solidFill>
              </a:rPr>
              <a:t> Python </a:t>
            </a:r>
            <a:r>
              <a:rPr lang="zh-CN" altLang="en-US" dirty="0">
                <a:solidFill>
                  <a:schemeClr val="bg1"/>
                </a:solidFill>
              </a:rPr>
              <a:t>解释器</a:t>
            </a:r>
            <a:endParaRPr lang="zh-CN" altLang="en-US" dirty="0">
              <a:solidFill>
                <a:schemeClr val="bg1"/>
              </a:solidFill>
            </a:endParaRPr>
          </a:p>
          <a:p>
            <a:r>
              <a:rPr lang="en-US" altLang="zh-CN" dirty="0">
                <a:solidFill>
                  <a:schemeClr val="bg1"/>
                </a:solidFill>
              </a:rPr>
              <a:t>VS Code </a:t>
            </a:r>
            <a:r>
              <a:rPr lang="zh-CN" altLang="en-US" dirty="0">
                <a:solidFill>
                  <a:schemeClr val="bg1"/>
                </a:solidFill>
              </a:rPr>
              <a:t>需要知道使用哪个</a:t>
            </a:r>
            <a:r>
              <a:rPr lang="en-US" altLang="zh-CN" dirty="0">
                <a:solidFill>
                  <a:schemeClr val="bg1"/>
                </a:solidFill>
              </a:rPr>
              <a:t> Python </a:t>
            </a:r>
            <a:r>
              <a:rPr lang="zh-CN" altLang="en-US" dirty="0">
                <a:solidFill>
                  <a:schemeClr val="bg1"/>
                </a:solidFill>
              </a:rPr>
              <a:t>环境来运行代码：</a:t>
            </a:r>
            <a:endParaRPr lang="zh-CN" altLang="en-US" dirty="0">
              <a:solidFill>
                <a:schemeClr val="bg1"/>
              </a:solidFill>
            </a:endParaRPr>
          </a:p>
          <a:p>
            <a:r>
              <a:rPr lang="zh-CN" altLang="en-US" dirty="0">
                <a:solidFill>
                  <a:schemeClr val="bg1"/>
                </a:solidFill>
              </a:rPr>
              <a:t>打开</a:t>
            </a:r>
            <a:r>
              <a:rPr lang="en-US" altLang="zh-CN" dirty="0">
                <a:solidFill>
                  <a:schemeClr val="bg1"/>
                </a:solidFill>
              </a:rPr>
              <a:t> VS Code </a:t>
            </a:r>
            <a:r>
              <a:rPr lang="zh-CN" altLang="en-US" dirty="0">
                <a:solidFill>
                  <a:schemeClr val="bg1"/>
                </a:solidFill>
              </a:rPr>
              <a:t>的命令面板：按</a:t>
            </a:r>
            <a:r>
              <a:rPr lang="en-US" altLang="zh-CN" dirty="0">
                <a:solidFill>
                  <a:schemeClr val="bg1"/>
                </a:solidFill>
              </a:rPr>
              <a:t> Ctrl+Shift+P</a:t>
            </a:r>
            <a:r>
              <a:rPr lang="zh-CN" altLang="en-US" dirty="0">
                <a:solidFill>
                  <a:schemeClr val="bg1"/>
                </a:solidFill>
              </a:rPr>
              <a:t>（</a:t>
            </a:r>
            <a:r>
              <a:rPr lang="en-US" altLang="zh-CN" dirty="0">
                <a:solidFill>
                  <a:schemeClr val="bg1"/>
                </a:solidFill>
              </a:rPr>
              <a:t>Windows/Linux</a:t>
            </a:r>
            <a:r>
              <a:rPr lang="zh-CN" altLang="en-US" dirty="0">
                <a:solidFill>
                  <a:schemeClr val="bg1"/>
                </a:solidFill>
              </a:rPr>
              <a:t>）或</a:t>
            </a:r>
            <a:r>
              <a:rPr lang="en-US" altLang="zh-CN" dirty="0">
                <a:solidFill>
                  <a:schemeClr val="bg1"/>
                </a:solidFill>
              </a:rPr>
              <a:t> Cmd+Shift+P</a:t>
            </a:r>
            <a:r>
              <a:rPr lang="zh-CN" altLang="en-US" dirty="0">
                <a:solidFill>
                  <a:schemeClr val="bg1"/>
                </a:solidFill>
              </a:rPr>
              <a:t>（</a:t>
            </a:r>
            <a:r>
              <a:rPr lang="en-US" altLang="zh-CN" dirty="0">
                <a:solidFill>
                  <a:schemeClr val="bg1"/>
                </a:solidFill>
              </a:rPr>
              <a:t>Mac</a:t>
            </a:r>
            <a:r>
              <a:rPr lang="zh-CN" altLang="en-US" dirty="0">
                <a:solidFill>
                  <a:schemeClr val="bg1"/>
                </a:solidFill>
              </a:rPr>
              <a:t>）。</a:t>
            </a:r>
            <a:endParaRPr lang="zh-CN" altLang="en-US" dirty="0">
              <a:solidFill>
                <a:schemeClr val="bg1"/>
              </a:solidFill>
            </a:endParaRPr>
          </a:p>
          <a:p>
            <a:r>
              <a:rPr lang="zh-CN" altLang="en-US" dirty="0">
                <a:solidFill>
                  <a:schemeClr val="bg1"/>
                </a:solidFill>
              </a:rPr>
              <a:t>输入并选择</a:t>
            </a:r>
            <a:r>
              <a:rPr lang="en-US" altLang="zh-CN" dirty="0">
                <a:solidFill>
                  <a:schemeClr val="bg1"/>
                </a:solidFill>
              </a:rPr>
              <a:t> Python: Select Interpreter</a:t>
            </a:r>
            <a:r>
              <a:rPr lang="zh-CN" altLang="en-US" dirty="0">
                <a:solidFill>
                  <a:schemeClr val="bg1"/>
                </a:solidFill>
              </a:rPr>
              <a:t>。</a:t>
            </a:r>
            <a:endParaRPr lang="zh-CN" altLang="en-US" dirty="0">
              <a:solidFill>
                <a:schemeClr val="bg1"/>
              </a:solidFill>
            </a:endParaRPr>
          </a:p>
          <a:p>
            <a:r>
              <a:rPr lang="zh-CN" altLang="en-US" dirty="0">
                <a:solidFill>
                  <a:schemeClr val="bg1"/>
                </a:solidFill>
              </a:rPr>
              <a:t>在列表中选择你安装的</a:t>
            </a:r>
            <a:r>
              <a:rPr lang="en-US" altLang="zh-CN" dirty="0">
                <a:solidFill>
                  <a:schemeClr val="bg1"/>
                </a:solidFill>
              </a:rPr>
              <a:t> Python </a:t>
            </a:r>
            <a:r>
              <a:rPr lang="zh-CN" altLang="en-US" dirty="0">
                <a:solidFill>
                  <a:schemeClr val="bg1"/>
                </a:solidFill>
              </a:rPr>
              <a:t>版本（如</a:t>
            </a:r>
            <a:r>
              <a:rPr lang="en-US" altLang="zh-CN" dirty="0">
                <a:solidFill>
                  <a:schemeClr val="bg1"/>
                </a:solidFill>
              </a:rPr>
              <a:t> Python 3.9.x</a:t>
            </a:r>
            <a:r>
              <a:rPr lang="zh-CN" altLang="en-US" dirty="0">
                <a:solidFill>
                  <a:schemeClr val="bg1"/>
                </a:solidFill>
              </a:rPr>
              <a:t>），确保是之前安装时勾选了</a:t>
            </a:r>
            <a:r>
              <a:rPr lang="en-US" altLang="zh-CN" dirty="0">
                <a:solidFill>
                  <a:schemeClr val="bg1"/>
                </a:solidFill>
              </a:rPr>
              <a:t> PATH </a:t>
            </a:r>
            <a:r>
              <a:rPr lang="zh-CN" altLang="en-US" dirty="0">
                <a:solidFill>
                  <a:schemeClr val="bg1"/>
                </a:solidFill>
              </a:rPr>
              <a:t>的版本。</a:t>
            </a:r>
            <a:endParaRPr lang="zh-CN" altLang="en-US" dirty="0">
              <a:solidFill>
                <a:schemeClr val="bg1"/>
              </a:solidFill>
            </a:endParaRPr>
          </a:p>
          <a:p>
            <a:endParaRPr lang="zh-CN" altLang="en-US" dirty="0">
              <a:solidFill>
                <a:schemeClr val="bg1"/>
              </a:solidFill>
            </a:endParaRPr>
          </a:p>
          <a:p>
            <a:r>
              <a:rPr lang="en-US" altLang="zh-CN" dirty="0">
                <a:solidFill>
                  <a:schemeClr val="bg1"/>
                </a:solidFill>
              </a:rPr>
              <a:t>4. </a:t>
            </a:r>
            <a:r>
              <a:rPr lang="zh-CN" altLang="en-US" dirty="0">
                <a:solidFill>
                  <a:schemeClr val="bg1"/>
                </a:solidFill>
              </a:rPr>
              <a:t>安装</a:t>
            </a:r>
            <a:r>
              <a:rPr lang="en-US" altLang="zh-CN" dirty="0">
                <a:solidFill>
                  <a:schemeClr val="bg1"/>
                </a:solidFill>
              </a:rPr>
              <a:t> OpenCV-Python </a:t>
            </a:r>
            <a:r>
              <a:rPr lang="zh-CN" altLang="en-US" dirty="0">
                <a:solidFill>
                  <a:schemeClr val="bg1"/>
                </a:solidFill>
              </a:rPr>
              <a:t>库</a:t>
            </a:r>
            <a:endParaRPr lang="zh-CN" altLang="en-US" dirty="0">
              <a:solidFill>
                <a:schemeClr val="bg1"/>
              </a:solidFill>
            </a:endParaRPr>
          </a:p>
          <a:p>
            <a:r>
              <a:rPr lang="en-US" altLang="zh-CN" dirty="0">
                <a:solidFill>
                  <a:schemeClr val="bg1"/>
                </a:solidFill>
              </a:rPr>
              <a:t>OpenCV-Python </a:t>
            </a:r>
            <a:r>
              <a:rPr lang="zh-CN" altLang="en-US" dirty="0">
                <a:solidFill>
                  <a:schemeClr val="bg1"/>
                </a:solidFill>
              </a:rPr>
              <a:t>是</a:t>
            </a:r>
            <a:r>
              <a:rPr lang="en-US" altLang="zh-CN" dirty="0">
                <a:solidFill>
                  <a:schemeClr val="bg1"/>
                </a:solidFill>
              </a:rPr>
              <a:t> OpenCV </a:t>
            </a:r>
            <a:r>
              <a:rPr lang="zh-CN" altLang="en-US" dirty="0">
                <a:solidFill>
                  <a:schemeClr val="bg1"/>
                </a:solidFill>
              </a:rPr>
              <a:t>的</a:t>
            </a:r>
            <a:r>
              <a:rPr lang="en-US" altLang="zh-CN" dirty="0">
                <a:solidFill>
                  <a:schemeClr val="bg1"/>
                </a:solidFill>
              </a:rPr>
              <a:t> Python </a:t>
            </a:r>
            <a:r>
              <a:rPr lang="zh-CN" altLang="en-US" dirty="0">
                <a:solidFill>
                  <a:schemeClr val="bg1"/>
                </a:solidFill>
              </a:rPr>
              <a:t>封装库，通过</a:t>
            </a:r>
            <a:r>
              <a:rPr lang="en-US" altLang="zh-CN" dirty="0">
                <a:solidFill>
                  <a:schemeClr val="bg1"/>
                </a:solidFill>
              </a:rPr>
              <a:t> pip </a:t>
            </a:r>
            <a:r>
              <a:rPr lang="zh-CN" altLang="en-US" dirty="0">
                <a:solidFill>
                  <a:schemeClr val="bg1"/>
                </a:solidFill>
              </a:rPr>
              <a:t>安装：</a:t>
            </a:r>
            <a:endParaRPr lang="zh-CN" altLang="en-US"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标题 1"/>
          <p:cNvSpPr/>
          <p:nvPr/>
        </p:nvSpPr>
        <p:spPr>
          <a:xfrm>
            <a:off x="690840" y="1312560"/>
            <a:ext cx="1010160" cy="1147320"/>
          </a:xfrm>
          <a:prstGeom prst="rect">
            <a:avLst/>
          </a:prstGeom>
          <a:noFill/>
          <a:ln w="0">
            <a:noFill/>
          </a:ln>
        </p:spPr>
        <p:style>
          <a:lnRef idx="0">
            <a:scrgbClr r="0" g="0" b="0"/>
          </a:lnRef>
          <a:fillRef idx="0">
            <a:scrgbClr r="0" g="0" b="0"/>
          </a:fillRef>
          <a:effectRef idx="0">
            <a:scrgbClr r="0" g="0" b="0"/>
          </a:effectRef>
          <a:fontRef idx="minor"/>
        </p:style>
      </p:sp>
      <p:sp>
        <p:nvSpPr>
          <p:cNvPr id="140" name="标题 1"/>
          <p:cNvSpPr/>
          <p:nvPr/>
        </p:nvSpPr>
        <p:spPr>
          <a:xfrm>
            <a:off x="1867680" y="1312560"/>
            <a:ext cx="1010160" cy="1147320"/>
          </a:xfrm>
          <a:prstGeom prst="rect">
            <a:avLst/>
          </a:prstGeom>
          <a:noFill/>
          <a:ln w="0">
            <a:noFill/>
          </a:ln>
        </p:spPr>
        <p:style>
          <a:lnRef idx="0">
            <a:scrgbClr r="0" g="0" b="0"/>
          </a:lnRef>
          <a:fillRef idx="0">
            <a:scrgbClr r="0" g="0" b="0"/>
          </a:fillRef>
          <a:effectRef idx="0">
            <a:scrgbClr r="0" g="0" b="0"/>
          </a:effectRef>
          <a:fontRef idx="minor"/>
        </p:style>
      </p:sp>
      <p:sp>
        <p:nvSpPr>
          <p:cNvPr id="8" name="文本框 7"/>
          <p:cNvSpPr txBox="1"/>
          <p:nvPr/>
        </p:nvSpPr>
        <p:spPr>
          <a:xfrm>
            <a:off x="690880" y="579755"/>
            <a:ext cx="7928610" cy="1198880"/>
          </a:xfrm>
          <a:prstGeom prst="rect">
            <a:avLst/>
          </a:prstGeom>
          <a:noFill/>
        </p:spPr>
        <p:txBody>
          <a:bodyPr wrap="square">
            <a:spAutoFit/>
          </a:bodyPr>
          <a:lstStyle/>
          <a:p>
            <a:r>
              <a:rPr lang="en-US" altLang="zh-CN" dirty="0">
                <a:solidFill>
                  <a:schemeClr val="bg1"/>
                </a:solidFill>
                <a:sym typeface="+mn-ea"/>
              </a:rPr>
              <a:t>  </a:t>
            </a:r>
            <a:r>
              <a:rPr lang="zh-CN" altLang="en-US" dirty="0">
                <a:solidFill>
                  <a:schemeClr val="bg1"/>
                </a:solidFill>
                <a:sym typeface="+mn-ea"/>
              </a:rPr>
              <a:t>打开终端，输入：</a:t>
            </a:r>
            <a:endParaRPr lang="en-US" altLang="zh-CN" dirty="0">
              <a:solidFill>
                <a:schemeClr val="bg1"/>
              </a:solidFill>
              <a:sym typeface="+mn-ea"/>
            </a:endParaRPr>
          </a:p>
          <a:p>
            <a:r>
              <a:rPr lang="en-US" altLang="zh-CN" dirty="0">
                <a:solidFill>
                  <a:schemeClr val="bg1"/>
                </a:solidFill>
                <a:sym typeface="+mn-ea"/>
              </a:rPr>
              <a:t>  pip install opencv-python -i https://pypi.tuna.tsinghua.edu.cn/simple</a:t>
            </a:r>
            <a:br>
              <a:rPr lang="en-US" altLang="zh-CN" dirty="0">
                <a:solidFill>
                  <a:schemeClr val="bg1"/>
                </a:solidFill>
                <a:sym typeface="+mn-ea"/>
              </a:rPr>
            </a:br>
            <a:r>
              <a:rPr lang="zh-CN" altLang="en-US" dirty="0">
                <a:solidFill>
                  <a:schemeClr val="bg1"/>
                </a:solidFill>
                <a:ea typeface="宋体" panose="02010600030101010101" pitchFamily="2" charset="-122"/>
                <a:sym typeface="+mn-ea"/>
              </a:rPr>
              <a:t>（使用国内镜像源加速</a:t>
            </a:r>
            <a:r>
              <a:rPr lang="zh-CN" altLang="en-US" dirty="0">
                <a:solidFill>
                  <a:schemeClr val="bg1"/>
                </a:solidFill>
                <a:ea typeface="宋体" panose="02010600030101010101" pitchFamily="2" charset="-122"/>
                <a:sym typeface="+mn-ea"/>
              </a:rPr>
              <a:t>安装）</a:t>
            </a:r>
            <a:endParaRPr lang="zh-CN" altLang="en-US" dirty="0">
              <a:solidFill>
                <a:schemeClr val="bg1"/>
              </a:solidFill>
              <a:ea typeface="宋体" panose="02010600030101010101" pitchFamily="2" charset="-122"/>
              <a:sym typeface="+mn-ea"/>
            </a:endParaRPr>
          </a:p>
          <a:p>
            <a:r>
              <a:rPr lang="en-US" altLang="zh-CN" dirty="0">
                <a:solidFill>
                  <a:schemeClr val="bg1"/>
                </a:solidFill>
                <a:ea typeface="宋体" panose="02010600030101010101" pitchFamily="2" charset="-122"/>
                <a:sym typeface="+mn-ea"/>
              </a:rPr>
              <a:t>  </a:t>
            </a:r>
            <a:r>
              <a:rPr lang="zh-CN" altLang="en-US" dirty="0">
                <a:solidFill>
                  <a:schemeClr val="bg1"/>
                </a:solidFill>
                <a:ea typeface="宋体" panose="02010600030101010101" pitchFamily="2" charset="-122"/>
                <a:sym typeface="+mn-ea"/>
              </a:rPr>
              <a:t>按下回车，等待</a:t>
            </a:r>
            <a:r>
              <a:rPr lang="zh-CN" altLang="en-US" dirty="0">
                <a:solidFill>
                  <a:schemeClr val="bg1"/>
                </a:solidFill>
                <a:ea typeface="宋体" panose="02010600030101010101" pitchFamily="2" charset="-122"/>
                <a:sym typeface="+mn-ea"/>
              </a:rPr>
              <a:t>安装</a:t>
            </a:r>
            <a:endParaRPr lang="zh-CN" altLang="en-US" dirty="0">
              <a:solidFill>
                <a:schemeClr val="bg1"/>
              </a:solidFill>
              <a:ea typeface="宋体" panose="02010600030101010101" pitchFamily="2" charset="-122"/>
              <a:sym typeface="+mn-ea"/>
            </a:endParaRPr>
          </a:p>
        </p:txBody>
      </p:sp>
      <p:pic>
        <p:nvPicPr>
          <p:cNvPr id="4" name="图片 3"/>
          <p:cNvPicPr>
            <a:picLocks noChangeAspect="1"/>
          </p:cNvPicPr>
          <p:nvPr/>
        </p:nvPicPr>
        <p:blipFill>
          <a:blip r:embed="rId1"/>
          <a:srcRect l="21473" t="49143" r="50291" b="40465"/>
          <a:stretch>
            <a:fillRect/>
          </a:stretch>
        </p:blipFill>
        <p:spPr>
          <a:xfrm>
            <a:off x="889000" y="4626610"/>
            <a:ext cx="5895340" cy="1356360"/>
          </a:xfrm>
          <a:prstGeom prst="rect">
            <a:avLst/>
          </a:prstGeom>
        </p:spPr>
      </p:pic>
      <p:pic>
        <p:nvPicPr>
          <p:cNvPr id="5" name="图片 4"/>
          <p:cNvPicPr>
            <a:picLocks noChangeAspect="1"/>
          </p:cNvPicPr>
          <p:nvPr/>
        </p:nvPicPr>
        <p:blipFill>
          <a:blip r:embed="rId2"/>
          <a:srcRect l="20576" t="49355" r="35953" b="40223"/>
          <a:stretch>
            <a:fillRect/>
          </a:stretch>
        </p:blipFill>
        <p:spPr>
          <a:xfrm>
            <a:off x="889000" y="1816100"/>
            <a:ext cx="7305040" cy="1094740"/>
          </a:xfrm>
          <a:prstGeom prst="rect">
            <a:avLst/>
          </a:prstGeom>
        </p:spPr>
      </p:pic>
      <p:sp>
        <p:nvSpPr>
          <p:cNvPr id="3" name="文本框 2"/>
          <p:cNvSpPr txBox="1"/>
          <p:nvPr/>
        </p:nvSpPr>
        <p:spPr>
          <a:xfrm>
            <a:off x="845145" y="3540615"/>
            <a:ext cx="6364010" cy="645160"/>
          </a:xfrm>
          <a:prstGeom prst="rect">
            <a:avLst/>
          </a:prstGeom>
          <a:noFill/>
        </p:spPr>
        <p:txBody>
          <a:bodyPr wrap="square">
            <a:spAutoFit/>
          </a:bodyPr>
          <a:p>
            <a:r>
              <a:rPr lang="zh-CN" altLang="en-US" dirty="0">
                <a:solidFill>
                  <a:schemeClr val="bg1"/>
                </a:solidFill>
                <a:sym typeface="+mn-ea"/>
              </a:rPr>
              <a:t>输入：</a:t>
            </a:r>
            <a:r>
              <a:rPr lang="en-US" altLang="zh-CN" dirty="0">
                <a:solidFill>
                  <a:schemeClr val="bg1"/>
                </a:solidFill>
                <a:sym typeface="+mn-ea"/>
              </a:rPr>
              <a:t>pip install opencv-contrib-python </a:t>
            </a:r>
            <a:r>
              <a:rPr lang="zh-CN" altLang="en-US" dirty="0">
                <a:solidFill>
                  <a:schemeClr val="bg1"/>
                </a:solidFill>
                <a:sym typeface="+mn-ea"/>
              </a:rPr>
              <a:t>按下回车</a:t>
            </a:r>
            <a:endParaRPr lang="en-US" altLang="zh-CN" dirty="0">
              <a:solidFill>
                <a:schemeClr val="bg1"/>
              </a:solidFill>
            </a:endParaRPr>
          </a:p>
          <a:p>
            <a:r>
              <a:rPr lang="zh-CN" altLang="en-US" dirty="0">
                <a:solidFill>
                  <a:schemeClr val="bg1"/>
                </a:solidFill>
              </a:rPr>
              <a:t>用于安装包含</a:t>
            </a:r>
            <a:r>
              <a:rPr lang="en-US" altLang="zh-CN" dirty="0">
                <a:solidFill>
                  <a:schemeClr val="bg1"/>
                </a:solidFill>
              </a:rPr>
              <a:t> bgsegm </a:t>
            </a:r>
            <a:r>
              <a:rPr lang="zh-CN" altLang="en-US" dirty="0">
                <a:solidFill>
                  <a:schemeClr val="bg1"/>
                </a:solidFill>
              </a:rPr>
              <a:t>相关功能的扩展包</a:t>
            </a:r>
            <a:endParaRPr lang="zh-CN" altLang="en-US"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标题 1"/>
          <p:cNvSpPr/>
          <p:nvPr/>
        </p:nvSpPr>
        <p:spPr>
          <a:xfrm>
            <a:off x="726440" y="2729230"/>
            <a:ext cx="5092065" cy="958215"/>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30000"/>
              </a:lnSpc>
              <a:buNone/>
            </a:pPr>
            <a:r>
              <a:rPr lang="zh-CN" altLang="en-US" sz="2800" b="1" strike="noStrike" spc="-1" dirty="0">
                <a:solidFill>
                  <a:srgbClr val="0570FF"/>
                </a:solidFill>
                <a:latin typeface="等线" panose="02010600030101010101" charset="-122"/>
              </a:rPr>
              <a:t>以</a:t>
            </a:r>
            <a:r>
              <a:rPr lang="en-US" altLang="zh-CN" sz="2800" b="1" strike="noStrike" spc="-1" dirty="0">
                <a:solidFill>
                  <a:srgbClr val="0570FF"/>
                </a:solidFill>
                <a:latin typeface="等线" panose="02010600030101010101" charset="-122"/>
              </a:rPr>
              <a:t>opencv</a:t>
            </a:r>
            <a:r>
              <a:rPr lang="zh-CN" altLang="en-US" sz="2800" b="1" strike="noStrike" spc="-1" dirty="0">
                <a:solidFill>
                  <a:srgbClr val="0570FF"/>
                </a:solidFill>
                <a:latin typeface="等线" panose="02010600030101010101" charset="-122"/>
              </a:rPr>
              <a:t>实现的图像处理</a:t>
            </a:r>
            <a:r>
              <a:rPr lang="zh-CN" altLang="en-US" sz="2800" b="1" strike="noStrike" spc="-1" dirty="0">
                <a:solidFill>
                  <a:srgbClr val="0570FF"/>
                </a:solidFill>
                <a:latin typeface="等线" panose="02010600030101010101" charset="-122"/>
              </a:rPr>
              <a:t>操作</a:t>
            </a:r>
            <a:endParaRPr lang="zh-CN" altLang="en-US" sz="2800" b="1" strike="noStrike" spc="-1" dirty="0">
              <a:solidFill>
                <a:srgbClr val="0570FF"/>
              </a:solidFill>
              <a:latin typeface="等线" panose="02010600030101010101" charset="-122"/>
            </a:endParaRPr>
          </a:p>
        </p:txBody>
      </p:sp>
      <p:sp>
        <p:nvSpPr>
          <p:cNvPr id="116" name="标题 1"/>
          <p:cNvSpPr/>
          <p:nvPr/>
        </p:nvSpPr>
        <p:spPr>
          <a:xfrm>
            <a:off x="482013" y="4243140"/>
            <a:ext cx="331920" cy="313920"/>
          </a:xfrm>
          <a:custGeom>
            <a:avLst/>
            <a:gdLst/>
            <a:ahLst/>
            <a:cxnLst/>
            <a:rect l="l" t="t" r="r" b="b"/>
            <a:pathLst>
              <a:path w="1043464" h="986885">
                <a:moveTo>
                  <a:pt x="1004888" y="909733"/>
                </a:moveTo>
                <a:cubicBezTo>
                  <a:pt x="1026193" y="909733"/>
                  <a:pt x="1043464" y="927004"/>
                  <a:pt x="1043464" y="948309"/>
                </a:cubicBezTo>
                <a:cubicBezTo>
                  <a:pt x="1043464" y="969614"/>
                  <a:pt x="1026193" y="986885"/>
                  <a:pt x="1004888" y="986885"/>
                </a:cubicBezTo>
                <a:cubicBezTo>
                  <a:pt x="983583" y="986885"/>
                  <a:pt x="966312" y="969614"/>
                  <a:pt x="966312" y="948309"/>
                </a:cubicBezTo>
                <a:cubicBezTo>
                  <a:pt x="966312" y="927004"/>
                  <a:pt x="983583" y="909733"/>
                  <a:pt x="1004888" y="909733"/>
                </a:cubicBezTo>
                <a:close/>
                <a:moveTo>
                  <a:pt x="521732" y="909733"/>
                </a:moveTo>
                <a:cubicBezTo>
                  <a:pt x="543037" y="909733"/>
                  <a:pt x="560308" y="927004"/>
                  <a:pt x="560308" y="948309"/>
                </a:cubicBezTo>
                <a:cubicBezTo>
                  <a:pt x="560308" y="969614"/>
                  <a:pt x="543037" y="986885"/>
                  <a:pt x="521732" y="986885"/>
                </a:cubicBezTo>
                <a:cubicBezTo>
                  <a:pt x="500427" y="986885"/>
                  <a:pt x="483156" y="969614"/>
                  <a:pt x="483156" y="948309"/>
                </a:cubicBezTo>
                <a:cubicBezTo>
                  <a:pt x="483156" y="927004"/>
                  <a:pt x="500427" y="909733"/>
                  <a:pt x="521732" y="909733"/>
                </a:cubicBezTo>
                <a:close/>
                <a:moveTo>
                  <a:pt x="38576" y="909733"/>
                </a:moveTo>
                <a:cubicBezTo>
                  <a:pt x="59881" y="909733"/>
                  <a:pt x="77152" y="927004"/>
                  <a:pt x="77152" y="948309"/>
                </a:cubicBezTo>
                <a:cubicBezTo>
                  <a:pt x="77152" y="969614"/>
                  <a:pt x="59881" y="986885"/>
                  <a:pt x="38576" y="986885"/>
                </a:cubicBezTo>
                <a:cubicBezTo>
                  <a:pt x="17271" y="986885"/>
                  <a:pt x="0" y="969614"/>
                  <a:pt x="0" y="948309"/>
                </a:cubicBezTo>
                <a:cubicBezTo>
                  <a:pt x="0" y="927004"/>
                  <a:pt x="17271" y="909733"/>
                  <a:pt x="38576" y="909733"/>
                </a:cubicBezTo>
                <a:close/>
                <a:moveTo>
                  <a:pt x="1004888" y="454866"/>
                </a:moveTo>
                <a:cubicBezTo>
                  <a:pt x="1026193" y="454866"/>
                  <a:pt x="1043464" y="472137"/>
                  <a:pt x="1043464" y="493442"/>
                </a:cubicBezTo>
                <a:cubicBezTo>
                  <a:pt x="1043464" y="514747"/>
                  <a:pt x="1026193" y="532018"/>
                  <a:pt x="1004888" y="532018"/>
                </a:cubicBezTo>
                <a:cubicBezTo>
                  <a:pt x="983583" y="532018"/>
                  <a:pt x="966312" y="514747"/>
                  <a:pt x="966312" y="493442"/>
                </a:cubicBezTo>
                <a:cubicBezTo>
                  <a:pt x="966312" y="472137"/>
                  <a:pt x="983583" y="454866"/>
                  <a:pt x="1004888" y="454866"/>
                </a:cubicBezTo>
                <a:close/>
                <a:moveTo>
                  <a:pt x="521732" y="454866"/>
                </a:moveTo>
                <a:cubicBezTo>
                  <a:pt x="543037" y="454866"/>
                  <a:pt x="560308" y="472137"/>
                  <a:pt x="560308" y="493442"/>
                </a:cubicBezTo>
                <a:cubicBezTo>
                  <a:pt x="560308" y="514747"/>
                  <a:pt x="543037" y="532018"/>
                  <a:pt x="521732" y="532018"/>
                </a:cubicBezTo>
                <a:cubicBezTo>
                  <a:pt x="500427" y="532018"/>
                  <a:pt x="483156" y="514747"/>
                  <a:pt x="483156" y="493442"/>
                </a:cubicBezTo>
                <a:cubicBezTo>
                  <a:pt x="483156" y="472137"/>
                  <a:pt x="500427" y="454866"/>
                  <a:pt x="521732" y="454866"/>
                </a:cubicBezTo>
                <a:close/>
                <a:moveTo>
                  <a:pt x="38576" y="454866"/>
                </a:moveTo>
                <a:cubicBezTo>
                  <a:pt x="59881" y="454866"/>
                  <a:pt x="77152" y="472137"/>
                  <a:pt x="77152" y="493442"/>
                </a:cubicBezTo>
                <a:cubicBezTo>
                  <a:pt x="77152" y="514747"/>
                  <a:pt x="59881" y="532018"/>
                  <a:pt x="38576" y="532018"/>
                </a:cubicBezTo>
                <a:cubicBezTo>
                  <a:pt x="17271" y="532018"/>
                  <a:pt x="0" y="514747"/>
                  <a:pt x="0" y="493442"/>
                </a:cubicBezTo>
                <a:cubicBezTo>
                  <a:pt x="0" y="472137"/>
                  <a:pt x="17271" y="454866"/>
                  <a:pt x="38576" y="454866"/>
                </a:cubicBezTo>
                <a:close/>
                <a:moveTo>
                  <a:pt x="1004888" y="0"/>
                </a:moveTo>
                <a:cubicBezTo>
                  <a:pt x="1026193" y="0"/>
                  <a:pt x="1043464" y="17271"/>
                  <a:pt x="1043464" y="38576"/>
                </a:cubicBezTo>
                <a:cubicBezTo>
                  <a:pt x="1043464" y="59881"/>
                  <a:pt x="1026193" y="77152"/>
                  <a:pt x="1004888" y="77152"/>
                </a:cubicBezTo>
                <a:cubicBezTo>
                  <a:pt x="983583" y="77152"/>
                  <a:pt x="966312" y="59881"/>
                  <a:pt x="966312" y="38576"/>
                </a:cubicBezTo>
                <a:cubicBezTo>
                  <a:pt x="966312" y="17271"/>
                  <a:pt x="983583" y="0"/>
                  <a:pt x="1004888" y="0"/>
                </a:cubicBezTo>
                <a:close/>
                <a:moveTo>
                  <a:pt x="521732" y="0"/>
                </a:moveTo>
                <a:cubicBezTo>
                  <a:pt x="543037" y="0"/>
                  <a:pt x="560308" y="17271"/>
                  <a:pt x="560308" y="38576"/>
                </a:cubicBezTo>
                <a:cubicBezTo>
                  <a:pt x="560308" y="59881"/>
                  <a:pt x="543037" y="77152"/>
                  <a:pt x="521732" y="77152"/>
                </a:cubicBezTo>
                <a:cubicBezTo>
                  <a:pt x="500427" y="77152"/>
                  <a:pt x="483156" y="59881"/>
                  <a:pt x="483156" y="38576"/>
                </a:cubicBezTo>
                <a:cubicBezTo>
                  <a:pt x="483156" y="17271"/>
                  <a:pt x="500427" y="0"/>
                  <a:pt x="521732" y="0"/>
                </a:cubicBezTo>
                <a:close/>
                <a:moveTo>
                  <a:pt x="38576" y="0"/>
                </a:moveTo>
                <a:cubicBezTo>
                  <a:pt x="59881" y="0"/>
                  <a:pt x="77152" y="17271"/>
                  <a:pt x="77152" y="38576"/>
                </a:cubicBezTo>
                <a:cubicBezTo>
                  <a:pt x="77152" y="59881"/>
                  <a:pt x="59881" y="77152"/>
                  <a:pt x="38576" y="77152"/>
                </a:cubicBezTo>
                <a:cubicBezTo>
                  <a:pt x="17271" y="77152"/>
                  <a:pt x="0" y="59881"/>
                  <a:pt x="0" y="38576"/>
                </a:cubicBezTo>
                <a:cubicBezTo>
                  <a:pt x="0" y="17271"/>
                  <a:pt x="17271" y="0"/>
                  <a:pt x="38576" y="0"/>
                </a:cubicBezTo>
                <a:close/>
              </a:path>
            </a:pathLst>
          </a:custGeom>
          <a:gradFill rotWithShape="0">
            <a:gsLst>
              <a:gs pos="0">
                <a:srgbClr val="FFFFFF"/>
              </a:gs>
              <a:gs pos="100000">
                <a:srgbClr val="FFFFFF">
                  <a:alpha val="0"/>
                </a:srgbClr>
              </a:gs>
            </a:gsLst>
            <a:lin ang="18900000"/>
          </a:gradFill>
          <a:ln w="12600">
            <a:noFill/>
          </a:ln>
        </p:spPr>
        <p:style>
          <a:lnRef idx="0">
            <a:scrgbClr r="0" g="0" b="0"/>
          </a:lnRef>
          <a:fillRef idx="0">
            <a:scrgbClr r="0" g="0" b="0"/>
          </a:fillRef>
          <a:effectRef idx="0">
            <a:scrgbClr r="0" g="0" b="0"/>
          </a:effectRef>
          <a:fontRef idx="minor"/>
        </p:style>
      </p:sp>
      <p:sp>
        <p:nvSpPr>
          <p:cNvPr id="117" name="标题 1"/>
          <p:cNvSpPr/>
          <p:nvPr/>
        </p:nvSpPr>
        <p:spPr>
          <a:xfrm>
            <a:off x="395104" y="1743533"/>
            <a:ext cx="494640" cy="468000"/>
          </a:xfrm>
          <a:custGeom>
            <a:avLst/>
            <a:gdLst/>
            <a:ahLst/>
            <a:cxnLst/>
            <a:rect l="l" t="t" r="r" b="b"/>
            <a:pathLst>
              <a:path w="1043464" h="986885">
                <a:moveTo>
                  <a:pt x="1004888" y="909733"/>
                </a:moveTo>
                <a:cubicBezTo>
                  <a:pt x="1026193" y="909733"/>
                  <a:pt x="1043464" y="927004"/>
                  <a:pt x="1043464" y="948309"/>
                </a:cubicBezTo>
                <a:cubicBezTo>
                  <a:pt x="1043464" y="969614"/>
                  <a:pt x="1026193" y="986885"/>
                  <a:pt x="1004888" y="986885"/>
                </a:cubicBezTo>
                <a:cubicBezTo>
                  <a:pt x="983583" y="986885"/>
                  <a:pt x="966312" y="969614"/>
                  <a:pt x="966312" y="948309"/>
                </a:cubicBezTo>
                <a:cubicBezTo>
                  <a:pt x="966312" y="927004"/>
                  <a:pt x="983583" y="909733"/>
                  <a:pt x="1004888" y="909733"/>
                </a:cubicBezTo>
                <a:close/>
                <a:moveTo>
                  <a:pt x="521732" y="909733"/>
                </a:moveTo>
                <a:cubicBezTo>
                  <a:pt x="543037" y="909733"/>
                  <a:pt x="560308" y="927004"/>
                  <a:pt x="560308" y="948309"/>
                </a:cubicBezTo>
                <a:cubicBezTo>
                  <a:pt x="560308" y="969614"/>
                  <a:pt x="543037" y="986885"/>
                  <a:pt x="521732" y="986885"/>
                </a:cubicBezTo>
                <a:cubicBezTo>
                  <a:pt x="500427" y="986885"/>
                  <a:pt x="483156" y="969614"/>
                  <a:pt x="483156" y="948309"/>
                </a:cubicBezTo>
                <a:cubicBezTo>
                  <a:pt x="483156" y="927004"/>
                  <a:pt x="500427" y="909733"/>
                  <a:pt x="521732" y="909733"/>
                </a:cubicBezTo>
                <a:close/>
                <a:moveTo>
                  <a:pt x="38576" y="909733"/>
                </a:moveTo>
                <a:cubicBezTo>
                  <a:pt x="59881" y="909733"/>
                  <a:pt x="77152" y="927004"/>
                  <a:pt x="77152" y="948309"/>
                </a:cubicBezTo>
                <a:cubicBezTo>
                  <a:pt x="77152" y="969614"/>
                  <a:pt x="59881" y="986885"/>
                  <a:pt x="38576" y="986885"/>
                </a:cubicBezTo>
                <a:cubicBezTo>
                  <a:pt x="17271" y="986885"/>
                  <a:pt x="0" y="969614"/>
                  <a:pt x="0" y="948309"/>
                </a:cubicBezTo>
                <a:cubicBezTo>
                  <a:pt x="0" y="927004"/>
                  <a:pt x="17271" y="909733"/>
                  <a:pt x="38576" y="909733"/>
                </a:cubicBezTo>
                <a:close/>
                <a:moveTo>
                  <a:pt x="1004888" y="454866"/>
                </a:moveTo>
                <a:cubicBezTo>
                  <a:pt x="1026193" y="454866"/>
                  <a:pt x="1043464" y="472137"/>
                  <a:pt x="1043464" y="493442"/>
                </a:cubicBezTo>
                <a:cubicBezTo>
                  <a:pt x="1043464" y="514747"/>
                  <a:pt x="1026193" y="532018"/>
                  <a:pt x="1004888" y="532018"/>
                </a:cubicBezTo>
                <a:cubicBezTo>
                  <a:pt x="983583" y="532018"/>
                  <a:pt x="966312" y="514747"/>
                  <a:pt x="966312" y="493442"/>
                </a:cubicBezTo>
                <a:cubicBezTo>
                  <a:pt x="966312" y="472137"/>
                  <a:pt x="983583" y="454866"/>
                  <a:pt x="1004888" y="454866"/>
                </a:cubicBezTo>
                <a:close/>
                <a:moveTo>
                  <a:pt x="521732" y="454866"/>
                </a:moveTo>
                <a:cubicBezTo>
                  <a:pt x="543037" y="454866"/>
                  <a:pt x="560308" y="472137"/>
                  <a:pt x="560308" y="493442"/>
                </a:cubicBezTo>
                <a:cubicBezTo>
                  <a:pt x="560308" y="514747"/>
                  <a:pt x="543037" y="532018"/>
                  <a:pt x="521732" y="532018"/>
                </a:cubicBezTo>
                <a:cubicBezTo>
                  <a:pt x="500427" y="532018"/>
                  <a:pt x="483156" y="514747"/>
                  <a:pt x="483156" y="493442"/>
                </a:cubicBezTo>
                <a:cubicBezTo>
                  <a:pt x="483156" y="472137"/>
                  <a:pt x="500427" y="454866"/>
                  <a:pt x="521732" y="454866"/>
                </a:cubicBezTo>
                <a:close/>
                <a:moveTo>
                  <a:pt x="38576" y="454866"/>
                </a:moveTo>
                <a:cubicBezTo>
                  <a:pt x="59881" y="454866"/>
                  <a:pt x="77152" y="472137"/>
                  <a:pt x="77152" y="493442"/>
                </a:cubicBezTo>
                <a:cubicBezTo>
                  <a:pt x="77152" y="514747"/>
                  <a:pt x="59881" y="532018"/>
                  <a:pt x="38576" y="532018"/>
                </a:cubicBezTo>
                <a:cubicBezTo>
                  <a:pt x="17271" y="532018"/>
                  <a:pt x="0" y="514747"/>
                  <a:pt x="0" y="493442"/>
                </a:cubicBezTo>
                <a:cubicBezTo>
                  <a:pt x="0" y="472137"/>
                  <a:pt x="17271" y="454866"/>
                  <a:pt x="38576" y="454866"/>
                </a:cubicBezTo>
                <a:close/>
                <a:moveTo>
                  <a:pt x="1004888" y="0"/>
                </a:moveTo>
                <a:cubicBezTo>
                  <a:pt x="1026193" y="0"/>
                  <a:pt x="1043464" y="17271"/>
                  <a:pt x="1043464" y="38576"/>
                </a:cubicBezTo>
                <a:cubicBezTo>
                  <a:pt x="1043464" y="59881"/>
                  <a:pt x="1026193" y="77152"/>
                  <a:pt x="1004888" y="77152"/>
                </a:cubicBezTo>
                <a:cubicBezTo>
                  <a:pt x="983583" y="77152"/>
                  <a:pt x="966312" y="59881"/>
                  <a:pt x="966312" y="38576"/>
                </a:cubicBezTo>
                <a:cubicBezTo>
                  <a:pt x="966312" y="17271"/>
                  <a:pt x="983583" y="0"/>
                  <a:pt x="1004888" y="0"/>
                </a:cubicBezTo>
                <a:close/>
                <a:moveTo>
                  <a:pt x="521732" y="0"/>
                </a:moveTo>
                <a:cubicBezTo>
                  <a:pt x="543037" y="0"/>
                  <a:pt x="560308" y="17271"/>
                  <a:pt x="560308" y="38576"/>
                </a:cubicBezTo>
                <a:cubicBezTo>
                  <a:pt x="560308" y="59881"/>
                  <a:pt x="543037" y="77152"/>
                  <a:pt x="521732" y="77152"/>
                </a:cubicBezTo>
                <a:cubicBezTo>
                  <a:pt x="500427" y="77152"/>
                  <a:pt x="483156" y="59881"/>
                  <a:pt x="483156" y="38576"/>
                </a:cubicBezTo>
                <a:cubicBezTo>
                  <a:pt x="483156" y="17271"/>
                  <a:pt x="500427" y="0"/>
                  <a:pt x="521732" y="0"/>
                </a:cubicBezTo>
                <a:close/>
                <a:moveTo>
                  <a:pt x="38576" y="0"/>
                </a:moveTo>
                <a:cubicBezTo>
                  <a:pt x="59881" y="0"/>
                  <a:pt x="77152" y="17271"/>
                  <a:pt x="77152" y="38576"/>
                </a:cubicBezTo>
                <a:cubicBezTo>
                  <a:pt x="77152" y="59881"/>
                  <a:pt x="59881" y="77152"/>
                  <a:pt x="38576" y="77152"/>
                </a:cubicBezTo>
                <a:cubicBezTo>
                  <a:pt x="17271" y="77152"/>
                  <a:pt x="0" y="59881"/>
                  <a:pt x="0" y="38576"/>
                </a:cubicBezTo>
                <a:cubicBezTo>
                  <a:pt x="0" y="17271"/>
                  <a:pt x="17271" y="0"/>
                  <a:pt x="38576" y="0"/>
                </a:cubicBezTo>
                <a:close/>
              </a:path>
            </a:pathLst>
          </a:custGeom>
          <a:solidFill>
            <a:schemeClr val="bg1"/>
          </a:solidFill>
          <a:ln w="12600">
            <a:noFill/>
          </a:ln>
        </p:spPr>
        <p:style>
          <a:lnRef idx="0">
            <a:scrgbClr r="0" g="0" b="0"/>
          </a:lnRef>
          <a:fillRef idx="0">
            <a:scrgbClr r="0" g="0" b="0"/>
          </a:fillRef>
          <a:effectRef idx="0">
            <a:scrgbClr r="0" g="0" b="0"/>
          </a:effectRef>
          <a:fontRef idx="minor"/>
        </p:style>
      </p:sp>
      <p:sp>
        <p:nvSpPr>
          <p:cNvPr id="118" name="标题 1"/>
          <p:cNvSpPr/>
          <p:nvPr/>
        </p:nvSpPr>
        <p:spPr>
          <a:xfrm>
            <a:off x="690880" y="1312545"/>
            <a:ext cx="1861820" cy="1147445"/>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30000"/>
              </a:lnSpc>
              <a:buNone/>
            </a:pPr>
            <a:r>
              <a:rPr lang="en-US" sz="3600" b="0" strike="noStrike" spc="-1">
                <a:solidFill>
                  <a:srgbClr val="FFFFFF"/>
                </a:solidFill>
                <a:latin typeface="Source Han Sans CN Bold"/>
                <a:ea typeface="Source Han Sans CN Bold"/>
              </a:rPr>
              <a:t>Part</a:t>
            </a:r>
            <a:endParaRPr lang="en-US" sz="3600" b="0" strike="noStrike" spc="-1">
              <a:latin typeface="Arial" panose="020B0604020202020204"/>
            </a:endParaRPr>
          </a:p>
        </p:txBody>
      </p:sp>
      <p:sp>
        <p:nvSpPr>
          <p:cNvPr id="119" name="标题 1"/>
          <p:cNvSpPr/>
          <p:nvPr/>
        </p:nvSpPr>
        <p:spPr>
          <a:xfrm>
            <a:off x="1867680" y="1312560"/>
            <a:ext cx="1010160" cy="1147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30000"/>
              </a:lnSpc>
              <a:buNone/>
            </a:pPr>
            <a:r>
              <a:rPr lang="en-US" sz="3600" b="0" strike="noStrike" spc="-1" dirty="0">
                <a:solidFill>
                  <a:srgbClr val="FFFFFF"/>
                </a:solidFill>
                <a:latin typeface="OPPOSans H"/>
                <a:ea typeface="OPPOSans H"/>
              </a:rPr>
              <a:t>0</a:t>
            </a:r>
            <a:r>
              <a:rPr lang="en-US" sz="3600" spc="-1" dirty="0">
                <a:solidFill>
                  <a:srgbClr val="FFFFFF"/>
                </a:solidFill>
                <a:latin typeface="OPPOSans H"/>
                <a:ea typeface="OPPOSans H"/>
              </a:rPr>
              <a:t>3</a:t>
            </a:r>
            <a:endParaRPr lang="en-US" sz="3600" b="0" strike="noStrike" spc="-1" dirty="0">
              <a:latin typeface="Arial" panose="020B0604020202020204"/>
            </a:endParaRPr>
          </a:p>
        </p:txBody>
      </p:sp>
      <p:sp>
        <p:nvSpPr>
          <p:cNvPr id="122" name="标题 1"/>
          <p:cNvSpPr/>
          <p:nvPr/>
        </p:nvSpPr>
        <p:spPr>
          <a:xfrm>
            <a:off x="720360" y="4078080"/>
            <a:ext cx="1769400" cy="3301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50000"/>
              </a:lnSpc>
              <a:buNone/>
            </a:pPr>
            <a:r>
              <a:rPr lang="en-US" sz="1200" b="0" strike="noStrike" spc="-1">
                <a:solidFill>
                  <a:srgbClr val="FFFFFF">
                    <a:alpha val="70000"/>
                  </a:srgbClr>
                </a:solidFill>
                <a:latin typeface="Source Han Sans"/>
                <a:ea typeface="Source Han Sans"/>
              </a:rPr>
              <a:t>POWERPOINT DESIGN</a:t>
            </a:r>
            <a:endParaRPr lang="en-US" sz="1200" b="0" strike="noStrike" spc="-1">
              <a:latin typeface="Arial" panose="020B0604020202020204"/>
            </a:endParaRPr>
          </a:p>
        </p:txBody>
      </p:sp>
      <p:sp>
        <p:nvSpPr>
          <p:cNvPr id="123" name="线条 1"/>
          <p:cNvSpPr/>
          <p:nvPr/>
        </p:nvSpPr>
        <p:spPr>
          <a:xfrm>
            <a:off x="2402640" y="4243320"/>
            <a:ext cx="3027960" cy="360"/>
          </a:xfrm>
          <a:prstGeom prst="line">
            <a:avLst/>
          </a:prstGeom>
          <a:ln w="6840" cap="sq">
            <a:solidFill>
              <a:srgbClr val="FFFFFF"/>
            </a:solidFill>
            <a:miter/>
          </a:ln>
        </p:spPr>
        <p:style>
          <a:lnRef idx="0">
            <a:scrgbClr r="0" g="0" b="0"/>
          </a:lnRef>
          <a:fillRef idx="0">
            <a:scrgbClr r="0" g="0" b="0"/>
          </a:fillRef>
          <a:effectRef idx="0">
            <a:scrgbClr r="0" g="0" b="0"/>
          </a:effectRef>
          <a:fontRef idx="minor"/>
        </p:style>
      </p:sp>
      <p:sp>
        <p:nvSpPr>
          <p:cNvPr id="2" name="标题 13"/>
          <p:cNvSpPr/>
          <p:nvPr/>
        </p:nvSpPr>
        <p:spPr>
          <a:xfrm>
            <a:off x="395104" y="647925"/>
            <a:ext cx="2157852" cy="3301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50000"/>
              </a:lnSpc>
              <a:buNone/>
            </a:pPr>
            <a:r>
              <a:rPr lang="en-US" altLang="zh-CN" sz="1200" b="0" strike="noStrike" spc="-1" dirty="0">
                <a:solidFill>
                  <a:schemeClr val="bg1"/>
                </a:solidFill>
                <a:latin typeface="Arial" panose="020B0604020202020204"/>
              </a:rPr>
              <a:t>HFUT-XC  WDR</a:t>
            </a:r>
            <a:r>
              <a:rPr lang="zh-CN" altLang="en-US" sz="1200" b="0" strike="noStrike" spc="-1" dirty="0">
                <a:solidFill>
                  <a:schemeClr val="bg1"/>
                </a:solidFill>
                <a:latin typeface="Arial" panose="020B0604020202020204"/>
              </a:rPr>
              <a:t>机器人实验室</a:t>
            </a:r>
            <a:endParaRPr lang="en-US" sz="1200" b="0" strike="noStrike" spc="-1" dirty="0">
              <a:solidFill>
                <a:schemeClr val="bg1"/>
              </a:solidFill>
              <a:latin typeface="Arial" panose="020B0604020202020204"/>
            </a:endParaRPr>
          </a:p>
        </p:txBody>
      </p:sp>
      <p:pic>
        <p:nvPicPr>
          <p:cNvPr id="3" name="图片 2"/>
          <p:cNvPicPr>
            <a:picLocks noChangeAspect="1"/>
          </p:cNvPicPr>
          <p:nvPr/>
        </p:nvPicPr>
        <p:blipFill>
          <a:blip r:embed="rId1" cstate="print">
            <a:lum bright="70000" contrast="-70000"/>
            <a:extLst>
              <a:ext uri="{28A0092B-C50C-407E-A947-70E740481C1C}">
                <a14:useLocalDpi xmlns:a14="http://schemas.microsoft.com/office/drawing/2010/main" val="0"/>
              </a:ext>
            </a:extLst>
          </a:blip>
          <a:srcRect t="24488" b="28365"/>
          <a:stretch>
            <a:fillRect/>
          </a:stretch>
        </p:blipFill>
        <p:spPr>
          <a:xfrm>
            <a:off x="213548" y="70958"/>
            <a:ext cx="2189092" cy="72993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66680" y="307961"/>
            <a:ext cx="5199500" cy="583565"/>
          </a:xfrm>
          <a:prstGeom prst="rect">
            <a:avLst/>
          </a:prstGeom>
          <a:noFill/>
        </p:spPr>
        <p:txBody>
          <a:bodyPr wrap="square">
            <a:spAutoFit/>
          </a:bodyPr>
          <a:lstStyle/>
          <a:p>
            <a:r>
              <a:rPr lang="en-US" altLang="zh-CN" sz="3200" dirty="0">
                <a:solidFill>
                  <a:schemeClr val="bg1"/>
                </a:solidFill>
                <a:latin typeface="华文楷体" panose="02010600040101010101" pitchFamily="2" charset="-122"/>
                <a:ea typeface="华文楷体" panose="02010600040101010101" pitchFamily="2" charset="-122"/>
              </a:rPr>
              <a:t>1.</a:t>
            </a:r>
            <a:r>
              <a:rPr lang="zh-CN" altLang="en-US" sz="3200" dirty="0">
                <a:solidFill>
                  <a:schemeClr val="bg1"/>
                </a:solidFill>
                <a:latin typeface="华文楷体" panose="02010600040101010101" pitchFamily="2" charset="-122"/>
                <a:ea typeface="华文楷体" panose="02010600040101010101" pitchFamily="2" charset="-122"/>
              </a:rPr>
              <a:t>图像的</a:t>
            </a:r>
            <a:r>
              <a:rPr lang="en-US" altLang="zh-CN" sz="3200" dirty="0">
                <a:solidFill>
                  <a:schemeClr val="bg1"/>
                </a:solidFill>
                <a:latin typeface="华文楷体" panose="02010600040101010101" pitchFamily="2" charset="-122"/>
                <a:ea typeface="华文楷体" panose="02010600040101010101" pitchFamily="2" charset="-122"/>
              </a:rPr>
              <a:t>IO</a:t>
            </a:r>
            <a:r>
              <a:rPr lang="zh-CN" altLang="en-US" sz="3200" dirty="0">
                <a:solidFill>
                  <a:schemeClr val="bg1"/>
                </a:solidFill>
                <a:latin typeface="华文楷体" panose="02010600040101010101" pitchFamily="2" charset="-122"/>
                <a:ea typeface="华文楷体" panose="02010600040101010101" pitchFamily="2" charset="-122"/>
              </a:rPr>
              <a:t>操作</a:t>
            </a:r>
            <a:endParaRPr lang="zh-CN" altLang="en-US" sz="3200" dirty="0">
              <a:solidFill>
                <a:schemeClr val="bg1"/>
              </a:solidFill>
              <a:latin typeface="华文楷体" panose="02010600040101010101" pitchFamily="2" charset="-122"/>
              <a:ea typeface="华文楷体" panose="02010600040101010101" pitchFamily="2" charset="-122"/>
            </a:endParaRPr>
          </a:p>
        </p:txBody>
      </p:sp>
      <p:sp>
        <p:nvSpPr>
          <p:cNvPr id="18" name="文本框 17"/>
          <p:cNvSpPr txBox="1"/>
          <p:nvPr/>
        </p:nvSpPr>
        <p:spPr>
          <a:xfrm>
            <a:off x="563245" y="854075"/>
            <a:ext cx="2073910" cy="368300"/>
          </a:xfrm>
          <a:prstGeom prst="rect">
            <a:avLst/>
          </a:prstGeom>
          <a:noFill/>
        </p:spPr>
        <p:txBody>
          <a:bodyPr wrap="square">
            <a:spAutoFit/>
          </a:bodyPr>
          <a:lstStyle/>
          <a:p>
            <a:r>
              <a:rPr lang="en-US" altLang="zh-CN" dirty="0">
                <a:solidFill>
                  <a:schemeClr val="bg1"/>
                </a:solidFill>
              </a:rPr>
              <a:t>1.1</a:t>
            </a:r>
            <a:r>
              <a:rPr lang="zh-CN" altLang="en-US" dirty="0">
                <a:solidFill>
                  <a:schemeClr val="bg1"/>
                </a:solidFill>
              </a:rPr>
              <a:t>读取图像</a:t>
            </a:r>
            <a:endParaRPr lang="zh-CN" altLang="en-US" dirty="0">
              <a:solidFill>
                <a:srgbClr val="FFC000"/>
              </a:solidFill>
            </a:endParaRPr>
          </a:p>
        </p:txBody>
      </p:sp>
      <p:sp>
        <p:nvSpPr>
          <p:cNvPr id="2" name="文本框 1"/>
          <p:cNvSpPr txBox="1"/>
          <p:nvPr/>
        </p:nvSpPr>
        <p:spPr>
          <a:xfrm>
            <a:off x="191770" y="2254250"/>
            <a:ext cx="8520430" cy="2030095"/>
          </a:xfrm>
          <a:prstGeom prst="rect">
            <a:avLst/>
          </a:prstGeom>
          <a:noFill/>
        </p:spPr>
        <p:txBody>
          <a:bodyPr wrap="square">
            <a:spAutoFit/>
          </a:bodyPr>
          <a:p>
            <a:r>
              <a:rPr lang="zh-CN" altLang="en-US" dirty="0">
                <a:solidFill>
                  <a:schemeClr val="accent6"/>
                </a:solidFill>
              </a:rPr>
              <a:t>注意</a:t>
            </a:r>
            <a:endParaRPr lang="en-US" altLang="zh-CN" dirty="0">
              <a:solidFill>
                <a:schemeClr val="accent6"/>
              </a:solidFill>
            </a:endParaRPr>
          </a:p>
          <a:p>
            <a:r>
              <a:rPr lang="en-US" altLang="zh-CN" dirty="0">
                <a:solidFill>
                  <a:schemeClr val="bg1"/>
                </a:solidFill>
              </a:rPr>
              <a:t>cv2.IMREAD_COLOR</a:t>
            </a:r>
            <a:r>
              <a:rPr lang="zh-CN" altLang="en-US" dirty="0">
                <a:solidFill>
                  <a:schemeClr val="bg1"/>
                </a:solidFill>
              </a:rPr>
              <a:t>：以彩色模式加载图像，任何图像的透明度都将被忽略。这是默认参数。与</a:t>
            </a:r>
            <a:r>
              <a:rPr lang="zh-CN" altLang="en-US" dirty="0">
                <a:solidFill>
                  <a:schemeClr val="bg1"/>
                </a:solidFill>
                <a:ea typeface="宋体" panose="02010600030101010101" pitchFamily="2" charset="-122"/>
                <a:sym typeface="+mn-ea"/>
              </a:rPr>
              <a:t>不填写这个数字时，即：</a:t>
            </a:r>
            <a:r>
              <a:rPr lang="en-US" altLang="zh-CN" dirty="0">
                <a:solidFill>
                  <a:schemeClr val="bg1"/>
                </a:solidFill>
                <a:ea typeface="宋体" panose="02010600030101010101" pitchFamily="2" charset="-122"/>
                <a:sym typeface="+mn-ea"/>
              </a:rPr>
              <a:t>img=cv2.imread(“D:\\111.png”)</a:t>
            </a:r>
            <a:r>
              <a:rPr lang="zh-CN" altLang="en-US" dirty="0">
                <a:solidFill>
                  <a:schemeClr val="bg1"/>
                </a:solidFill>
                <a:ea typeface="宋体" panose="02010600030101010101" pitchFamily="2" charset="-122"/>
                <a:sym typeface="+mn-ea"/>
              </a:rPr>
              <a:t>的结果相同</a:t>
            </a:r>
            <a:endParaRPr lang="zh-CN" altLang="en-US" dirty="0">
              <a:solidFill>
                <a:schemeClr val="bg1"/>
              </a:solidFill>
            </a:endParaRPr>
          </a:p>
          <a:p>
            <a:r>
              <a:rPr lang="en-US" altLang="zh-CN" dirty="0">
                <a:solidFill>
                  <a:schemeClr val="bg1"/>
                </a:solidFill>
              </a:rPr>
              <a:t>cv2.IMREAD_GRAYSCALE</a:t>
            </a:r>
            <a:r>
              <a:rPr lang="zh-CN" altLang="en-US" dirty="0">
                <a:solidFill>
                  <a:schemeClr val="bg1"/>
                </a:solidFill>
              </a:rPr>
              <a:t>：以灰度模式加载图像</a:t>
            </a:r>
            <a:endParaRPr lang="zh-CN" altLang="en-US" dirty="0">
              <a:solidFill>
                <a:schemeClr val="bg1"/>
              </a:solidFill>
            </a:endParaRPr>
          </a:p>
          <a:p>
            <a:r>
              <a:rPr lang="en-US" altLang="zh-CN" dirty="0">
                <a:solidFill>
                  <a:schemeClr val="bg1"/>
                </a:solidFill>
              </a:rPr>
              <a:t>cv2.IMREAD_UNCHANGED</a:t>
            </a:r>
            <a:r>
              <a:rPr lang="zh-CN" altLang="en-US" dirty="0">
                <a:solidFill>
                  <a:schemeClr val="bg1"/>
                </a:solidFill>
              </a:rPr>
              <a:t>：包括</a:t>
            </a:r>
            <a:r>
              <a:rPr lang="en-US" altLang="zh-CN" dirty="0">
                <a:solidFill>
                  <a:schemeClr val="bg1"/>
                </a:solidFill>
              </a:rPr>
              <a:t> alpha </a:t>
            </a:r>
            <a:r>
              <a:rPr lang="zh-CN" altLang="en-US" dirty="0">
                <a:solidFill>
                  <a:schemeClr val="bg1"/>
                </a:solidFill>
              </a:rPr>
              <a:t>通道的加载图像模式</a:t>
            </a:r>
            <a:endParaRPr lang="zh-CN" altLang="en-US" dirty="0">
              <a:solidFill>
                <a:schemeClr val="bg1"/>
              </a:solidFill>
            </a:endParaRPr>
          </a:p>
          <a:p>
            <a:r>
              <a:rPr lang="zh-CN" altLang="en-US" dirty="0">
                <a:solidFill>
                  <a:schemeClr val="bg1"/>
                </a:solidFill>
              </a:rPr>
              <a:t>可以用</a:t>
            </a:r>
            <a:r>
              <a:rPr lang="en-US" altLang="zh-CN" dirty="0">
                <a:solidFill>
                  <a:schemeClr val="bg1"/>
                </a:solidFill>
              </a:rPr>
              <a:t>1</a:t>
            </a:r>
            <a:r>
              <a:rPr lang="zh-CN" altLang="en-US" dirty="0">
                <a:solidFill>
                  <a:schemeClr val="bg1"/>
                </a:solidFill>
                <a:ea typeface="宋体" panose="02010600030101010101" pitchFamily="2" charset="-122"/>
              </a:rPr>
              <a:t>、</a:t>
            </a:r>
            <a:r>
              <a:rPr lang="en-US" altLang="zh-CN" dirty="0">
                <a:solidFill>
                  <a:schemeClr val="bg1"/>
                </a:solidFill>
                <a:ea typeface="宋体" panose="02010600030101010101" pitchFamily="2" charset="-122"/>
              </a:rPr>
              <a:t>0</a:t>
            </a:r>
            <a:r>
              <a:rPr lang="zh-CN" altLang="en-US" dirty="0">
                <a:solidFill>
                  <a:schemeClr val="bg1"/>
                </a:solidFill>
                <a:ea typeface="宋体" panose="02010600030101010101" pitchFamily="2" charset="-122"/>
              </a:rPr>
              <a:t>、</a:t>
            </a:r>
            <a:r>
              <a:rPr lang="en-US" altLang="zh-CN" dirty="0">
                <a:solidFill>
                  <a:schemeClr val="bg1"/>
                </a:solidFill>
                <a:ea typeface="宋体" panose="02010600030101010101" pitchFamily="2" charset="-122"/>
              </a:rPr>
              <a:t>-1</a:t>
            </a:r>
            <a:r>
              <a:rPr lang="zh-CN" altLang="en-US" dirty="0">
                <a:solidFill>
                  <a:schemeClr val="bg1"/>
                </a:solidFill>
                <a:ea typeface="宋体" panose="02010600030101010101" pitchFamily="2" charset="-122"/>
              </a:rPr>
              <a:t>代替上面三个</a:t>
            </a:r>
            <a:r>
              <a:rPr lang="zh-CN" altLang="en-US" dirty="0">
                <a:solidFill>
                  <a:schemeClr val="bg1"/>
                </a:solidFill>
                <a:ea typeface="宋体" panose="02010600030101010101" pitchFamily="2" charset="-122"/>
              </a:rPr>
              <a:t>标志</a:t>
            </a:r>
            <a:endParaRPr lang="zh-CN" altLang="en-US" dirty="0">
              <a:solidFill>
                <a:schemeClr val="bg1"/>
              </a:solidFill>
              <a:ea typeface="宋体" panose="02010600030101010101" pitchFamily="2" charset="-122"/>
            </a:endParaRPr>
          </a:p>
          <a:p>
            <a:r>
              <a:rPr lang="zh-CN" altLang="en-US" dirty="0">
                <a:solidFill>
                  <a:srgbClr val="FF0000"/>
                </a:solidFill>
                <a:ea typeface="宋体" panose="02010600030101010101" pitchFamily="2" charset="-122"/>
              </a:rPr>
              <a:t>如果使用绝对路径来读取图像的话，要确保没有中文目录，图像也不要以中文命名</a:t>
            </a:r>
            <a:endParaRPr lang="zh-CN" altLang="en-US" dirty="0">
              <a:solidFill>
                <a:srgbClr val="FF0000"/>
              </a:solidFill>
              <a:ea typeface="宋体" panose="02010600030101010101" pitchFamily="2" charset="-122"/>
            </a:endParaRPr>
          </a:p>
        </p:txBody>
      </p:sp>
      <p:sp>
        <p:nvSpPr>
          <p:cNvPr id="4" name="文本框 3"/>
          <p:cNvSpPr txBox="1"/>
          <p:nvPr/>
        </p:nvSpPr>
        <p:spPr>
          <a:xfrm>
            <a:off x="646430" y="4435475"/>
            <a:ext cx="1907540" cy="368300"/>
          </a:xfrm>
          <a:prstGeom prst="rect">
            <a:avLst/>
          </a:prstGeom>
          <a:noFill/>
        </p:spPr>
        <p:txBody>
          <a:bodyPr wrap="square">
            <a:spAutoFit/>
          </a:bodyPr>
          <a:lstStyle/>
          <a:p>
            <a:r>
              <a:rPr lang="en-US" altLang="zh-CN" dirty="0">
                <a:solidFill>
                  <a:schemeClr val="bg1"/>
                </a:solidFill>
              </a:rPr>
              <a:t>1.2</a:t>
            </a:r>
            <a:r>
              <a:rPr lang="zh-CN" altLang="en-US" dirty="0">
                <a:solidFill>
                  <a:schemeClr val="bg1"/>
                </a:solidFill>
              </a:rPr>
              <a:t>显示图像</a:t>
            </a:r>
            <a:r>
              <a:rPr lang="en-US" altLang="zh-CN" dirty="0">
                <a:solidFill>
                  <a:schemeClr val="bg1"/>
                </a:solidFill>
              </a:rPr>
              <a:t> </a:t>
            </a:r>
            <a:endParaRPr lang="en-US" altLang="zh-CN" dirty="0">
              <a:solidFill>
                <a:schemeClr val="bg1"/>
              </a:solidFill>
            </a:endParaRPr>
          </a:p>
        </p:txBody>
      </p:sp>
      <p:sp>
        <p:nvSpPr>
          <p:cNvPr id="5" name="文本框 4"/>
          <p:cNvSpPr txBox="1"/>
          <p:nvPr/>
        </p:nvSpPr>
        <p:spPr>
          <a:xfrm>
            <a:off x="897890" y="1330960"/>
            <a:ext cx="4262755" cy="995045"/>
          </a:xfrm>
          <a:prstGeom prst="rect">
            <a:avLst/>
          </a:prstGeom>
          <a:noFill/>
        </p:spPr>
        <p:txBody>
          <a:bodyPr wrap="square">
            <a:noAutofit/>
          </a:bodyPr>
          <a:lstStyle/>
          <a:p>
            <a:r>
              <a:rPr lang="en-US" altLang="zh-CN" dirty="0">
                <a:solidFill>
                  <a:srgbClr val="00B050"/>
                </a:solidFill>
                <a:sym typeface="+mn-ea"/>
              </a:rPr>
              <a:t>import numpy as np</a:t>
            </a:r>
            <a:endParaRPr lang="en-US" altLang="zh-CN" dirty="0">
              <a:solidFill>
                <a:srgbClr val="00B050"/>
              </a:solidFill>
            </a:endParaRPr>
          </a:p>
          <a:p>
            <a:r>
              <a:rPr lang="en-US" altLang="zh-CN" dirty="0">
                <a:solidFill>
                  <a:srgbClr val="00B050"/>
                </a:solidFill>
                <a:sym typeface="+mn-ea"/>
              </a:rPr>
              <a:t>import cv2</a:t>
            </a:r>
            <a:endParaRPr lang="en-US" altLang="zh-CN" dirty="0">
              <a:solidFill>
                <a:srgbClr val="00B050"/>
              </a:solidFill>
            </a:endParaRPr>
          </a:p>
          <a:p>
            <a:r>
              <a:rPr lang="en-US" altLang="zh-CN" dirty="0">
                <a:solidFill>
                  <a:srgbClr val="00B050"/>
                </a:solidFill>
                <a:sym typeface="+mn-ea"/>
              </a:rPr>
              <a:t>img=cv2.imread("D:\\111.png"</a:t>
            </a:r>
            <a:r>
              <a:rPr lang="zh-CN" altLang="en-US" dirty="0">
                <a:solidFill>
                  <a:srgbClr val="00B050"/>
                </a:solidFill>
                <a:ea typeface="宋体" panose="02010600030101010101" pitchFamily="2" charset="-122"/>
                <a:sym typeface="+mn-ea"/>
              </a:rPr>
              <a:t>，</a:t>
            </a:r>
            <a:r>
              <a:rPr lang="en-US" altLang="zh-CN" dirty="0">
                <a:solidFill>
                  <a:srgbClr val="00B050"/>
                </a:solidFill>
                <a:ea typeface="宋体" panose="02010600030101010101" pitchFamily="2" charset="-122"/>
                <a:sym typeface="+mn-ea"/>
              </a:rPr>
              <a:t>0</a:t>
            </a:r>
            <a:r>
              <a:rPr lang="en-US" altLang="zh-CN" dirty="0">
                <a:solidFill>
                  <a:srgbClr val="00B050"/>
                </a:solidFill>
                <a:sym typeface="+mn-ea"/>
              </a:rPr>
              <a:t>)</a:t>
            </a:r>
            <a:endParaRPr lang="en-US" altLang="zh-CN" dirty="0">
              <a:solidFill>
                <a:srgbClr val="00B050"/>
              </a:solidFill>
            </a:endParaRPr>
          </a:p>
          <a:p>
            <a:endParaRPr lang="en-US" altLang="zh-CN" dirty="0">
              <a:solidFill>
                <a:srgbClr val="00B050"/>
              </a:solidFill>
            </a:endParaRPr>
          </a:p>
        </p:txBody>
      </p:sp>
      <p:sp>
        <p:nvSpPr>
          <p:cNvPr id="6" name="文本框 5"/>
          <p:cNvSpPr txBox="1"/>
          <p:nvPr/>
        </p:nvSpPr>
        <p:spPr>
          <a:xfrm>
            <a:off x="897890" y="4803775"/>
            <a:ext cx="4163060" cy="368300"/>
          </a:xfrm>
          <a:prstGeom prst="rect">
            <a:avLst/>
          </a:prstGeom>
          <a:noFill/>
        </p:spPr>
        <p:txBody>
          <a:bodyPr wrap="square">
            <a:spAutoFit/>
          </a:bodyPr>
          <a:lstStyle/>
          <a:p>
            <a:r>
              <a:rPr lang="en-US" altLang="zh-CN" dirty="0">
                <a:solidFill>
                  <a:srgbClr val="00B050"/>
                </a:solidFill>
              </a:rPr>
              <a:t>cv2.imshow('img',img)</a:t>
            </a:r>
            <a:endParaRPr lang="en-US" altLang="zh-CN" dirty="0">
              <a:solidFill>
                <a:srgbClr val="00B050"/>
              </a:solidFill>
            </a:endParaRPr>
          </a:p>
        </p:txBody>
      </p:sp>
      <p:pic>
        <p:nvPicPr>
          <p:cNvPr id="10" name="图片 9"/>
          <p:cNvPicPr>
            <a:picLocks noChangeAspect="1"/>
          </p:cNvPicPr>
          <p:nvPr/>
        </p:nvPicPr>
        <p:blipFill>
          <a:blip r:embed="rId1"/>
          <a:stretch>
            <a:fillRect/>
          </a:stretch>
        </p:blipFill>
        <p:spPr>
          <a:xfrm>
            <a:off x="8712200" y="460375"/>
            <a:ext cx="1905000" cy="1905000"/>
          </a:xfrm>
          <a:prstGeom prst="rect">
            <a:avLst/>
          </a:prstGeom>
        </p:spPr>
      </p:pic>
      <p:sp>
        <p:nvSpPr>
          <p:cNvPr id="9" name="文本框 8"/>
          <p:cNvSpPr txBox="1"/>
          <p:nvPr/>
        </p:nvSpPr>
        <p:spPr>
          <a:xfrm>
            <a:off x="8450580" y="4054475"/>
            <a:ext cx="3799840" cy="1946910"/>
          </a:xfrm>
          <a:prstGeom prst="rect">
            <a:avLst/>
          </a:prstGeom>
          <a:noFill/>
        </p:spPr>
        <p:txBody>
          <a:bodyPr wrap="square">
            <a:noAutofit/>
          </a:bodyPr>
          <a:p>
            <a:r>
              <a:rPr lang="en-US" altLang="zh-CN" dirty="0">
                <a:solidFill>
                  <a:srgbClr val="00B050"/>
                </a:solidFill>
              </a:rPr>
              <a:t>thresh</a:t>
            </a:r>
            <a:r>
              <a:rPr lang="zh-CN" altLang="en-US" dirty="0">
                <a:solidFill>
                  <a:schemeClr val="bg1"/>
                </a:solidFill>
              </a:rPr>
              <a:t>：设定的阈值（如</a:t>
            </a:r>
            <a:r>
              <a:rPr lang="en-US" altLang="zh-CN" dirty="0">
                <a:solidFill>
                  <a:schemeClr val="bg1"/>
                </a:solidFill>
              </a:rPr>
              <a:t> 127</a:t>
            </a:r>
            <a:r>
              <a:rPr lang="zh-CN" altLang="en-US" dirty="0">
                <a:solidFill>
                  <a:schemeClr val="bg1"/>
                </a:solidFill>
              </a:rPr>
              <a:t>）。</a:t>
            </a:r>
            <a:endParaRPr lang="zh-CN" altLang="en-US" dirty="0">
              <a:solidFill>
                <a:schemeClr val="bg1"/>
              </a:solidFill>
            </a:endParaRPr>
          </a:p>
          <a:p>
            <a:r>
              <a:rPr lang="en-US" altLang="zh-CN" dirty="0">
                <a:solidFill>
                  <a:srgbClr val="00B050"/>
                </a:solidFill>
              </a:rPr>
              <a:t>maxval</a:t>
            </a:r>
            <a:r>
              <a:rPr lang="zh-CN" altLang="en-US" dirty="0">
                <a:solidFill>
                  <a:schemeClr val="bg1"/>
                </a:solidFill>
              </a:rPr>
              <a:t>：当像素值超过阈值时赋予的值（通常为</a:t>
            </a:r>
            <a:r>
              <a:rPr lang="en-US" altLang="zh-CN" dirty="0">
                <a:solidFill>
                  <a:schemeClr val="bg1"/>
                </a:solidFill>
              </a:rPr>
              <a:t> 255</a:t>
            </a:r>
            <a:r>
              <a:rPr lang="zh-CN" altLang="en-US" dirty="0">
                <a:solidFill>
                  <a:schemeClr val="bg1"/>
                </a:solidFill>
              </a:rPr>
              <a:t>）。</a:t>
            </a:r>
            <a:endParaRPr lang="zh-CN" altLang="en-US" dirty="0">
              <a:solidFill>
                <a:schemeClr val="bg1"/>
              </a:solidFill>
            </a:endParaRPr>
          </a:p>
          <a:p>
            <a:r>
              <a:rPr lang="en-US" altLang="zh-CN" dirty="0">
                <a:solidFill>
                  <a:srgbClr val="00B050"/>
                </a:solidFill>
              </a:rPr>
              <a:t>type</a:t>
            </a:r>
            <a:r>
              <a:rPr lang="zh-CN" altLang="en-US" dirty="0">
                <a:solidFill>
                  <a:schemeClr val="bg1"/>
                </a:solidFill>
              </a:rPr>
              <a:t>：二值化类型，</a:t>
            </a:r>
            <a:endParaRPr lang="zh-CN" altLang="en-US" dirty="0">
              <a:solidFill>
                <a:schemeClr val="bg1"/>
              </a:solidFill>
            </a:endParaRPr>
          </a:p>
          <a:p>
            <a:r>
              <a:rPr lang="zh-CN" altLang="en-US" dirty="0">
                <a:solidFill>
                  <a:schemeClr val="bg1"/>
                </a:solidFill>
              </a:rPr>
              <a:t>例如：</a:t>
            </a:r>
            <a:endParaRPr lang="zh-CN" altLang="en-US" dirty="0">
              <a:solidFill>
                <a:schemeClr val="bg1"/>
              </a:solidFill>
            </a:endParaRPr>
          </a:p>
          <a:p>
            <a:r>
              <a:rPr lang="en-US" altLang="zh-CN" dirty="0">
                <a:solidFill>
                  <a:srgbClr val="00B050"/>
                </a:solidFill>
              </a:rPr>
              <a:t>cv2.THRESH_BINARY</a:t>
            </a:r>
            <a:r>
              <a:rPr lang="zh-CN" altLang="en-US" dirty="0">
                <a:solidFill>
                  <a:schemeClr val="bg1"/>
                </a:solidFill>
              </a:rPr>
              <a:t>：像素值</a:t>
            </a:r>
            <a:r>
              <a:rPr lang="en-US" altLang="zh-CN" dirty="0">
                <a:solidFill>
                  <a:schemeClr val="bg1"/>
                </a:solidFill>
              </a:rPr>
              <a:t> &gt; </a:t>
            </a:r>
            <a:r>
              <a:rPr lang="zh-CN" altLang="en-US" dirty="0">
                <a:solidFill>
                  <a:schemeClr val="bg1"/>
                </a:solidFill>
              </a:rPr>
              <a:t>阈值</a:t>
            </a:r>
            <a:r>
              <a:rPr lang="en-US" altLang="zh-CN" dirty="0">
                <a:solidFill>
                  <a:schemeClr val="bg1"/>
                </a:solidFill>
              </a:rPr>
              <a:t> </a:t>
            </a:r>
            <a:r>
              <a:rPr lang="en-US" altLang="en-US" dirty="0">
                <a:solidFill>
                  <a:schemeClr val="bg1"/>
                </a:solidFill>
              </a:rPr>
              <a:t>→</a:t>
            </a:r>
            <a:r>
              <a:rPr lang="en-US" altLang="zh-CN" dirty="0">
                <a:solidFill>
                  <a:schemeClr val="bg1"/>
                </a:solidFill>
              </a:rPr>
              <a:t> maxval</a:t>
            </a:r>
            <a:r>
              <a:rPr lang="zh-CN" altLang="en-US" dirty="0">
                <a:solidFill>
                  <a:schemeClr val="bg1"/>
                </a:solidFill>
              </a:rPr>
              <a:t>，否则</a:t>
            </a:r>
            <a:r>
              <a:rPr lang="en-US" altLang="zh-CN" dirty="0">
                <a:solidFill>
                  <a:schemeClr val="bg1"/>
                </a:solidFill>
              </a:rPr>
              <a:t> </a:t>
            </a:r>
            <a:r>
              <a:rPr lang="en-US" altLang="en-US" dirty="0">
                <a:solidFill>
                  <a:schemeClr val="bg1"/>
                </a:solidFill>
              </a:rPr>
              <a:t>→</a:t>
            </a:r>
            <a:r>
              <a:rPr lang="en-US" altLang="zh-CN" dirty="0">
                <a:solidFill>
                  <a:schemeClr val="bg1"/>
                </a:solidFill>
              </a:rPr>
              <a:t> 0</a:t>
            </a:r>
            <a:r>
              <a:rPr lang="zh-CN" altLang="en-US" dirty="0">
                <a:solidFill>
                  <a:schemeClr val="bg1"/>
                </a:solidFill>
              </a:rPr>
              <a:t>。</a:t>
            </a:r>
            <a:endParaRPr lang="zh-CN" altLang="en-US" dirty="0">
              <a:solidFill>
                <a:schemeClr val="bg1"/>
              </a:solidFill>
            </a:endParaRPr>
          </a:p>
          <a:p>
            <a:r>
              <a:rPr lang="en-US" altLang="zh-CN" dirty="0">
                <a:solidFill>
                  <a:srgbClr val="00B050"/>
                </a:solidFill>
              </a:rPr>
              <a:t>cv2.THRESH_BINARY_INV</a:t>
            </a:r>
            <a:r>
              <a:rPr lang="zh-CN" altLang="en-US" dirty="0">
                <a:solidFill>
                  <a:schemeClr val="bg1"/>
                </a:solidFill>
              </a:rPr>
              <a:t>：像素值</a:t>
            </a:r>
            <a:r>
              <a:rPr lang="en-US" altLang="zh-CN" dirty="0">
                <a:solidFill>
                  <a:schemeClr val="bg1"/>
                </a:solidFill>
              </a:rPr>
              <a:t> &gt; </a:t>
            </a:r>
            <a:r>
              <a:rPr lang="zh-CN" altLang="en-US" dirty="0">
                <a:solidFill>
                  <a:schemeClr val="bg1"/>
                </a:solidFill>
              </a:rPr>
              <a:t>阈值</a:t>
            </a:r>
            <a:r>
              <a:rPr lang="en-US" altLang="zh-CN" dirty="0">
                <a:solidFill>
                  <a:schemeClr val="bg1"/>
                </a:solidFill>
              </a:rPr>
              <a:t> </a:t>
            </a:r>
            <a:r>
              <a:rPr lang="en-US" altLang="en-US" dirty="0">
                <a:solidFill>
                  <a:schemeClr val="bg1"/>
                </a:solidFill>
              </a:rPr>
              <a:t>→</a:t>
            </a:r>
            <a:r>
              <a:rPr lang="en-US" altLang="zh-CN" dirty="0">
                <a:solidFill>
                  <a:schemeClr val="bg1"/>
                </a:solidFill>
              </a:rPr>
              <a:t> 0</a:t>
            </a:r>
            <a:r>
              <a:rPr lang="zh-CN" altLang="en-US" dirty="0">
                <a:solidFill>
                  <a:schemeClr val="bg1"/>
                </a:solidFill>
              </a:rPr>
              <a:t>，否则</a:t>
            </a:r>
            <a:r>
              <a:rPr lang="en-US" altLang="zh-CN" dirty="0">
                <a:solidFill>
                  <a:schemeClr val="bg1"/>
                </a:solidFill>
              </a:rPr>
              <a:t> </a:t>
            </a:r>
            <a:r>
              <a:rPr lang="en-US" altLang="en-US" dirty="0">
                <a:solidFill>
                  <a:schemeClr val="bg1"/>
                </a:solidFill>
              </a:rPr>
              <a:t>→</a:t>
            </a:r>
            <a:r>
              <a:rPr lang="en-US" altLang="zh-CN" dirty="0">
                <a:solidFill>
                  <a:schemeClr val="bg1"/>
                </a:solidFill>
              </a:rPr>
              <a:t> maxval</a:t>
            </a:r>
            <a:r>
              <a:rPr lang="zh-CN" altLang="en-US" dirty="0">
                <a:solidFill>
                  <a:schemeClr val="bg1"/>
                </a:solidFill>
              </a:rPr>
              <a:t>（反转结果）。</a:t>
            </a:r>
            <a:endParaRPr lang="zh-CN" altLang="en-US" dirty="0">
              <a:solidFill>
                <a:schemeClr val="bg1"/>
              </a:solidFill>
            </a:endParaRPr>
          </a:p>
        </p:txBody>
      </p:sp>
      <p:sp>
        <p:nvSpPr>
          <p:cNvPr id="11" name="文本框 10"/>
          <p:cNvSpPr txBox="1"/>
          <p:nvPr/>
        </p:nvSpPr>
        <p:spPr>
          <a:xfrm>
            <a:off x="9161145" y="2453640"/>
            <a:ext cx="1907540" cy="368300"/>
          </a:xfrm>
          <a:prstGeom prst="rect">
            <a:avLst/>
          </a:prstGeom>
          <a:noFill/>
        </p:spPr>
        <p:txBody>
          <a:bodyPr wrap="square">
            <a:spAutoFit/>
          </a:bodyPr>
          <a:lstStyle/>
          <a:p>
            <a:r>
              <a:rPr lang="en-US" altLang="zh-CN" dirty="0">
                <a:solidFill>
                  <a:schemeClr val="bg1"/>
                </a:solidFill>
              </a:rPr>
              <a:t>111.png </a:t>
            </a:r>
            <a:endParaRPr lang="en-US" altLang="zh-CN" dirty="0">
              <a:solidFill>
                <a:schemeClr val="bg1"/>
              </a:solidFill>
            </a:endParaRPr>
          </a:p>
        </p:txBody>
      </p:sp>
      <p:sp>
        <p:nvSpPr>
          <p:cNvPr id="15" name="文本框 14"/>
          <p:cNvSpPr txBox="1"/>
          <p:nvPr/>
        </p:nvSpPr>
        <p:spPr>
          <a:xfrm>
            <a:off x="646430" y="5234305"/>
            <a:ext cx="2751455" cy="368300"/>
          </a:xfrm>
          <a:prstGeom prst="rect">
            <a:avLst/>
          </a:prstGeom>
          <a:noFill/>
        </p:spPr>
        <p:txBody>
          <a:bodyPr wrap="square">
            <a:spAutoFit/>
          </a:bodyPr>
          <a:p>
            <a:r>
              <a:rPr lang="en-US" dirty="0">
                <a:solidFill>
                  <a:schemeClr val="bg1"/>
                </a:solidFill>
              </a:rPr>
              <a:t>1.3</a:t>
            </a:r>
            <a:r>
              <a:rPr lang="zh-CN" altLang="en-US" dirty="0">
                <a:solidFill>
                  <a:schemeClr val="bg1"/>
                </a:solidFill>
              </a:rPr>
              <a:t>保存</a:t>
            </a:r>
            <a:r>
              <a:rPr lang="zh-CN" altLang="en-US" dirty="0">
                <a:solidFill>
                  <a:schemeClr val="bg1"/>
                </a:solidFill>
              </a:rPr>
              <a:t>图像</a:t>
            </a:r>
            <a:endParaRPr lang="zh-CN" altLang="en-US" dirty="0">
              <a:solidFill>
                <a:schemeClr val="bg1"/>
              </a:solidFill>
            </a:endParaRPr>
          </a:p>
        </p:txBody>
      </p:sp>
      <p:sp>
        <p:nvSpPr>
          <p:cNvPr id="17" name="文本框 16"/>
          <p:cNvSpPr txBox="1"/>
          <p:nvPr/>
        </p:nvSpPr>
        <p:spPr>
          <a:xfrm>
            <a:off x="897890" y="5822950"/>
            <a:ext cx="3474720" cy="368300"/>
          </a:xfrm>
          <a:prstGeom prst="rect">
            <a:avLst/>
          </a:prstGeom>
          <a:noFill/>
        </p:spPr>
        <p:txBody>
          <a:bodyPr wrap="square">
            <a:spAutoFit/>
          </a:bodyPr>
          <a:p>
            <a:r>
              <a:rPr lang="en-US" altLang="zh-CN" dirty="0">
                <a:solidFill>
                  <a:srgbClr val="00B050"/>
                </a:solidFill>
              </a:rPr>
              <a:t>cv2.imwrite(“D:\\222.png”,img)</a:t>
            </a:r>
            <a:endParaRPr lang="en-US" altLang="zh-CN" dirty="0">
              <a:solidFill>
                <a:srgbClr val="00B050"/>
              </a:solidFill>
              <a:ea typeface="宋体" panose="02010600030101010101" pitchFamily="2" charset="-122"/>
            </a:endParaRPr>
          </a:p>
        </p:txBody>
      </p:sp>
      <p:sp>
        <p:nvSpPr>
          <p:cNvPr id="8" name="文本框 7"/>
          <p:cNvSpPr txBox="1"/>
          <p:nvPr/>
        </p:nvSpPr>
        <p:spPr>
          <a:xfrm>
            <a:off x="4497705" y="4803775"/>
            <a:ext cx="3889375" cy="1476375"/>
          </a:xfrm>
          <a:prstGeom prst="rect">
            <a:avLst/>
          </a:prstGeom>
          <a:noFill/>
        </p:spPr>
        <p:txBody>
          <a:bodyPr wrap="square">
            <a:spAutoFit/>
          </a:bodyPr>
          <a:p>
            <a:r>
              <a:rPr lang="en-US" altLang="zh-CN" dirty="0">
                <a:solidFill>
                  <a:srgbClr val="FF0000"/>
                </a:solidFill>
              </a:rPr>
              <a:t># ret</a:t>
            </a:r>
            <a:r>
              <a:rPr lang="zh-CN" altLang="en-US" dirty="0">
                <a:solidFill>
                  <a:srgbClr val="FF0000"/>
                </a:solidFill>
              </a:rPr>
              <a:t>是返回的阈值，</a:t>
            </a:r>
            <a:r>
              <a:rPr lang="en-US" altLang="zh-CN" dirty="0">
                <a:solidFill>
                  <a:srgbClr val="FF0000"/>
                </a:solidFill>
              </a:rPr>
              <a:t>binary</a:t>
            </a:r>
            <a:r>
              <a:rPr lang="zh-CN" altLang="en-US" dirty="0">
                <a:solidFill>
                  <a:srgbClr val="FF0000"/>
                </a:solidFill>
              </a:rPr>
              <a:t>是二值化后的图像</a:t>
            </a:r>
            <a:endParaRPr lang="zh-CN" altLang="en-US" dirty="0">
              <a:solidFill>
                <a:srgbClr val="FF0000"/>
              </a:solidFill>
            </a:endParaRPr>
          </a:p>
          <a:p>
            <a:r>
              <a:rPr lang="en-US" altLang="zh-CN" dirty="0">
                <a:solidFill>
                  <a:srgbClr val="00B050"/>
                </a:solidFill>
              </a:rPr>
              <a:t>ret, binary_img = cv2.threshold(gray_img, thresh, maxval, type)</a:t>
            </a:r>
            <a:endParaRPr lang="en-US" altLang="zh-CN" dirty="0">
              <a:solidFill>
                <a:srgbClr val="00B050"/>
              </a:solidFill>
            </a:endParaRPr>
          </a:p>
        </p:txBody>
      </p:sp>
      <p:sp>
        <p:nvSpPr>
          <p:cNvPr id="12" name="文本框 11"/>
          <p:cNvSpPr txBox="1"/>
          <p:nvPr/>
        </p:nvSpPr>
        <p:spPr>
          <a:xfrm>
            <a:off x="4971415" y="927100"/>
            <a:ext cx="2073910" cy="368300"/>
          </a:xfrm>
          <a:prstGeom prst="rect">
            <a:avLst/>
          </a:prstGeom>
          <a:noFill/>
        </p:spPr>
        <p:txBody>
          <a:bodyPr wrap="square">
            <a:spAutoFit/>
          </a:bodyPr>
          <a:lstStyle/>
          <a:p>
            <a:r>
              <a:rPr lang="en-US" altLang="zh-CN" dirty="0">
                <a:solidFill>
                  <a:schemeClr val="bg1"/>
                </a:solidFill>
              </a:rPr>
              <a:t>1.4</a:t>
            </a:r>
            <a:r>
              <a:rPr lang="zh-CN" altLang="en-US" dirty="0">
                <a:solidFill>
                  <a:schemeClr val="bg1"/>
                </a:solidFill>
              </a:rPr>
              <a:t>图像灰度</a:t>
            </a:r>
            <a:r>
              <a:rPr lang="zh-CN" altLang="en-US" dirty="0">
                <a:solidFill>
                  <a:schemeClr val="bg1"/>
                </a:solidFill>
              </a:rPr>
              <a:t>化</a:t>
            </a:r>
            <a:endParaRPr lang="zh-CN" altLang="en-US" dirty="0">
              <a:solidFill>
                <a:schemeClr val="bg1"/>
              </a:solidFill>
            </a:endParaRPr>
          </a:p>
        </p:txBody>
      </p:sp>
      <p:sp>
        <p:nvSpPr>
          <p:cNvPr id="13" name="文本框 12"/>
          <p:cNvSpPr txBox="1"/>
          <p:nvPr/>
        </p:nvSpPr>
        <p:spPr>
          <a:xfrm>
            <a:off x="4665980" y="1474470"/>
            <a:ext cx="3848100" cy="645160"/>
          </a:xfrm>
          <a:prstGeom prst="rect">
            <a:avLst/>
          </a:prstGeom>
          <a:noFill/>
        </p:spPr>
        <p:txBody>
          <a:bodyPr wrap="square">
            <a:spAutoFit/>
          </a:bodyPr>
          <a:p>
            <a:r>
              <a:rPr lang="en-US" altLang="zh-CN" dirty="0">
                <a:solidFill>
                  <a:srgbClr val="00B050"/>
                </a:solidFill>
              </a:rPr>
              <a:t>gray_img = cv2.cvtColor(color_img, cv2.COLOR_BGR2GRAY)</a:t>
            </a:r>
            <a:endParaRPr lang="en-US" altLang="zh-CN" dirty="0">
              <a:solidFill>
                <a:srgbClr val="00B050"/>
              </a:solidFill>
            </a:endParaRPr>
          </a:p>
        </p:txBody>
      </p:sp>
      <p:sp>
        <p:nvSpPr>
          <p:cNvPr id="16" name="文本框 15"/>
          <p:cNvSpPr txBox="1"/>
          <p:nvPr/>
        </p:nvSpPr>
        <p:spPr>
          <a:xfrm>
            <a:off x="4971415" y="4284345"/>
            <a:ext cx="2073910" cy="368300"/>
          </a:xfrm>
          <a:prstGeom prst="rect">
            <a:avLst/>
          </a:prstGeom>
          <a:noFill/>
        </p:spPr>
        <p:txBody>
          <a:bodyPr wrap="square">
            <a:spAutoFit/>
          </a:bodyPr>
          <a:p>
            <a:r>
              <a:rPr lang="en-US" altLang="zh-CN" dirty="0">
                <a:solidFill>
                  <a:schemeClr val="bg1"/>
                </a:solidFill>
              </a:rPr>
              <a:t>1.5</a:t>
            </a:r>
            <a:r>
              <a:rPr lang="zh-CN" altLang="en-US" dirty="0">
                <a:solidFill>
                  <a:schemeClr val="bg1"/>
                </a:solidFill>
              </a:rPr>
              <a:t>图像</a:t>
            </a:r>
            <a:r>
              <a:rPr lang="zh-CN" altLang="en-US" dirty="0">
                <a:solidFill>
                  <a:schemeClr val="bg1"/>
                </a:solidFill>
              </a:rPr>
              <a:t>二值化</a:t>
            </a:r>
            <a:endParaRPr lang="zh-CN" altLang="en-US" dirty="0">
              <a:solidFill>
                <a:schemeClr val="bg1"/>
              </a:solidFill>
            </a:endParaRPr>
          </a:p>
        </p:txBody>
      </p:sp>
      <p:sp>
        <p:nvSpPr>
          <p:cNvPr id="20" name="文本框 19"/>
          <p:cNvSpPr txBox="1"/>
          <p:nvPr/>
        </p:nvSpPr>
        <p:spPr>
          <a:xfrm>
            <a:off x="9233535" y="3545205"/>
            <a:ext cx="2073910" cy="368300"/>
          </a:xfrm>
          <a:prstGeom prst="rect">
            <a:avLst/>
          </a:prstGeom>
          <a:noFill/>
        </p:spPr>
        <p:txBody>
          <a:bodyPr wrap="square">
            <a:spAutoFit/>
          </a:bodyPr>
          <a:p>
            <a:r>
              <a:rPr lang="zh-CN" altLang="en-US" dirty="0">
                <a:solidFill>
                  <a:srgbClr val="FF0000"/>
                </a:solidFill>
              </a:rPr>
              <a:t>参数释义</a:t>
            </a:r>
            <a:endParaRPr lang="zh-CN" altLang="en-US" dirty="0">
              <a:solidFill>
                <a:srgbClr val="FF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02285" y="1328420"/>
            <a:ext cx="6069965" cy="4523105"/>
          </a:xfrm>
          <a:prstGeom prst="rect">
            <a:avLst/>
          </a:prstGeom>
          <a:noFill/>
        </p:spPr>
        <p:txBody>
          <a:bodyPr wrap="square">
            <a:spAutoFit/>
          </a:bodyPr>
          <a:lstStyle/>
          <a:p>
            <a:r>
              <a:rPr lang="en-US" altLang="zh-CN" dirty="0">
                <a:solidFill>
                  <a:schemeClr val="bg1"/>
                </a:solidFill>
              </a:rPr>
              <a:t>2.1</a:t>
            </a:r>
            <a:r>
              <a:rPr lang="zh-CN" altLang="en-US" dirty="0">
                <a:solidFill>
                  <a:schemeClr val="bg1"/>
                </a:solidFill>
              </a:rPr>
              <a:t>绘制直线</a:t>
            </a:r>
            <a:endParaRPr lang="en-US" altLang="zh-CN" dirty="0">
              <a:solidFill>
                <a:schemeClr val="bg1"/>
              </a:solidFill>
            </a:endParaRPr>
          </a:p>
          <a:p>
            <a:r>
              <a:rPr lang="en-US" altLang="zh-CN" dirty="0">
                <a:solidFill>
                  <a:srgbClr val="00B050"/>
                </a:solidFill>
              </a:rPr>
              <a:t>cv2 .line(img,start,end,color,thickness)</a:t>
            </a:r>
            <a:endParaRPr lang="en-US" altLang="zh-CN" dirty="0">
              <a:solidFill>
                <a:srgbClr val="00B050"/>
              </a:solidFill>
            </a:endParaRPr>
          </a:p>
          <a:p>
            <a:r>
              <a:rPr lang="zh-CN" altLang="en-US" dirty="0">
                <a:solidFill>
                  <a:schemeClr val="bg1"/>
                </a:solidFill>
              </a:rPr>
              <a:t>参数</a:t>
            </a:r>
            <a:r>
              <a:rPr lang="en-US" altLang="zh-CN" dirty="0">
                <a:solidFill>
                  <a:schemeClr val="bg1"/>
                </a:solidFill>
              </a:rPr>
              <a:t>:</a:t>
            </a:r>
            <a:endParaRPr lang="en-US" altLang="zh-CN" dirty="0">
              <a:solidFill>
                <a:schemeClr val="bg1"/>
              </a:solidFill>
            </a:endParaRPr>
          </a:p>
          <a:p>
            <a:r>
              <a:rPr lang="en-US" altLang="zh-CN" dirty="0">
                <a:solidFill>
                  <a:schemeClr val="bg1"/>
                </a:solidFill>
              </a:rPr>
              <a:t>img: </a:t>
            </a:r>
            <a:r>
              <a:rPr lang="zh-CN" altLang="en-US" dirty="0">
                <a:solidFill>
                  <a:schemeClr val="bg1"/>
                </a:solidFill>
              </a:rPr>
              <a:t>要绘制直线的图像</a:t>
            </a:r>
            <a:endParaRPr lang="zh-CN" altLang="en-US" dirty="0">
              <a:solidFill>
                <a:schemeClr val="bg1"/>
              </a:solidFill>
            </a:endParaRPr>
          </a:p>
          <a:p>
            <a:r>
              <a:rPr lang="en-US" altLang="zh-CN" dirty="0">
                <a:solidFill>
                  <a:schemeClr val="bg1"/>
                </a:solidFill>
              </a:rPr>
              <a:t>Start,end: </a:t>
            </a:r>
            <a:r>
              <a:rPr lang="zh-CN" altLang="en-US" dirty="0">
                <a:solidFill>
                  <a:schemeClr val="bg1"/>
                </a:solidFill>
              </a:rPr>
              <a:t>直线的起点和终点</a:t>
            </a:r>
            <a:endParaRPr lang="zh-CN" altLang="en-US" dirty="0">
              <a:solidFill>
                <a:schemeClr val="bg1"/>
              </a:solidFill>
            </a:endParaRPr>
          </a:p>
          <a:p>
            <a:r>
              <a:rPr lang="en-US" altLang="zh-CN" dirty="0">
                <a:solidFill>
                  <a:schemeClr val="bg1"/>
                </a:solidFill>
              </a:rPr>
              <a:t>color: </a:t>
            </a:r>
            <a:r>
              <a:rPr lang="zh-CN" altLang="en-US" dirty="0">
                <a:solidFill>
                  <a:schemeClr val="bg1"/>
                </a:solidFill>
              </a:rPr>
              <a:t>线条的颜色</a:t>
            </a:r>
            <a:endParaRPr lang="zh-CN" altLang="en-US" dirty="0">
              <a:solidFill>
                <a:schemeClr val="bg1"/>
              </a:solidFill>
            </a:endParaRPr>
          </a:p>
          <a:p>
            <a:r>
              <a:rPr lang="en-US" altLang="zh-CN" dirty="0">
                <a:solidFill>
                  <a:schemeClr val="bg1"/>
                </a:solidFill>
              </a:rPr>
              <a:t>Thickness: </a:t>
            </a:r>
            <a:r>
              <a:rPr lang="zh-CN" altLang="en-US" dirty="0">
                <a:solidFill>
                  <a:schemeClr val="bg1"/>
                </a:solidFill>
              </a:rPr>
              <a:t>线条宽度</a:t>
            </a:r>
            <a:endParaRPr lang="zh-CN" altLang="en-US" dirty="0">
              <a:solidFill>
                <a:schemeClr val="bg1"/>
              </a:solidFill>
            </a:endParaRPr>
          </a:p>
          <a:p>
            <a:endParaRPr lang="zh-CN" altLang="en-US" dirty="0">
              <a:solidFill>
                <a:schemeClr val="bg1"/>
              </a:solidFill>
            </a:endParaRPr>
          </a:p>
          <a:p>
            <a:r>
              <a:rPr lang="en-US" altLang="zh-CN" dirty="0">
                <a:solidFill>
                  <a:schemeClr val="bg1"/>
                </a:solidFill>
              </a:rPr>
              <a:t>2.2 </a:t>
            </a:r>
            <a:r>
              <a:rPr lang="zh-CN" altLang="en-US" dirty="0">
                <a:solidFill>
                  <a:schemeClr val="bg1"/>
                </a:solidFill>
              </a:rPr>
              <a:t>绘制圆形</a:t>
            </a:r>
            <a:endParaRPr lang="zh-CN" altLang="en-US" dirty="0">
              <a:solidFill>
                <a:schemeClr val="bg1"/>
              </a:solidFill>
            </a:endParaRPr>
          </a:p>
          <a:p>
            <a:r>
              <a:rPr lang="en-US" altLang="zh-CN" dirty="0">
                <a:solidFill>
                  <a:srgbClr val="00B050"/>
                </a:solidFill>
              </a:rPr>
              <a:t>cv2.circle (img,centerpoint, r, color, thickness)</a:t>
            </a:r>
            <a:endParaRPr lang="en-US" altLang="zh-CN" dirty="0">
              <a:solidFill>
                <a:srgbClr val="00B050"/>
              </a:solidFill>
            </a:endParaRPr>
          </a:p>
          <a:p>
            <a:r>
              <a:rPr lang="zh-CN" altLang="en-US" dirty="0">
                <a:solidFill>
                  <a:schemeClr val="bg1"/>
                </a:solidFill>
              </a:rPr>
              <a:t>参数</a:t>
            </a:r>
            <a:r>
              <a:rPr lang="en-US" altLang="zh-CN" dirty="0">
                <a:solidFill>
                  <a:schemeClr val="bg1"/>
                </a:solidFill>
              </a:rPr>
              <a:t>:</a:t>
            </a:r>
            <a:endParaRPr lang="en-US" altLang="zh-CN" dirty="0">
              <a:solidFill>
                <a:schemeClr val="bg1"/>
              </a:solidFill>
            </a:endParaRPr>
          </a:p>
          <a:p>
            <a:r>
              <a:rPr lang="en-US" altLang="zh-CN" dirty="0">
                <a:solidFill>
                  <a:schemeClr val="bg1"/>
                </a:solidFill>
              </a:rPr>
              <a:t>img: </a:t>
            </a:r>
            <a:r>
              <a:rPr lang="zh-CN" altLang="en-US" dirty="0">
                <a:solidFill>
                  <a:schemeClr val="bg1"/>
                </a:solidFill>
              </a:rPr>
              <a:t>要绘制圆形的图像</a:t>
            </a:r>
            <a:endParaRPr lang="zh-CN" altLang="en-US" dirty="0">
              <a:solidFill>
                <a:schemeClr val="bg1"/>
              </a:solidFill>
            </a:endParaRPr>
          </a:p>
          <a:p>
            <a:r>
              <a:rPr lang="en-US" altLang="zh-CN" dirty="0">
                <a:solidFill>
                  <a:schemeClr val="bg1"/>
                </a:solidFill>
              </a:rPr>
              <a:t>Centerpoint, r: </a:t>
            </a:r>
            <a:r>
              <a:rPr lang="zh-CN" altLang="en-US" dirty="0">
                <a:solidFill>
                  <a:schemeClr val="bg1"/>
                </a:solidFill>
              </a:rPr>
              <a:t>圆心和半径</a:t>
            </a:r>
            <a:endParaRPr lang="zh-CN" altLang="en-US" dirty="0">
              <a:solidFill>
                <a:schemeClr val="bg1"/>
              </a:solidFill>
            </a:endParaRPr>
          </a:p>
          <a:p>
            <a:r>
              <a:rPr lang="en-US" altLang="zh-CN" dirty="0">
                <a:solidFill>
                  <a:schemeClr val="bg1"/>
                </a:solidFill>
              </a:rPr>
              <a:t>color: </a:t>
            </a:r>
            <a:r>
              <a:rPr lang="zh-CN" altLang="en-US" dirty="0">
                <a:solidFill>
                  <a:schemeClr val="bg1"/>
                </a:solidFill>
              </a:rPr>
              <a:t>线条的颜色</a:t>
            </a:r>
            <a:endParaRPr lang="zh-CN" altLang="en-US" dirty="0">
              <a:solidFill>
                <a:schemeClr val="bg1"/>
              </a:solidFill>
            </a:endParaRPr>
          </a:p>
          <a:p>
            <a:r>
              <a:rPr lang="en-US" altLang="zh-CN" dirty="0">
                <a:solidFill>
                  <a:schemeClr val="bg1"/>
                </a:solidFill>
              </a:rPr>
              <a:t>Thickness: </a:t>
            </a:r>
            <a:r>
              <a:rPr lang="zh-CN" altLang="en-US" dirty="0">
                <a:solidFill>
                  <a:schemeClr val="bg1"/>
                </a:solidFill>
              </a:rPr>
              <a:t>线条宽度，为</a:t>
            </a:r>
            <a:r>
              <a:rPr lang="en-US" altLang="zh-CN" dirty="0">
                <a:solidFill>
                  <a:schemeClr val="bg1"/>
                </a:solidFill>
              </a:rPr>
              <a:t> - 1 </a:t>
            </a:r>
            <a:r>
              <a:rPr lang="zh-CN" altLang="en-US" dirty="0">
                <a:solidFill>
                  <a:schemeClr val="bg1"/>
                </a:solidFill>
              </a:rPr>
              <a:t>时生成闭合图案并填充颜色</a:t>
            </a:r>
            <a:endParaRPr lang="zh-CN" altLang="en-US" dirty="0">
              <a:solidFill>
                <a:schemeClr val="bg1"/>
              </a:solidFill>
            </a:endParaRPr>
          </a:p>
          <a:p>
            <a:endParaRPr lang="zh-CN" altLang="en-US" dirty="0">
              <a:solidFill>
                <a:schemeClr val="bg1"/>
              </a:solidFill>
            </a:endParaRPr>
          </a:p>
        </p:txBody>
      </p:sp>
      <p:sp>
        <p:nvSpPr>
          <p:cNvPr id="4" name="文本框 3"/>
          <p:cNvSpPr txBox="1"/>
          <p:nvPr/>
        </p:nvSpPr>
        <p:spPr>
          <a:xfrm>
            <a:off x="367315" y="366381"/>
            <a:ext cx="5199500" cy="583565"/>
          </a:xfrm>
          <a:prstGeom prst="rect">
            <a:avLst/>
          </a:prstGeom>
          <a:noFill/>
        </p:spPr>
        <p:txBody>
          <a:bodyPr wrap="square">
            <a:spAutoFit/>
          </a:bodyPr>
          <a:p>
            <a:r>
              <a:rPr lang="en-US" altLang="zh-CN" sz="3200" dirty="0">
                <a:solidFill>
                  <a:schemeClr val="bg1"/>
                </a:solidFill>
                <a:latin typeface="华文楷体" panose="02010600040101010101" pitchFamily="2" charset="-122"/>
                <a:ea typeface="华文楷体" panose="02010600040101010101" pitchFamily="2" charset="-122"/>
              </a:rPr>
              <a:t>2.</a:t>
            </a:r>
            <a:r>
              <a:rPr lang="zh-CN" altLang="en-US" sz="3200" dirty="0">
                <a:solidFill>
                  <a:schemeClr val="bg1"/>
                </a:solidFill>
                <a:latin typeface="华文楷体" panose="02010600040101010101" pitchFamily="2" charset="-122"/>
                <a:ea typeface="华文楷体" panose="02010600040101010101" pitchFamily="2" charset="-122"/>
              </a:rPr>
              <a:t>绘制几何</a:t>
            </a:r>
            <a:r>
              <a:rPr lang="zh-CN" altLang="en-US" sz="3200" dirty="0">
                <a:solidFill>
                  <a:schemeClr val="bg1"/>
                </a:solidFill>
                <a:latin typeface="华文楷体" panose="02010600040101010101" pitchFamily="2" charset="-122"/>
                <a:ea typeface="华文楷体" panose="02010600040101010101" pitchFamily="2" charset="-122"/>
              </a:rPr>
              <a:t>图形</a:t>
            </a:r>
            <a:endParaRPr lang="zh-CN" altLang="en-US" sz="3200" dirty="0">
              <a:solidFill>
                <a:schemeClr val="bg1"/>
              </a:solidFill>
              <a:latin typeface="华文楷体" panose="02010600040101010101" pitchFamily="2" charset="-122"/>
              <a:ea typeface="华文楷体" panose="0201060004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51815" y="1248410"/>
            <a:ext cx="7886700" cy="4523105"/>
          </a:xfrm>
          <a:prstGeom prst="rect">
            <a:avLst/>
          </a:prstGeom>
          <a:noFill/>
        </p:spPr>
        <p:txBody>
          <a:bodyPr wrap="square">
            <a:spAutoFit/>
          </a:bodyPr>
          <a:lstStyle/>
          <a:p>
            <a:r>
              <a:rPr lang="en-US" altLang="zh-CN" dirty="0">
                <a:solidFill>
                  <a:schemeClr val="bg1"/>
                </a:solidFill>
              </a:rPr>
              <a:t>2.3 </a:t>
            </a:r>
            <a:r>
              <a:rPr lang="zh-CN" altLang="en-US" dirty="0">
                <a:solidFill>
                  <a:schemeClr val="bg1"/>
                </a:solidFill>
              </a:rPr>
              <a:t>绘制矩形</a:t>
            </a:r>
            <a:endParaRPr lang="zh-CN" altLang="en-US" dirty="0">
              <a:solidFill>
                <a:schemeClr val="bg1"/>
              </a:solidFill>
            </a:endParaRPr>
          </a:p>
          <a:p>
            <a:r>
              <a:rPr lang="en-US" altLang="zh-CN" dirty="0">
                <a:solidFill>
                  <a:srgbClr val="00B050"/>
                </a:solidFill>
              </a:rPr>
              <a:t>cv2.rectangle (img,leftupper,rightdown,color,thickness)</a:t>
            </a:r>
            <a:endParaRPr lang="en-US" altLang="zh-CN" dirty="0">
              <a:solidFill>
                <a:srgbClr val="00B050"/>
              </a:solidFill>
            </a:endParaRPr>
          </a:p>
          <a:p>
            <a:r>
              <a:rPr lang="zh-CN" altLang="en-US" dirty="0">
                <a:solidFill>
                  <a:schemeClr val="bg1"/>
                </a:solidFill>
              </a:rPr>
              <a:t>参数</a:t>
            </a:r>
            <a:r>
              <a:rPr lang="en-US" altLang="zh-CN" dirty="0">
                <a:solidFill>
                  <a:schemeClr val="bg1"/>
                </a:solidFill>
              </a:rPr>
              <a:t>:</a:t>
            </a:r>
            <a:endParaRPr lang="en-US" altLang="zh-CN" dirty="0">
              <a:solidFill>
                <a:schemeClr val="bg1"/>
              </a:solidFill>
            </a:endParaRPr>
          </a:p>
          <a:p>
            <a:r>
              <a:rPr lang="en-US" altLang="zh-CN" dirty="0">
                <a:solidFill>
                  <a:schemeClr val="bg1"/>
                </a:solidFill>
              </a:rPr>
              <a:t>img: </a:t>
            </a:r>
            <a:r>
              <a:rPr lang="zh-CN" altLang="en-US" dirty="0">
                <a:solidFill>
                  <a:schemeClr val="bg1"/>
                </a:solidFill>
              </a:rPr>
              <a:t>要绘制矩形的图像</a:t>
            </a:r>
            <a:endParaRPr lang="zh-CN" altLang="en-US" dirty="0">
              <a:solidFill>
                <a:schemeClr val="bg1"/>
              </a:solidFill>
            </a:endParaRPr>
          </a:p>
          <a:p>
            <a:r>
              <a:rPr lang="en-US" altLang="zh-CN" dirty="0">
                <a:solidFill>
                  <a:schemeClr val="bg1"/>
                </a:solidFill>
              </a:rPr>
              <a:t>Leftupper, rightdown: </a:t>
            </a:r>
            <a:r>
              <a:rPr lang="zh-CN" altLang="en-US" dirty="0">
                <a:solidFill>
                  <a:schemeClr val="bg1"/>
                </a:solidFill>
              </a:rPr>
              <a:t>矩形的左上角和右下角坐标</a:t>
            </a:r>
            <a:endParaRPr lang="zh-CN" altLang="en-US" dirty="0">
              <a:solidFill>
                <a:schemeClr val="bg1"/>
              </a:solidFill>
            </a:endParaRPr>
          </a:p>
          <a:p>
            <a:r>
              <a:rPr lang="en-US" altLang="zh-CN" dirty="0">
                <a:solidFill>
                  <a:schemeClr val="bg1"/>
                </a:solidFill>
              </a:rPr>
              <a:t>color: </a:t>
            </a:r>
            <a:r>
              <a:rPr lang="zh-CN" altLang="en-US" dirty="0">
                <a:solidFill>
                  <a:schemeClr val="bg1"/>
                </a:solidFill>
              </a:rPr>
              <a:t>线条的颜色</a:t>
            </a:r>
            <a:endParaRPr lang="zh-CN" altLang="en-US" dirty="0">
              <a:solidFill>
                <a:schemeClr val="bg1"/>
              </a:solidFill>
            </a:endParaRPr>
          </a:p>
          <a:p>
            <a:r>
              <a:rPr lang="en-US" altLang="zh-CN" dirty="0">
                <a:solidFill>
                  <a:schemeClr val="bg1"/>
                </a:solidFill>
              </a:rPr>
              <a:t>Thickness: </a:t>
            </a:r>
            <a:r>
              <a:rPr lang="zh-CN" altLang="en-US" dirty="0">
                <a:solidFill>
                  <a:schemeClr val="bg1"/>
                </a:solidFill>
              </a:rPr>
              <a:t>线条宽度</a:t>
            </a:r>
            <a:endParaRPr lang="zh-CN" altLang="en-US" dirty="0">
              <a:solidFill>
                <a:schemeClr val="bg1"/>
              </a:solidFill>
            </a:endParaRPr>
          </a:p>
          <a:p>
            <a:endParaRPr lang="zh-CN" altLang="en-US" dirty="0">
              <a:solidFill>
                <a:schemeClr val="bg1"/>
              </a:solidFill>
            </a:endParaRPr>
          </a:p>
          <a:p>
            <a:r>
              <a:rPr lang="en-US" altLang="zh-CN" dirty="0">
                <a:solidFill>
                  <a:schemeClr val="bg1"/>
                </a:solidFill>
              </a:rPr>
              <a:t>2.4 </a:t>
            </a:r>
            <a:r>
              <a:rPr lang="zh-CN" altLang="en-US" dirty="0">
                <a:solidFill>
                  <a:schemeClr val="bg1"/>
                </a:solidFill>
              </a:rPr>
              <a:t>向图像中添加文字</a:t>
            </a:r>
            <a:endParaRPr lang="zh-CN" altLang="en-US" dirty="0">
              <a:solidFill>
                <a:schemeClr val="bg1"/>
              </a:solidFill>
            </a:endParaRPr>
          </a:p>
          <a:p>
            <a:r>
              <a:rPr lang="en-US" altLang="zh-CN" dirty="0">
                <a:solidFill>
                  <a:srgbClr val="00B050"/>
                </a:solidFill>
              </a:rPr>
              <a:t>cv2.putText (img,text,station, font, fontsize,color,thickness,cv.LINE_AA)</a:t>
            </a:r>
            <a:endParaRPr lang="en-US" altLang="zh-CN" dirty="0">
              <a:solidFill>
                <a:schemeClr val="bg1"/>
              </a:solidFill>
            </a:endParaRPr>
          </a:p>
          <a:p>
            <a:r>
              <a:rPr lang="zh-CN" altLang="en-US" dirty="0">
                <a:solidFill>
                  <a:schemeClr val="bg1"/>
                </a:solidFill>
              </a:rPr>
              <a:t>参数</a:t>
            </a:r>
            <a:r>
              <a:rPr lang="en-US" altLang="zh-CN" dirty="0">
                <a:solidFill>
                  <a:schemeClr val="bg1"/>
                </a:solidFill>
              </a:rPr>
              <a:t>:</a:t>
            </a:r>
            <a:endParaRPr lang="en-US" altLang="zh-CN" dirty="0">
              <a:solidFill>
                <a:schemeClr val="bg1"/>
              </a:solidFill>
            </a:endParaRPr>
          </a:p>
          <a:p>
            <a:r>
              <a:rPr lang="en-US" altLang="zh-CN" dirty="0">
                <a:solidFill>
                  <a:schemeClr val="bg1"/>
                </a:solidFill>
              </a:rPr>
              <a:t>img: </a:t>
            </a:r>
            <a:r>
              <a:rPr lang="zh-CN" altLang="en-US" dirty="0">
                <a:solidFill>
                  <a:schemeClr val="bg1"/>
                </a:solidFill>
              </a:rPr>
              <a:t>图像</a:t>
            </a:r>
            <a:endParaRPr lang="zh-CN" altLang="en-US" dirty="0">
              <a:solidFill>
                <a:schemeClr val="bg1"/>
              </a:solidFill>
            </a:endParaRPr>
          </a:p>
          <a:p>
            <a:r>
              <a:rPr lang="en-US" altLang="zh-CN" dirty="0">
                <a:solidFill>
                  <a:schemeClr val="bg1"/>
                </a:solidFill>
              </a:rPr>
              <a:t>text: </a:t>
            </a:r>
            <a:r>
              <a:rPr lang="zh-CN" altLang="en-US" dirty="0">
                <a:solidFill>
                  <a:schemeClr val="bg1"/>
                </a:solidFill>
              </a:rPr>
              <a:t>要写入的文本数据</a:t>
            </a:r>
            <a:endParaRPr lang="zh-CN" altLang="en-US" dirty="0">
              <a:solidFill>
                <a:schemeClr val="bg1"/>
              </a:solidFill>
            </a:endParaRPr>
          </a:p>
          <a:p>
            <a:r>
              <a:rPr lang="en-US" altLang="zh-CN" dirty="0">
                <a:solidFill>
                  <a:schemeClr val="bg1"/>
                </a:solidFill>
              </a:rPr>
              <a:t>station: </a:t>
            </a:r>
            <a:r>
              <a:rPr lang="zh-CN" altLang="en-US" dirty="0">
                <a:solidFill>
                  <a:schemeClr val="bg1"/>
                </a:solidFill>
              </a:rPr>
              <a:t>文本的放置位置</a:t>
            </a:r>
            <a:endParaRPr lang="zh-CN" altLang="en-US" dirty="0">
              <a:solidFill>
                <a:schemeClr val="bg1"/>
              </a:solidFill>
            </a:endParaRPr>
          </a:p>
          <a:p>
            <a:r>
              <a:rPr lang="en-US" altLang="zh-CN" dirty="0">
                <a:solidFill>
                  <a:schemeClr val="bg1"/>
                </a:solidFill>
              </a:rPr>
              <a:t>font: </a:t>
            </a:r>
            <a:r>
              <a:rPr lang="zh-CN" altLang="en-US" dirty="0">
                <a:solidFill>
                  <a:schemeClr val="bg1"/>
                </a:solidFill>
              </a:rPr>
              <a:t>字体</a:t>
            </a:r>
            <a:endParaRPr lang="zh-CN" altLang="en-US" dirty="0">
              <a:solidFill>
                <a:schemeClr val="bg1"/>
              </a:solidFill>
            </a:endParaRPr>
          </a:p>
          <a:p>
            <a:r>
              <a:rPr lang="en-US" altLang="zh-CN" dirty="0">
                <a:solidFill>
                  <a:schemeClr val="bg1"/>
                </a:solidFill>
              </a:rPr>
              <a:t>Fontsize: </a:t>
            </a:r>
            <a:r>
              <a:rPr lang="zh-CN" altLang="en-US" dirty="0">
                <a:solidFill>
                  <a:schemeClr val="bg1"/>
                </a:solidFill>
              </a:rPr>
              <a:t>字体大小</a:t>
            </a:r>
            <a:endParaRPr lang="zh-CN" altLang="en-US" dirty="0">
              <a:solidFill>
                <a:schemeClr val="bg1"/>
              </a:solidFill>
            </a:endParaRPr>
          </a:p>
        </p:txBody>
      </p:sp>
      <p:sp>
        <p:nvSpPr>
          <p:cNvPr id="4" name="文本框 3"/>
          <p:cNvSpPr txBox="1"/>
          <p:nvPr/>
        </p:nvSpPr>
        <p:spPr>
          <a:xfrm>
            <a:off x="367315" y="366381"/>
            <a:ext cx="5199500" cy="583565"/>
          </a:xfrm>
          <a:prstGeom prst="rect">
            <a:avLst/>
          </a:prstGeom>
          <a:noFill/>
        </p:spPr>
        <p:txBody>
          <a:bodyPr wrap="square">
            <a:spAutoFit/>
          </a:bodyPr>
          <a:p>
            <a:r>
              <a:rPr lang="en-US" altLang="zh-CN" sz="3200" dirty="0">
                <a:solidFill>
                  <a:schemeClr val="bg1"/>
                </a:solidFill>
                <a:latin typeface="华文楷体" panose="02010600040101010101" pitchFamily="2" charset="-122"/>
                <a:ea typeface="华文楷体" panose="02010600040101010101" pitchFamily="2" charset="-122"/>
              </a:rPr>
              <a:t>2.</a:t>
            </a:r>
            <a:r>
              <a:rPr lang="zh-CN" altLang="en-US" sz="3200" dirty="0">
                <a:solidFill>
                  <a:schemeClr val="bg1"/>
                </a:solidFill>
                <a:latin typeface="华文楷体" panose="02010600040101010101" pitchFamily="2" charset="-122"/>
                <a:ea typeface="华文楷体" panose="02010600040101010101" pitchFamily="2" charset="-122"/>
              </a:rPr>
              <a:t>绘制几何</a:t>
            </a:r>
            <a:r>
              <a:rPr lang="zh-CN" altLang="en-US" sz="3200" dirty="0">
                <a:solidFill>
                  <a:schemeClr val="bg1"/>
                </a:solidFill>
                <a:latin typeface="华文楷体" panose="02010600040101010101" pitchFamily="2" charset="-122"/>
                <a:ea typeface="华文楷体" panose="02010600040101010101" pitchFamily="2" charset="-122"/>
              </a:rPr>
              <a:t>图形</a:t>
            </a:r>
            <a:endParaRPr lang="zh-CN" altLang="en-US" sz="3200" dirty="0">
              <a:solidFill>
                <a:schemeClr val="bg1"/>
              </a:solidFill>
              <a:latin typeface="华文楷体" panose="02010600040101010101" pitchFamily="2" charset="-122"/>
              <a:ea typeface="华文楷体" panose="02010600040101010101" pitchFamily="2"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51815" y="1248410"/>
            <a:ext cx="7886700" cy="4523105"/>
          </a:xfrm>
          <a:prstGeom prst="rect">
            <a:avLst/>
          </a:prstGeom>
          <a:noFill/>
        </p:spPr>
        <p:txBody>
          <a:bodyPr wrap="square">
            <a:spAutoFit/>
          </a:bodyPr>
          <a:lstStyle/>
          <a:p>
            <a:r>
              <a:rPr lang="en-US" altLang="zh-CN" dirty="0">
                <a:solidFill>
                  <a:schemeClr val="bg1"/>
                </a:solidFill>
              </a:rPr>
              <a:t>2.3 </a:t>
            </a:r>
            <a:r>
              <a:rPr lang="zh-CN" altLang="en-US" dirty="0">
                <a:solidFill>
                  <a:schemeClr val="bg1"/>
                </a:solidFill>
              </a:rPr>
              <a:t>绘制矩形</a:t>
            </a:r>
            <a:endParaRPr lang="zh-CN" altLang="en-US" dirty="0">
              <a:solidFill>
                <a:schemeClr val="bg1"/>
              </a:solidFill>
            </a:endParaRPr>
          </a:p>
          <a:p>
            <a:r>
              <a:rPr lang="en-US" altLang="zh-CN" dirty="0">
                <a:solidFill>
                  <a:srgbClr val="00B050"/>
                </a:solidFill>
              </a:rPr>
              <a:t>cv2.rectangle (img,leftupper,rightdown,color,thickness)</a:t>
            </a:r>
            <a:endParaRPr lang="en-US" altLang="zh-CN" dirty="0">
              <a:solidFill>
                <a:srgbClr val="00B050"/>
              </a:solidFill>
            </a:endParaRPr>
          </a:p>
          <a:p>
            <a:r>
              <a:rPr lang="zh-CN" altLang="en-US" dirty="0">
                <a:solidFill>
                  <a:schemeClr val="bg1"/>
                </a:solidFill>
              </a:rPr>
              <a:t>参数</a:t>
            </a:r>
            <a:r>
              <a:rPr lang="en-US" altLang="zh-CN" dirty="0">
                <a:solidFill>
                  <a:schemeClr val="bg1"/>
                </a:solidFill>
              </a:rPr>
              <a:t>:</a:t>
            </a:r>
            <a:endParaRPr lang="en-US" altLang="zh-CN" dirty="0">
              <a:solidFill>
                <a:schemeClr val="bg1"/>
              </a:solidFill>
            </a:endParaRPr>
          </a:p>
          <a:p>
            <a:r>
              <a:rPr lang="en-US" altLang="zh-CN" dirty="0">
                <a:solidFill>
                  <a:srgbClr val="00B050"/>
                </a:solidFill>
              </a:rPr>
              <a:t>img</a:t>
            </a:r>
            <a:r>
              <a:rPr lang="en-US" altLang="zh-CN" dirty="0">
                <a:solidFill>
                  <a:schemeClr val="bg1"/>
                </a:solidFill>
              </a:rPr>
              <a:t>: </a:t>
            </a:r>
            <a:r>
              <a:rPr lang="zh-CN" altLang="en-US" dirty="0">
                <a:solidFill>
                  <a:schemeClr val="bg1"/>
                </a:solidFill>
              </a:rPr>
              <a:t>要绘制矩形的图像</a:t>
            </a:r>
            <a:endParaRPr lang="zh-CN" altLang="en-US" dirty="0">
              <a:solidFill>
                <a:schemeClr val="bg1"/>
              </a:solidFill>
            </a:endParaRPr>
          </a:p>
          <a:p>
            <a:r>
              <a:rPr lang="en-US" altLang="zh-CN" dirty="0">
                <a:solidFill>
                  <a:srgbClr val="00B050"/>
                </a:solidFill>
              </a:rPr>
              <a:t>Leftupper, rightdown</a:t>
            </a:r>
            <a:r>
              <a:rPr lang="en-US" altLang="zh-CN" dirty="0">
                <a:solidFill>
                  <a:schemeClr val="bg1"/>
                </a:solidFill>
              </a:rPr>
              <a:t>: </a:t>
            </a:r>
            <a:r>
              <a:rPr lang="zh-CN" altLang="en-US" dirty="0">
                <a:solidFill>
                  <a:schemeClr val="bg1"/>
                </a:solidFill>
              </a:rPr>
              <a:t>矩形的左上角和右下角坐标</a:t>
            </a:r>
            <a:endParaRPr lang="zh-CN" altLang="en-US" dirty="0">
              <a:solidFill>
                <a:schemeClr val="bg1"/>
              </a:solidFill>
            </a:endParaRPr>
          </a:p>
          <a:p>
            <a:r>
              <a:rPr lang="en-US" altLang="zh-CN" dirty="0">
                <a:solidFill>
                  <a:srgbClr val="00B050"/>
                </a:solidFill>
              </a:rPr>
              <a:t>color</a:t>
            </a:r>
            <a:r>
              <a:rPr lang="en-US" altLang="zh-CN" dirty="0">
                <a:solidFill>
                  <a:schemeClr val="bg1"/>
                </a:solidFill>
              </a:rPr>
              <a:t>: </a:t>
            </a:r>
            <a:r>
              <a:rPr lang="zh-CN" altLang="en-US" dirty="0">
                <a:solidFill>
                  <a:schemeClr val="bg1"/>
                </a:solidFill>
              </a:rPr>
              <a:t>线条的颜色</a:t>
            </a:r>
            <a:endParaRPr lang="zh-CN" altLang="en-US" dirty="0">
              <a:solidFill>
                <a:schemeClr val="bg1"/>
              </a:solidFill>
            </a:endParaRPr>
          </a:p>
          <a:p>
            <a:r>
              <a:rPr lang="en-US" altLang="zh-CN" dirty="0">
                <a:solidFill>
                  <a:srgbClr val="00B050"/>
                </a:solidFill>
              </a:rPr>
              <a:t>Thickness</a:t>
            </a:r>
            <a:r>
              <a:rPr lang="en-US" altLang="zh-CN" dirty="0">
                <a:solidFill>
                  <a:schemeClr val="bg1"/>
                </a:solidFill>
              </a:rPr>
              <a:t>: </a:t>
            </a:r>
            <a:r>
              <a:rPr lang="zh-CN" altLang="en-US" dirty="0">
                <a:solidFill>
                  <a:schemeClr val="bg1"/>
                </a:solidFill>
              </a:rPr>
              <a:t>线条宽度</a:t>
            </a:r>
            <a:endParaRPr lang="zh-CN" altLang="en-US" dirty="0">
              <a:solidFill>
                <a:schemeClr val="bg1"/>
              </a:solidFill>
            </a:endParaRPr>
          </a:p>
          <a:p>
            <a:endParaRPr lang="zh-CN" altLang="en-US" dirty="0">
              <a:solidFill>
                <a:schemeClr val="bg1"/>
              </a:solidFill>
            </a:endParaRPr>
          </a:p>
          <a:p>
            <a:r>
              <a:rPr lang="en-US" altLang="zh-CN" dirty="0">
                <a:solidFill>
                  <a:schemeClr val="bg1"/>
                </a:solidFill>
              </a:rPr>
              <a:t>2.4 </a:t>
            </a:r>
            <a:r>
              <a:rPr lang="zh-CN" altLang="en-US" dirty="0">
                <a:solidFill>
                  <a:schemeClr val="bg1"/>
                </a:solidFill>
              </a:rPr>
              <a:t>向图像中添加文字</a:t>
            </a:r>
            <a:endParaRPr lang="zh-CN" altLang="en-US" dirty="0">
              <a:solidFill>
                <a:schemeClr val="bg1"/>
              </a:solidFill>
            </a:endParaRPr>
          </a:p>
          <a:p>
            <a:r>
              <a:rPr lang="en-US" altLang="zh-CN" dirty="0">
                <a:solidFill>
                  <a:srgbClr val="00B050"/>
                </a:solidFill>
              </a:rPr>
              <a:t>cv2.putText (img,text,station, font, fontsize,color,thickness,cv.LINE_AA)</a:t>
            </a:r>
            <a:endParaRPr lang="en-US" altLang="zh-CN" dirty="0">
              <a:solidFill>
                <a:schemeClr val="bg1"/>
              </a:solidFill>
            </a:endParaRPr>
          </a:p>
          <a:p>
            <a:r>
              <a:rPr lang="zh-CN" altLang="en-US" dirty="0">
                <a:solidFill>
                  <a:schemeClr val="bg1"/>
                </a:solidFill>
              </a:rPr>
              <a:t>参数</a:t>
            </a:r>
            <a:r>
              <a:rPr lang="en-US" altLang="zh-CN" dirty="0">
                <a:solidFill>
                  <a:schemeClr val="bg1"/>
                </a:solidFill>
              </a:rPr>
              <a:t>:</a:t>
            </a:r>
            <a:endParaRPr lang="en-US" altLang="zh-CN" dirty="0">
              <a:solidFill>
                <a:schemeClr val="bg1"/>
              </a:solidFill>
            </a:endParaRPr>
          </a:p>
          <a:p>
            <a:r>
              <a:rPr lang="en-US" altLang="zh-CN" dirty="0">
                <a:solidFill>
                  <a:srgbClr val="00B050"/>
                </a:solidFill>
              </a:rPr>
              <a:t>img</a:t>
            </a:r>
            <a:r>
              <a:rPr lang="en-US" altLang="zh-CN" dirty="0">
                <a:solidFill>
                  <a:schemeClr val="bg1"/>
                </a:solidFill>
              </a:rPr>
              <a:t>: </a:t>
            </a:r>
            <a:r>
              <a:rPr lang="zh-CN" altLang="en-US" dirty="0">
                <a:solidFill>
                  <a:schemeClr val="bg1"/>
                </a:solidFill>
              </a:rPr>
              <a:t>图像</a:t>
            </a:r>
            <a:endParaRPr lang="zh-CN" altLang="en-US" dirty="0">
              <a:solidFill>
                <a:schemeClr val="bg1"/>
              </a:solidFill>
            </a:endParaRPr>
          </a:p>
          <a:p>
            <a:r>
              <a:rPr lang="en-US" altLang="zh-CN" dirty="0">
                <a:solidFill>
                  <a:srgbClr val="00B050"/>
                </a:solidFill>
              </a:rPr>
              <a:t>text</a:t>
            </a:r>
            <a:r>
              <a:rPr lang="en-US" altLang="zh-CN" dirty="0">
                <a:solidFill>
                  <a:schemeClr val="bg1"/>
                </a:solidFill>
              </a:rPr>
              <a:t>: </a:t>
            </a:r>
            <a:r>
              <a:rPr lang="zh-CN" altLang="en-US" dirty="0">
                <a:solidFill>
                  <a:schemeClr val="bg1"/>
                </a:solidFill>
              </a:rPr>
              <a:t>要写入的文本数据</a:t>
            </a:r>
            <a:endParaRPr lang="zh-CN" altLang="en-US" dirty="0">
              <a:solidFill>
                <a:schemeClr val="bg1"/>
              </a:solidFill>
            </a:endParaRPr>
          </a:p>
          <a:p>
            <a:r>
              <a:rPr lang="en-US" altLang="zh-CN" dirty="0">
                <a:solidFill>
                  <a:srgbClr val="00B050"/>
                </a:solidFill>
              </a:rPr>
              <a:t>station</a:t>
            </a:r>
            <a:r>
              <a:rPr lang="en-US" altLang="zh-CN" dirty="0">
                <a:solidFill>
                  <a:schemeClr val="bg1"/>
                </a:solidFill>
              </a:rPr>
              <a:t>: </a:t>
            </a:r>
            <a:r>
              <a:rPr lang="zh-CN" altLang="en-US" dirty="0">
                <a:solidFill>
                  <a:schemeClr val="bg1"/>
                </a:solidFill>
              </a:rPr>
              <a:t>文本的放置位置</a:t>
            </a:r>
            <a:endParaRPr lang="zh-CN" altLang="en-US" dirty="0">
              <a:solidFill>
                <a:schemeClr val="bg1"/>
              </a:solidFill>
            </a:endParaRPr>
          </a:p>
          <a:p>
            <a:r>
              <a:rPr lang="en-US" altLang="zh-CN" dirty="0">
                <a:solidFill>
                  <a:srgbClr val="00B050"/>
                </a:solidFill>
              </a:rPr>
              <a:t>font</a:t>
            </a:r>
            <a:r>
              <a:rPr lang="en-US" altLang="zh-CN" dirty="0">
                <a:solidFill>
                  <a:schemeClr val="bg1"/>
                </a:solidFill>
              </a:rPr>
              <a:t>: </a:t>
            </a:r>
            <a:r>
              <a:rPr lang="zh-CN" altLang="en-US" dirty="0">
                <a:solidFill>
                  <a:schemeClr val="bg1"/>
                </a:solidFill>
              </a:rPr>
              <a:t>字体</a:t>
            </a:r>
            <a:endParaRPr lang="zh-CN" altLang="en-US" dirty="0">
              <a:solidFill>
                <a:schemeClr val="bg1"/>
              </a:solidFill>
            </a:endParaRPr>
          </a:p>
          <a:p>
            <a:r>
              <a:rPr lang="en-US" altLang="zh-CN" dirty="0">
                <a:solidFill>
                  <a:srgbClr val="00B050"/>
                </a:solidFill>
              </a:rPr>
              <a:t>Fontsize</a:t>
            </a:r>
            <a:r>
              <a:rPr lang="en-US" altLang="zh-CN" dirty="0">
                <a:solidFill>
                  <a:schemeClr val="bg1"/>
                </a:solidFill>
              </a:rPr>
              <a:t>: </a:t>
            </a:r>
            <a:r>
              <a:rPr lang="zh-CN" altLang="en-US" dirty="0">
                <a:solidFill>
                  <a:schemeClr val="bg1"/>
                </a:solidFill>
              </a:rPr>
              <a:t>字体大小</a:t>
            </a:r>
            <a:endParaRPr lang="zh-CN" altLang="en-US" dirty="0">
              <a:solidFill>
                <a:schemeClr val="bg1"/>
              </a:solidFill>
            </a:endParaRPr>
          </a:p>
        </p:txBody>
      </p:sp>
      <p:sp>
        <p:nvSpPr>
          <p:cNvPr id="4" name="文本框 3"/>
          <p:cNvSpPr txBox="1"/>
          <p:nvPr/>
        </p:nvSpPr>
        <p:spPr>
          <a:xfrm>
            <a:off x="367950" y="366381"/>
            <a:ext cx="5199500" cy="583565"/>
          </a:xfrm>
          <a:prstGeom prst="rect">
            <a:avLst/>
          </a:prstGeom>
          <a:noFill/>
        </p:spPr>
        <p:txBody>
          <a:bodyPr wrap="square">
            <a:spAutoFit/>
          </a:bodyPr>
          <a:p>
            <a:r>
              <a:rPr lang="en-US" altLang="zh-CN" sz="3200" dirty="0">
                <a:solidFill>
                  <a:schemeClr val="bg1"/>
                </a:solidFill>
                <a:latin typeface="华文楷体" panose="02010600040101010101" pitchFamily="2" charset="-122"/>
                <a:ea typeface="华文楷体" panose="02010600040101010101" pitchFamily="2" charset="-122"/>
              </a:rPr>
              <a:t>2.</a:t>
            </a:r>
            <a:r>
              <a:rPr lang="zh-CN" altLang="en-US" sz="3200" dirty="0">
                <a:solidFill>
                  <a:schemeClr val="bg1"/>
                </a:solidFill>
                <a:latin typeface="华文楷体" panose="02010600040101010101" pitchFamily="2" charset="-122"/>
                <a:ea typeface="华文楷体" panose="02010600040101010101" pitchFamily="2" charset="-122"/>
              </a:rPr>
              <a:t>绘制几何</a:t>
            </a:r>
            <a:r>
              <a:rPr lang="zh-CN" altLang="en-US" sz="3200" dirty="0">
                <a:solidFill>
                  <a:schemeClr val="bg1"/>
                </a:solidFill>
                <a:latin typeface="华文楷体" panose="02010600040101010101" pitchFamily="2" charset="-122"/>
                <a:ea typeface="华文楷体" panose="02010600040101010101" pitchFamily="2" charset="-122"/>
              </a:rPr>
              <a:t>图形</a:t>
            </a:r>
            <a:endParaRPr lang="zh-CN" altLang="en-US" sz="3200" dirty="0">
              <a:solidFill>
                <a:schemeClr val="bg1"/>
              </a:solidFill>
              <a:latin typeface="华文楷体" panose="02010600040101010101" pitchFamily="2" charset="-122"/>
              <a:ea typeface="华文楷体" panose="02010600040101010101"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22000" y="245731"/>
            <a:ext cx="5199500" cy="583565"/>
          </a:xfrm>
          <a:prstGeom prst="rect">
            <a:avLst/>
          </a:prstGeom>
          <a:noFill/>
        </p:spPr>
        <p:txBody>
          <a:bodyPr wrap="square">
            <a:spAutoFit/>
          </a:bodyPr>
          <a:lstStyle/>
          <a:p>
            <a:r>
              <a:rPr lang="zh-CN" altLang="en-US" sz="3200" dirty="0">
                <a:solidFill>
                  <a:schemeClr val="bg1"/>
                </a:solidFill>
                <a:latin typeface="华文楷体" panose="02010600040101010101" pitchFamily="2" charset="-122"/>
                <a:ea typeface="华文楷体" panose="02010600040101010101" pitchFamily="2" charset="-122"/>
              </a:rPr>
              <a:t>牛刀</a:t>
            </a:r>
            <a:r>
              <a:rPr lang="zh-CN" altLang="en-US" sz="3200" dirty="0">
                <a:solidFill>
                  <a:schemeClr val="bg1"/>
                </a:solidFill>
                <a:latin typeface="华文楷体" panose="02010600040101010101" pitchFamily="2" charset="-122"/>
                <a:ea typeface="华文楷体" panose="02010600040101010101" pitchFamily="2" charset="-122"/>
              </a:rPr>
              <a:t>小试</a:t>
            </a:r>
            <a:endParaRPr lang="zh-CN" altLang="en-US" sz="3200" dirty="0">
              <a:solidFill>
                <a:schemeClr val="bg1"/>
              </a:solidFill>
              <a:latin typeface="华文楷体" panose="02010600040101010101" pitchFamily="2" charset="-122"/>
              <a:ea typeface="华文楷体" panose="02010600040101010101" pitchFamily="2" charset="-122"/>
            </a:endParaRPr>
          </a:p>
        </p:txBody>
      </p:sp>
      <p:sp>
        <p:nvSpPr>
          <p:cNvPr id="6" name="文本框 5"/>
          <p:cNvSpPr txBox="1"/>
          <p:nvPr/>
        </p:nvSpPr>
        <p:spPr>
          <a:xfrm>
            <a:off x="652145" y="1085622"/>
            <a:ext cx="8115300" cy="5354320"/>
          </a:xfrm>
          <a:prstGeom prst="rect">
            <a:avLst/>
          </a:prstGeom>
          <a:noFill/>
        </p:spPr>
        <p:txBody>
          <a:bodyPr wrap="square">
            <a:spAutoFit/>
          </a:bodyPr>
          <a:lstStyle/>
          <a:p>
            <a:r>
              <a:rPr lang="en-US" altLang="zh-CN" dirty="0">
                <a:solidFill>
                  <a:srgbClr val="00B050"/>
                </a:solidFill>
              </a:rPr>
              <a:t>import numpy as np</a:t>
            </a:r>
            <a:endParaRPr lang="en-US" altLang="zh-CN" dirty="0">
              <a:solidFill>
                <a:srgbClr val="00B050"/>
              </a:solidFill>
            </a:endParaRPr>
          </a:p>
          <a:p>
            <a:r>
              <a:rPr lang="en-US" altLang="zh-CN" dirty="0">
                <a:solidFill>
                  <a:srgbClr val="00B050"/>
                </a:solidFill>
              </a:rPr>
              <a:t>import cv2 </a:t>
            </a:r>
            <a:endParaRPr lang="en-US" altLang="zh-CN" dirty="0">
              <a:solidFill>
                <a:srgbClr val="00B050"/>
              </a:solidFill>
            </a:endParaRPr>
          </a:p>
          <a:p>
            <a:endParaRPr lang="en-US" altLang="zh-CN" dirty="0">
              <a:solidFill>
                <a:srgbClr val="00B050"/>
              </a:solidFill>
            </a:endParaRPr>
          </a:p>
          <a:p>
            <a:r>
              <a:rPr lang="en-US" altLang="zh-CN" dirty="0">
                <a:solidFill>
                  <a:srgbClr val="FF0000"/>
                </a:solidFill>
              </a:rPr>
              <a:t># 1 </a:t>
            </a:r>
            <a:r>
              <a:rPr lang="zh-CN" altLang="en-US" dirty="0">
                <a:solidFill>
                  <a:srgbClr val="FF0000"/>
                </a:solidFill>
              </a:rPr>
              <a:t>创建一个空白的图像</a:t>
            </a:r>
            <a:endParaRPr lang="zh-CN" altLang="en-US" dirty="0">
              <a:solidFill>
                <a:srgbClr val="FF0000"/>
              </a:solidFill>
            </a:endParaRPr>
          </a:p>
          <a:p>
            <a:r>
              <a:rPr lang="en-US" altLang="zh-CN" dirty="0">
                <a:solidFill>
                  <a:srgbClr val="00B050"/>
                </a:solidFill>
              </a:rPr>
              <a:t>img = np.zeros((512,512,3), np.uint8)</a:t>
            </a:r>
            <a:endParaRPr lang="en-US" altLang="zh-CN" dirty="0">
              <a:solidFill>
                <a:srgbClr val="00B050"/>
              </a:solidFill>
            </a:endParaRPr>
          </a:p>
          <a:p>
            <a:r>
              <a:rPr lang="en-US" altLang="zh-CN" dirty="0">
                <a:solidFill>
                  <a:srgbClr val="FF0000"/>
                </a:solidFill>
              </a:rPr>
              <a:t># 2 </a:t>
            </a:r>
            <a:r>
              <a:rPr lang="zh-CN" altLang="en-US" dirty="0">
                <a:solidFill>
                  <a:srgbClr val="FF0000"/>
                </a:solidFill>
              </a:rPr>
              <a:t>绘制图形</a:t>
            </a:r>
            <a:endParaRPr lang="zh-CN" altLang="en-US" dirty="0">
              <a:solidFill>
                <a:srgbClr val="FF0000"/>
              </a:solidFill>
            </a:endParaRPr>
          </a:p>
          <a:p>
            <a:r>
              <a:rPr lang="en-US" altLang="zh-CN" dirty="0">
                <a:solidFill>
                  <a:srgbClr val="00B050"/>
                </a:solidFill>
              </a:rPr>
              <a:t>cv2.line(img,(0,0),(511,511),(255,0,0),5)</a:t>
            </a:r>
            <a:endParaRPr lang="en-US" altLang="zh-CN" dirty="0">
              <a:solidFill>
                <a:srgbClr val="00B050"/>
              </a:solidFill>
            </a:endParaRPr>
          </a:p>
          <a:p>
            <a:endParaRPr lang="en-US" altLang="zh-CN" dirty="0">
              <a:solidFill>
                <a:srgbClr val="00B050"/>
              </a:solidFill>
            </a:endParaRPr>
          </a:p>
          <a:p>
            <a:r>
              <a:rPr lang="en-US" altLang="zh-CN" dirty="0">
                <a:solidFill>
                  <a:srgbClr val="00B050"/>
                </a:solidFill>
              </a:rPr>
              <a:t>cv2.rectangle(img,(384,0),(510,128),(0,255,0),3)</a:t>
            </a:r>
            <a:endParaRPr lang="en-US" altLang="zh-CN" dirty="0">
              <a:solidFill>
                <a:srgbClr val="00B050"/>
              </a:solidFill>
            </a:endParaRPr>
          </a:p>
          <a:p>
            <a:endParaRPr lang="en-US" altLang="zh-CN" dirty="0">
              <a:solidFill>
                <a:srgbClr val="00B050"/>
              </a:solidFill>
            </a:endParaRPr>
          </a:p>
          <a:p>
            <a:r>
              <a:rPr lang="en-US" altLang="zh-CN" dirty="0">
                <a:solidFill>
                  <a:srgbClr val="00B050"/>
                </a:solidFill>
              </a:rPr>
              <a:t>cv2.circle(img,(447,63), 63, (0,0,255), -1)</a:t>
            </a:r>
            <a:endParaRPr lang="en-US" altLang="zh-CN" dirty="0">
              <a:solidFill>
                <a:srgbClr val="00B050"/>
              </a:solidFill>
            </a:endParaRPr>
          </a:p>
          <a:p>
            <a:endParaRPr lang="en-US" altLang="zh-CN" dirty="0">
              <a:solidFill>
                <a:srgbClr val="00B050"/>
              </a:solidFill>
            </a:endParaRPr>
          </a:p>
          <a:p>
            <a:r>
              <a:rPr lang="en-US" altLang="zh-CN" dirty="0">
                <a:solidFill>
                  <a:srgbClr val="00B050"/>
                </a:solidFill>
              </a:rPr>
              <a:t>font = cv2.FONT_HERSHEY_SIMPLEX</a:t>
            </a:r>
            <a:endParaRPr lang="en-US" altLang="zh-CN" dirty="0">
              <a:solidFill>
                <a:srgbClr val="00B050"/>
              </a:solidFill>
            </a:endParaRPr>
          </a:p>
          <a:p>
            <a:endParaRPr lang="en-US" altLang="zh-CN" dirty="0">
              <a:solidFill>
                <a:srgbClr val="00B050"/>
              </a:solidFill>
            </a:endParaRPr>
          </a:p>
          <a:p>
            <a:r>
              <a:rPr lang="en-US" altLang="zh-CN" dirty="0">
                <a:solidFill>
                  <a:srgbClr val="00B050"/>
                </a:solidFill>
              </a:rPr>
              <a:t>cv2.putText(img,'OpenCV',(10,500), font, 4,(255,255,255),2,cv2.LINE_AA)</a:t>
            </a:r>
            <a:endParaRPr lang="en-US" altLang="zh-CN" dirty="0">
              <a:solidFill>
                <a:srgbClr val="00B050"/>
              </a:solidFill>
            </a:endParaRPr>
          </a:p>
          <a:p>
            <a:r>
              <a:rPr lang="en-US" altLang="zh-CN" dirty="0">
                <a:solidFill>
                  <a:srgbClr val="FF0000"/>
                </a:solidFill>
              </a:rPr>
              <a:t># 3 </a:t>
            </a:r>
            <a:r>
              <a:rPr lang="zh-CN" altLang="en-US" dirty="0">
                <a:solidFill>
                  <a:srgbClr val="FF0000"/>
                </a:solidFill>
              </a:rPr>
              <a:t>图像展示</a:t>
            </a:r>
            <a:endParaRPr lang="zh-CN" altLang="en-US" dirty="0">
              <a:solidFill>
                <a:srgbClr val="FF0000"/>
              </a:solidFill>
            </a:endParaRPr>
          </a:p>
          <a:p>
            <a:r>
              <a:rPr lang="en-US" altLang="zh-CN" dirty="0">
                <a:solidFill>
                  <a:srgbClr val="00B050"/>
                </a:solidFill>
              </a:rPr>
              <a:t>cv2.imshow('image',img)</a:t>
            </a:r>
            <a:endParaRPr lang="en-US" altLang="zh-CN" dirty="0">
              <a:solidFill>
                <a:srgbClr val="00B050"/>
              </a:solidFill>
            </a:endParaRPr>
          </a:p>
          <a:p>
            <a:r>
              <a:rPr lang="en-US" altLang="zh-CN" dirty="0">
                <a:solidFill>
                  <a:srgbClr val="00B050"/>
                </a:solidFill>
              </a:rPr>
              <a:t>cv2.waitKey(0)</a:t>
            </a:r>
            <a:endParaRPr lang="en-US" altLang="zh-CN" dirty="0">
              <a:solidFill>
                <a:srgbClr val="00B050"/>
              </a:solidFill>
            </a:endParaRPr>
          </a:p>
          <a:p>
            <a:r>
              <a:rPr lang="en-US" altLang="zh-CN" dirty="0">
                <a:solidFill>
                  <a:srgbClr val="00B050"/>
                </a:solidFill>
              </a:rPr>
              <a:t>cv2.destroyAllWindows()</a:t>
            </a:r>
            <a:endParaRPr lang="en-US" altLang="zh-CN" dirty="0">
              <a:solidFill>
                <a:srgbClr val="00B050"/>
              </a:solidFill>
            </a:endParaRPr>
          </a:p>
        </p:txBody>
      </p:sp>
      <p:pic>
        <p:nvPicPr>
          <p:cNvPr id="2" name="图片 1"/>
          <p:cNvPicPr>
            <a:picLocks noChangeAspect="1"/>
          </p:cNvPicPr>
          <p:nvPr/>
        </p:nvPicPr>
        <p:blipFill>
          <a:blip r:embed="rId1"/>
          <a:stretch>
            <a:fillRect/>
          </a:stretch>
        </p:blipFill>
        <p:spPr>
          <a:xfrm>
            <a:off x="7266305" y="594360"/>
            <a:ext cx="3856990" cy="407860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46405" y="949960"/>
            <a:ext cx="5345430" cy="3138170"/>
          </a:xfrm>
          <a:prstGeom prst="rect">
            <a:avLst/>
          </a:prstGeom>
          <a:noFill/>
        </p:spPr>
        <p:txBody>
          <a:bodyPr wrap="square">
            <a:spAutoFit/>
          </a:bodyPr>
          <a:lstStyle/>
          <a:p>
            <a:r>
              <a:rPr lang="en-US" altLang="zh-CN" dirty="0">
                <a:solidFill>
                  <a:srgbClr val="00B050"/>
                </a:solidFill>
              </a:rPr>
              <a:t>import numpy as np</a:t>
            </a:r>
            <a:endParaRPr lang="en-US" altLang="zh-CN" dirty="0">
              <a:solidFill>
                <a:srgbClr val="00B050"/>
              </a:solidFill>
            </a:endParaRPr>
          </a:p>
          <a:p>
            <a:r>
              <a:rPr lang="en-US" altLang="zh-CN" dirty="0">
                <a:solidFill>
                  <a:srgbClr val="00B050"/>
                </a:solidFill>
              </a:rPr>
              <a:t>import cv2 </a:t>
            </a:r>
            <a:endParaRPr lang="en-US" altLang="zh-CN" dirty="0">
              <a:solidFill>
                <a:srgbClr val="00B050"/>
              </a:solidFill>
            </a:endParaRPr>
          </a:p>
          <a:p>
            <a:r>
              <a:rPr lang="en-US" altLang="zh-CN" dirty="0">
                <a:solidFill>
                  <a:srgbClr val="00B050"/>
                </a:solidFill>
              </a:rPr>
              <a:t>img = np.zeros((256,256,3),np.uint8)</a:t>
            </a:r>
            <a:endParaRPr lang="en-US" altLang="zh-CN" dirty="0">
              <a:solidFill>
                <a:srgbClr val="00B050"/>
              </a:solidFill>
            </a:endParaRPr>
          </a:p>
          <a:p>
            <a:r>
              <a:rPr lang="en-US" altLang="zh-CN" dirty="0">
                <a:solidFill>
                  <a:srgbClr val="FF0000"/>
                </a:solidFill>
              </a:rPr>
              <a:t># </a:t>
            </a:r>
            <a:r>
              <a:rPr lang="zh-CN" altLang="en-US" dirty="0">
                <a:solidFill>
                  <a:srgbClr val="FF0000"/>
                </a:solidFill>
              </a:rPr>
              <a:t>获取某个像素点的值</a:t>
            </a:r>
            <a:endParaRPr lang="zh-CN" altLang="en-US" dirty="0">
              <a:solidFill>
                <a:srgbClr val="FF0000"/>
              </a:solidFill>
            </a:endParaRPr>
          </a:p>
          <a:p>
            <a:r>
              <a:rPr lang="en-US" altLang="zh-CN" dirty="0">
                <a:solidFill>
                  <a:srgbClr val="00B050"/>
                </a:solidFill>
              </a:rPr>
              <a:t>px = img[100,100]</a:t>
            </a:r>
            <a:endParaRPr lang="en-US" altLang="zh-CN" dirty="0">
              <a:solidFill>
                <a:srgbClr val="00B050"/>
              </a:solidFill>
            </a:endParaRPr>
          </a:p>
          <a:p>
            <a:r>
              <a:rPr lang="en-US" altLang="zh-CN" dirty="0">
                <a:solidFill>
                  <a:srgbClr val="FF0000"/>
                </a:solidFill>
              </a:rPr>
              <a:t># </a:t>
            </a:r>
            <a:r>
              <a:rPr lang="zh-CN" altLang="en-US" dirty="0">
                <a:solidFill>
                  <a:srgbClr val="FF0000"/>
                </a:solidFill>
              </a:rPr>
              <a:t>仅获取蓝色通道的强度值</a:t>
            </a:r>
            <a:endParaRPr lang="zh-CN" altLang="en-US" dirty="0">
              <a:solidFill>
                <a:srgbClr val="FF0000"/>
              </a:solidFill>
            </a:endParaRPr>
          </a:p>
          <a:p>
            <a:r>
              <a:rPr lang="en-US" altLang="zh-CN" dirty="0">
                <a:solidFill>
                  <a:srgbClr val="00B050"/>
                </a:solidFill>
              </a:rPr>
              <a:t>blue = img[100,100,0]</a:t>
            </a:r>
            <a:endParaRPr lang="en-US" altLang="zh-CN" dirty="0">
              <a:solidFill>
                <a:srgbClr val="00B050"/>
              </a:solidFill>
            </a:endParaRPr>
          </a:p>
          <a:p>
            <a:r>
              <a:rPr lang="en-US" altLang="zh-CN" dirty="0">
                <a:solidFill>
                  <a:srgbClr val="FF0000"/>
                </a:solidFill>
              </a:rPr>
              <a:t># </a:t>
            </a:r>
            <a:r>
              <a:rPr lang="zh-CN" altLang="en-US" dirty="0">
                <a:solidFill>
                  <a:srgbClr val="FF0000"/>
                </a:solidFill>
              </a:rPr>
              <a:t>修改某个位置的像素值</a:t>
            </a:r>
            <a:endParaRPr lang="zh-CN" altLang="en-US" dirty="0">
              <a:solidFill>
                <a:srgbClr val="FF0000"/>
              </a:solidFill>
            </a:endParaRPr>
          </a:p>
          <a:p>
            <a:r>
              <a:rPr lang="en-US" altLang="zh-CN" dirty="0">
                <a:solidFill>
                  <a:srgbClr val="00B050"/>
                </a:solidFill>
              </a:rPr>
              <a:t>img[100,100] = [255,255,255]</a:t>
            </a:r>
            <a:endParaRPr lang="en-US" altLang="zh-CN" dirty="0">
              <a:solidFill>
                <a:srgbClr val="00B050"/>
              </a:solidFill>
            </a:endParaRPr>
          </a:p>
          <a:p>
            <a:r>
              <a:rPr lang="en-US" altLang="zh-CN" dirty="0">
                <a:solidFill>
                  <a:srgbClr val="00B050"/>
                </a:solidFill>
              </a:rPr>
              <a:t>cv2.imshow('image',img)</a:t>
            </a:r>
            <a:endParaRPr lang="en-US" altLang="zh-CN" dirty="0">
              <a:solidFill>
                <a:srgbClr val="00B050"/>
              </a:solidFill>
            </a:endParaRPr>
          </a:p>
          <a:p>
            <a:r>
              <a:rPr lang="en-US" altLang="zh-CN" dirty="0">
                <a:solidFill>
                  <a:srgbClr val="00B050"/>
                </a:solidFill>
              </a:rPr>
              <a:t>cv2.waitKey(0)</a:t>
            </a:r>
            <a:endParaRPr lang="en-US" altLang="zh-CN" dirty="0">
              <a:solidFill>
                <a:srgbClr val="00B050"/>
              </a:solidFill>
            </a:endParaRPr>
          </a:p>
        </p:txBody>
      </p:sp>
      <p:sp>
        <p:nvSpPr>
          <p:cNvPr id="4" name="文本框 3"/>
          <p:cNvSpPr txBox="1"/>
          <p:nvPr/>
        </p:nvSpPr>
        <p:spPr>
          <a:xfrm>
            <a:off x="367030" y="366395"/>
            <a:ext cx="5681345" cy="583565"/>
          </a:xfrm>
          <a:prstGeom prst="rect">
            <a:avLst/>
          </a:prstGeom>
          <a:noFill/>
        </p:spPr>
        <p:txBody>
          <a:bodyPr wrap="square">
            <a:spAutoFit/>
          </a:bodyPr>
          <a:p>
            <a:r>
              <a:rPr lang="en-US" altLang="zh-CN" sz="3200" dirty="0">
                <a:solidFill>
                  <a:schemeClr val="bg1"/>
                </a:solidFill>
                <a:latin typeface="华文楷体" panose="02010600040101010101" pitchFamily="2" charset="-122"/>
                <a:ea typeface="华文楷体" panose="02010600040101010101" pitchFamily="2" charset="-122"/>
              </a:rPr>
              <a:t>3.</a:t>
            </a:r>
            <a:r>
              <a:rPr lang="zh-CN" altLang="en-US" sz="3200" dirty="0">
                <a:solidFill>
                  <a:schemeClr val="bg1"/>
                </a:solidFill>
                <a:latin typeface="华文楷体" panose="02010600040101010101" pitchFamily="2" charset="-122"/>
                <a:ea typeface="华文楷体" panose="02010600040101010101" pitchFamily="2" charset="-122"/>
              </a:rPr>
              <a:t>获取并修改图像中的像素点</a:t>
            </a:r>
            <a:endParaRPr lang="zh-CN" altLang="en-US" sz="3200" dirty="0">
              <a:solidFill>
                <a:schemeClr val="bg1"/>
              </a:solidFill>
              <a:latin typeface="华文楷体" panose="02010600040101010101" pitchFamily="2" charset="-122"/>
              <a:ea typeface="华文楷体" panose="02010600040101010101" pitchFamily="2" charset="-122"/>
            </a:endParaRPr>
          </a:p>
        </p:txBody>
      </p:sp>
      <p:sp>
        <p:nvSpPr>
          <p:cNvPr id="5" name="文本框 4"/>
          <p:cNvSpPr txBox="1"/>
          <p:nvPr/>
        </p:nvSpPr>
        <p:spPr>
          <a:xfrm>
            <a:off x="494030" y="4227830"/>
            <a:ext cx="5681345" cy="583565"/>
          </a:xfrm>
          <a:prstGeom prst="rect">
            <a:avLst/>
          </a:prstGeom>
          <a:noFill/>
        </p:spPr>
        <p:txBody>
          <a:bodyPr wrap="square">
            <a:spAutoFit/>
          </a:bodyPr>
          <a:p>
            <a:r>
              <a:rPr lang="en-US" altLang="zh-CN" sz="3200" dirty="0">
                <a:solidFill>
                  <a:schemeClr val="bg1"/>
                </a:solidFill>
                <a:latin typeface="华文楷体" panose="02010600040101010101" pitchFamily="2" charset="-122"/>
                <a:ea typeface="华文楷体" panose="02010600040101010101" pitchFamily="2" charset="-122"/>
              </a:rPr>
              <a:t>4.</a:t>
            </a:r>
            <a:r>
              <a:rPr lang="zh-CN" altLang="en-US" sz="3200" dirty="0">
                <a:solidFill>
                  <a:schemeClr val="bg1"/>
                </a:solidFill>
                <a:latin typeface="华文楷体" panose="02010600040101010101" pitchFamily="2" charset="-122"/>
                <a:ea typeface="华文楷体" panose="02010600040101010101" pitchFamily="2" charset="-122"/>
              </a:rPr>
              <a:t>图像通道的拆分与合并</a:t>
            </a:r>
            <a:endParaRPr lang="zh-CN" altLang="en-US" sz="3200" dirty="0">
              <a:solidFill>
                <a:schemeClr val="bg1"/>
              </a:solidFill>
              <a:latin typeface="华文楷体" panose="02010600040101010101" pitchFamily="2" charset="-122"/>
              <a:ea typeface="华文楷体" panose="02010600040101010101" pitchFamily="2" charset="-122"/>
            </a:endParaRPr>
          </a:p>
        </p:txBody>
      </p:sp>
      <p:sp>
        <p:nvSpPr>
          <p:cNvPr id="6" name="文本框 5"/>
          <p:cNvSpPr txBox="1"/>
          <p:nvPr/>
        </p:nvSpPr>
        <p:spPr>
          <a:xfrm>
            <a:off x="494030" y="4990465"/>
            <a:ext cx="5345430" cy="1198880"/>
          </a:xfrm>
          <a:prstGeom prst="rect">
            <a:avLst/>
          </a:prstGeom>
          <a:noFill/>
        </p:spPr>
        <p:txBody>
          <a:bodyPr wrap="square">
            <a:spAutoFit/>
          </a:bodyPr>
          <a:p>
            <a:r>
              <a:rPr lang="en-US" altLang="zh-CN" dirty="0">
                <a:solidFill>
                  <a:srgbClr val="FF0000"/>
                </a:solidFill>
              </a:rPr>
              <a:t># </a:t>
            </a:r>
            <a:r>
              <a:rPr lang="zh-CN" altLang="en-US" dirty="0">
                <a:solidFill>
                  <a:srgbClr val="FF0000"/>
                </a:solidFill>
              </a:rPr>
              <a:t>通道拆分</a:t>
            </a:r>
            <a:endParaRPr lang="zh-CN" altLang="en-US" dirty="0">
              <a:solidFill>
                <a:srgbClr val="FF0000"/>
              </a:solidFill>
            </a:endParaRPr>
          </a:p>
          <a:p>
            <a:r>
              <a:rPr lang="en-US" altLang="zh-CN" dirty="0">
                <a:solidFill>
                  <a:srgbClr val="00B050"/>
                </a:solidFill>
              </a:rPr>
              <a:t>b,g,r = cv.split(img)</a:t>
            </a:r>
            <a:endParaRPr lang="en-US" altLang="zh-CN" dirty="0">
              <a:solidFill>
                <a:srgbClr val="00B050"/>
              </a:solidFill>
            </a:endParaRPr>
          </a:p>
          <a:p>
            <a:r>
              <a:rPr lang="en-US" altLang="zh-CN" dirty="0">
                <a:solidFill>
                  <a:srgbClr val="FF0000"/>
                </a:solidFill>
              </a:rPr>
              <a:t># </a:t>
            </a:r>
            <a:r>
              <a:rPr lang="zh-CN" altLang="en-US" dirty="0">
                <a:solidFill>
                  <a:srgbClr val="FF0000"/>
                </a:solidFill>
              </a:rPr>
              <a:t>通道合并</a:t>
            </a:r>
            <a:endParaRPr lang="zh-CN" altLang="en-US" dirty="0">
              <a:solidFill>
                <a:srgbClr val="FF0000"/>
              </a:solidFill>
            </a:endParaRPr>
          </a:p>
          <a:p>
            <a:r>
              <a:rPr lang="en-US" altLang="zh-CN" dirty="0">
                <a:solidFill>
                  <a:srgbClr val="00B050"/>
                </a:solidFill>
              </a:rPr>
              <a:t>img = cv.merge((b,g,r))</a:t>
            </a:r>
            <a:endParaRPr lang="en-US" altLang="zh-CN" dirty="0">
              <a:solidFill>
                <a:srgbClr val="00B050"/>
              </a:solidFill>
            </a:endParaRPr>
          </a:p>
        </p:txBody>
      </p:sp>
      <p:sp>
        <p:nvSpPr>
          <p:cNvPr id="8" name="文本框 7"/>
          <p:cNvSpPr txBox="1"/>
          <p:nvPr/>
        </p:nvSpPr>
        <p:spPr>
          <a:xfrm>
            <a:off x="5992495" y="4227830"/>
            <a:ext cx="5681345" cy="583565"/>
          </a:xfrm>
          <a:prstGeom prst="rect">
            <a:avLst/>
          </a:prstGeom>
          <a:noFill/>
        </p:spPr>
        <p:txBody>
          <a:bodyPr wrap="square">
            <a:spAutoFit/>
          </a:bodyPr>
          <a:p>
            <a:r>
              <a:rPr lang="en-US" altLang="zh-CN" sz="3200" dirty="0">
                <a:solidFill>
                  <a:schemeClr val="bg1"/>
                </a:solidFill>
                <a:latin typeface="华文楷体" panose="02010600040101010101" pitchFamily="2" charset="-122"/>
                <a:ea typeface="华文楷体" panose="02010600040101010101" pitchFamily="2" charset="-122"/>
              </a:rPr>
              <a:t>5.</a:t>
            </a:r>
            <a:r>
              <a:rPr lang="zh-CN" altLang="en-US" sz="3200" dirty="0">
                <a:solidFill>
                  <a:schemeClr val="bg1"/>
                </a:solidFill>
                <a:latin typeface="华文楷体" panose="02010600040101010101" pitchFamily="2" charset="-122"/>
                <a:ea typeface="华文楷体" panose="02010600040101010101" pitchFamily="2" charset="-122"/>
              </a:rPr>
              <a:t>色彩空间的改变</a:t>
            </a:r>
            <a:endParaRPr lang="zh-CN" altLang="en-US" sz="3200" dirty="0">
              <a:solidFill>
                <a:schemeClr val="bg1"/>
              </a:solidFill>
              <a:latin typeface="华文楷体" panose="02010600040101010101" pitchFamily="2" charset="-122"/>
              <a:ea typeface="华文楷体" panose="02010600040101010101" pitchFamily="2" charset="-122"/>
            </a:endParaRPr>
          </a:p>
        </p:txBody>
      </p:sp>
      <p:sp>
        <p:nvSpPr>
          <p:cNvPr id="10" name="文本框 9"/>
          <p:cNvSpPr txBox="1"/>
          <p:nvPr/>
        </p:nvSpPr>
        <p:spPr>
          <a:xfrm>
            <a:off x="6276340" y="4811395"/>
            <a:ext cx="5345430" cy="1753235"/>
          </a:xfrm>
          <a:prstGeom prst="rect">
            <a:avLst/>
          </a:prstGeom>
          <a:noFill/>
        </p:spPr>
        <p:txBody>
          <a:bodyPr wrap="square">
            <a:spAutoFit/>
          </a:bodyPr>
          <a:p>
            <a:r>
              <a:rPr lang="en-US" altLang="zh-CN" dirty="0">
                <a:solidFill>
                  <a:srgbClr val="00B050"/>
                </a:solidFill>
              </a:rPr>
              <a:t>cv.cvtColor (input_image, flag)</a:t>
            </a:r>
            <a:endParaRPr lang="en-US" altLang="zh-CN" dirty="0">
              <a:solidFill>
                <a:srgbClr val="00B050"/>
              </a:solidFill>
            </a:endParaRPr>
          </a:p>
          <a:p>
            <a:r>
              <a:rPr lang="zh-CN" altLang="en-US" dirty="0">
                <a:solidFill>
                  <a:schemeClr val="bg1"/>
                </a:solidFill>
              </a:rPr>
              <a:t>参数</a:t>
            </a:r>
            <a:r>
              <a:rPr lang="en-US" altLang="zh-CN" dirty="0">
                <a:solidFill>
                  <a:schemeClr val="bg1"/>
                </a:solidFill>
              </a:rPr>
              <a:t>:</a:t>
            </a:r>
            <a:endParaRPr lang="en-US" altLang="zh-CN" dirty="0">
              <a:solidFill>
                <a:schemeClr val="bg1"/>
              </a:solidFill>
            </a:endParaRPr>
          </a:p>
          <a:p>
            <a:r>
              <a:rPr lang="en-US" altLang="zh-CN" dirty="0">
                <a:solidFill>
                  <a:schemeClr val="bg1"/>
                </a:solidFill>
              </a:rPr>
              <a:t>input_image: </a:t>
            </a:r>
            <a:r>
              <a:rPr lang="zh-CN" altLang="en-US" dirty="0">
                <a:solidFill>
                  <a:schemeClr val="bg1"/>
                </a:solidFill>
              </a:rPr>
              <a:t>进行颜色空间转换的图像</a:t>
            </a:r>
            <a:endParaRPr lang="zh-CN" altLang="en-US" dirty="0">
              <a:solidFill>
                <a:schemeClr val="bg1"/>
              </a:solidFill>
            </a:endParaRPr>
          </a:p>
          <a:p>
            <a:r>
              <a:rPr lang="en-US" altLang="zh-CN" dirty="0">
                <a:solidFill>
                  <a:schemeClr val="bg1"/>
                </a:solidFill>
              </a:rPr>
              <a:t>flag: </a:t>
            </a:r>
            <a:r>
              <a:rPr lang="zh-CN" altLang="en-US" dirty="0">
                <a:solidFill>
                  <a:schemeClr val="bg1"/>
                </a:solidFill>
              </a:rPr>
              <a:t>转换类型</a:t>
            </a:r>
            <a:endParaRPr lang="zh-CN" altLang="en-US" dirty="0">
              <a:solidFill>
                <a:schemeClr val="bg1"/>
              </a:solidFill>
            </a:endParaRPr>
          </a:p>
          <a:p>
            <a:r>
              <a:rPr lang="en-US" altLang="zh-CN" dirty="0">
                <a:solidFill>
                  <a:schemeClr val="bg1"/>
                </a:solidFill>
              </a:rPr>
              <a:t>cv.COLOR_BGR2GRAY: BGR</a:t>
            </a:r>
            <a:r>
              <a:rPr lang="en-US" altLang="en-US" dirty="0">
                <a:solidFill>
                  <a:schemeClr val="bg1"/>
                </a:solidFill>
              </a:rPr>
              <a:t>↔</a:t>
            </a:r>
            <a:r>
              <a:rPr lang="en-US" altLang="zh-CN" dirty="0">
                <a:solidFill>
                  <a:schemeClr val="bg1"/>
                </a:solidFill>
              </a:rPr>
              <a:t>Gray</a:t>
            </a:r>
            <a:endParaRPr lang="en-US" altLang="zh-CN" dirty="0">
              <a:solidFill>
                <a:schemeClr val="bg1"/>
              </a:solidFill>
            </a:endParaRPr>
          </a:p>
          <a:p>
            <a:r>
              <a:rPr lang="en-US" altLang="zh-CN" dirty="0">
                <a:solidFill>
                  <a:schemeClr val="bg1"/>
                </a:solidFill>
              </a:rPr>
              <a:t>cv.COLOR_BGR2HSV: BGR</a:t>
            </a:r>
            <a:r>
              <a:rPr lang="en-US" altLang="en-US" dirty="0">
                <a:solidFill>
                  <a:schemeClr val="bg1"/>
                </a:solidFill>
              </a:rPr>
              <a:t>→</a:t>
            </a:r>
            <a:r>
              <a:rPr lang="en-US" altLang="zh-CN" dirty="0">
                <a:solidFill>
                  <a:schemeClr val="bg1"/>
                </a:solidFill>
              </a:rPr>
              <a:t>HSV</a:t>
            </a:r>
            <a:endParaRPr lang="en-US" altLang="zh-CN" dirty="0">
              <a:solidFill>
                <a:schemeClr val="bg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16560" y="1055370"/>
            <a:ext cx="6643370" cy="4451985"/>
          </a:xfrm>
          <a:prstGeom prst="rect">
            <a:avLst/>
          </a:prstGeom>
          <a:noFill/>
        </p:spPr>
        <p:txBody>
          <a:bodyPr wrap="square">
            <a:noAutofit/>
          </a:bodyPr>
          <a:lstStyle/>
          <a:p>
            <a:r>
              <a:rPr lang="en-US" altLang="zh-CN" dirty="0">
                <a:solidFill>
                  <a:srgbClr val="00B050"/>
                </a:solidFill>
              </a:rPr>
              <a:t>import cv2 </a:t>
            </a:r>
            <a:endParaRPr lang="en-US" altLang="zh-CN" dirty="0">
              <a:solidFill>
                <a:srgbClr val="00B050"/>
              </a:solidFill>
            </a:endParaRPr>
          </a:p>
          <a:p>
            <a:endParaRPr lang="en-US" altLang="zh-CN" dirty="0">
              <a:solidFill>
                <a:srgbClr val="00B050"/>
              </a:solidFill>
            </a:endParaRPr>
          </a:p>
          <a:p>
            <a:r>
              <a:rPr lang="en-US" altLang="zh-CN" dirty="0">
                <a:solidFill>
                  <a:srgbClr val="FF0000"/>
                </a:solidFill>
              </a:rPr>
              <a:t># </a:t>
            </a:r>
            <a:r>
              <a:rPr lang="zh-CN" altLang="en-US" dirty="0">
                <a:solidFill>
                  <a:srgbClr val="FF0000"/>
                </a:solidFill>
              </a:rPr>
              <a:t>读取原始图像</a:t>
            </a:r>
            <a:endParaRPr lang="zh-CN" altLang="en-US" dirty="0">
              <a:solidFill>
                <a:srgbClr val="FF0000"/>
              </a:solidFill>
            </a:endParaRPr>
          </a:p>
          <a:p>
            <a:r>
              <a:rPr lang="en-US" altLang="zh-CN" dirty="0">
                <a:solidFill>
                  <a:srgbClr val="00B050"/>
                </a:solidFill>
              </a:rPr>
              <a:t>img = cv2.imread("image.jpg") </a:t>
            </a:r>
            <a:endParaRPr lang="en-US" altLang="zh-CN" dirty="0">
              <a:solidFill>
                <a:srgbClr val="00B050"/>
              </a:solidFill>
            </a:endParaRPr>
          </a:p>
          <a:p>
            <a:endParaRPr lang="en-US" altLang="zh-CN" dirty="0">
              <a:solidFill>
                <a:srgbClr val="00B050"/>
              </a:solidFill>
            </a:endParaRPr>
          </a:p>
          <a:p>
            <a:r>
              <a:rPr lang="en-US" altLang="zh-CN" dirty="0">
                <a:solidFill>
                  <a:srgbClr val="FF0000"/>
                </a:solidFill>
              </a:rPr>
              <a:t># </a:t>
            </a:r>
            <a:r>
              <a:rPr lang="zh-CN" altLang="en-US" dirty="0">
                <a:solidFill>
                  <a:srgbClr val="FF0000"/>
                </a:solidFill>
              </a:rPr>
              <a:t>方式</a:t>
            </a:r>
            <a:r>
              <a:rPr lang="en-US" altLang="zh-CN" dirty="0">
                <a:solidFill>
                  <a:srgbClr val="FF0000"/>
                </a:solidFill>
              </a:rPr>
              <a:t>1</a:t>
            </a:r>
            <a:r>
              <a:rPr lang="zh-CN" altLang="en-US" dirty="0">
                <a:solidFill>
                  <a:srgbClr val="FF0000"/>
                </a:solidFill>
              </a:rPr>
              <a:t>：直接指定目标尺寸</a:t>
            </a:r>
            <a:r>
              <a:rPr lang="en-US" altLang="zh-CN" dirty="0">
                <a:solidFill>
                  <a:srgbClr val="FF0000"/>
                </a:solidFill>
              </a:rPr>
              <a:t> (</a:t>
            </a:r>
            <a:r>
              <a:rPr lang="zh-CN" altLang="en-US" dirty="0">
                <a:solidFill>
                  <a:srgbClr val="FF0000"/>
                </a:solidFill>
              </a:rPr>
              <a:t>新宽度</a:t>
            </a:r>
            <a:r>
              <a:rPr lang="en-US" altLang="zh-CN" dirty="0">
                <a:solidFill>
                  <a:srgbClr val="FF0000"/>
                </a:solidFill>
              </a:rPr>
              <a:t>, </a:t>
            </a:r>
            <a:r>
              <a:rPr lang="zh-CN" altLang="en-US" dirty="0">
                <a:solidFill>
                  <a:srgbClr val="FF0000"/>
                </a:solidFill>
              </a:rPr>
              <a:t>新高度</a:t>
            </a:r>
            <a:r>
              <a:rPr lang="en-US" altLang="zh-CN" dirty="0">
                <a:solidFill>
                  <a:srgbClr val="FF0000"/>
                </a:solidFill>
              </a:rPr>
              <a:t>)</a:t>
            </a:r>
            <a:endParaRPr lang="en-US" altLang="zh-CN" dirty="0">
              <a:solidFill>
                <a:srgbClr val="FF0000"/>
              </a:solidFill>
            </a:endParaRPr>
          </a:p>
          <a:p>
            <a:r>
              <a:rPr lang="en-US" altLang="zh-CN" dirty="0">
                <a:solidFill>
                  <a:srgbClr val="00B050"/>
                </a:solidFill>
              </a:rPr>
              <a:t>new_size = (300, 200)      </a:t>
            </a:r>
            <a:endParaRPr lang="en-US" altLang="zh-CN" dirty="0">
              <a:solidFill>
                <a:srgbClr val="00B050"/>
              </a:solidFill>
            </a:endParaRPr>
          </a:p>
          <a:p>
            <a:r>
              <a:rPr lang="en-US" altLang="zh-CN" dirty="0">
                <a:solidFill>
                  <a:srgbClr val="00B050"/>
                </a:solidFill>
              </a:rPr>
              <a:t>resized1 = cv2.resize(img, new_size,              interpolation=cv2.INTER_LINEAR)</a:t>
            </a:r>
            <a:endParaRPr lang="en-US" altLang="zh-CN" dirty="0">
              <a:solidFill>
                <a:srgbClr val="00B050"/>
              </a:solidFill>
            </a:endParaRPr>
          </a:p>
          <a:p>
            <a:endParaRPr lang="en-US" altLang="zh-CN" dirty="0">
              <a:solidFill>
                <a:srgbClr val="FF0000"/>
              </a:solidFill>
            </a:endParaRPr>
          </a:p>
          <a:p>
            <a:r>
              <a:rPr lang="en-US" altLang="zh-CN" dirty="0">
                <a:solidFill>
                  <a:srgbClr val="FF0000"/>
                </a:solidFill>
              </a:rPr>
              <a:t># </a:t>
            </a:r>
            <a:r>
              <a:rPr lang="zh-CN" altLang="en-US" dirty="0">
                <a:solidFill>
                  <a:srgbClr val="FF0000"/>
                </a:solidFill>
              </a:rPr>
              <a:t>显示结果</a:t>
            </a:r>
            <a:endParaRPr lang="zh-CN" altLang="en-US" dirty="0">
              <a:solidFill>
                <a:srgbClr val="FF0000"/>
              </a:solidFill>
            </a:endParaRPr>
          </a:p>
          <a:p>
            <a:r>
              <a:rPr lang="en-US" altLang="zh-CN" dirty="0">
                <a:solidFill>
                  <a:srgbClr val="00B050"/>
                </a:solidFill>
              </a:rPr>
              <a:t>cv2.imshow("Original", img)</a:t>
            </a:r>
            <a:endParaRPr lang="en-US" altLang="zh-CN" dirty="0">
              <a:solidFill>
                <a:srgbClr val="00B050"/>
              </a:solidFill>
            </a:endParaRPr>
          </a:p>
          <a:p>
            <a:r>
              <a:rPr lang="en-US" altLang="zh-CN" dirty="0">
                <a:solidFill>
                  <a:srgbClr val="00B050"/>
                </a:solidFill>
              </a:rPr>
              <a:t>cv2.imshow("Resized (300x200)", resized1)</a:t>
            </a:r>
            <a:endParaRPr lang="en-US" altLang="zh-CN" dirty="0">
              <a:solidFill>
                <a:srgbClr val="00B050"/>
              </a:solidFill>
            </a:endParaRPr>
          </a:p>
          <a:p>
            <a:r>
              <a:rPr lang="en-US" altLang="zh-CN" dirty="0">
                <a:solidFill>
                  <a:srgbClr val="00B050"/>
                </a:solidFill>
              </a:rPr>
              <a:t>cv2.waitKey(0)</a:t>
            </a:r>
            <a:endParaRPr lang="en-US" altLang="zh-CN" dirty="0">
              <a:solidFill>
                <a:srgbClr val="00B050"/>
              </a:solidFill>
            </a:endParaRPr>
          </a:p>
          <a:p>
            <a:r>
              <a:rPr lang="en-US" altLang="zh-CN" dirty="0">
                <a:solidFill>
                  <a:srgbClr val="00B050"/>
                </a:solidFill>
              </a:rPr>
              <a:t>cv2.destroyAllWindows()</a:t>
            </a:r>
            <a:endParaRPr lang="en-US" altLang="zh-CN" dirty="0">
              <a:solidFill>
                <a:srgbClr val="00B050"/>
              </a:solidFill>
            </a:endParaRPr>
          </a:p>
        </p:txBody>
      </p:sp>
      <p:sp>
        <p:nvSpPr>
          <p:cNvPr id="4" name="文本框 3"/>
          <p:cNvSpPr txBox="1"/>
          <p:nvPr/>
        </p:nvSpPr>
        <p:spPr>
          <a:xfrm>
            <a:off x="367030" y="471805"/>
            <a:ext cx="5681345" cy="583565"/>
          </a:xfrm>
          <a:prstGeom prst="rect">
            <a:avLst/>
          </a:prstGeom>
          <a:noFill/>
        </p:spPr>
        <p:txBody>
          <a:bodyPr wrap="square">
            <a:spAutoFit/>
          </a:bodyPr>
          <a:p>
            <a:r>
              <a:rPr lang="en-US" altLang="zh-CN" sz="3200" dirty="0">
                <a:solidFill>
                  <a:schemeClr val="bg1"/>
                </a:solidFill>
                <a:latin typeface="华文楷体" panose="02010600040101010101" pitchFamily="2" charset="-122"/>
                <a:ea typeface="华文楷体" panose="02010600040101010101" pitchFamily="2" charset="-122"/>
              </a:rPr>
              <a:t>6.</a:t>
            </a:r>
            <a:r>
              <a:rPr lang="zh-CN" altLang="en-US" sz="3200" dirty="0">
                <a:solidFill>
                  <a:schemeClr val="bg1"/>
                </a:solidFill>
                <a:latin typeface="华文楷体" panose="02010600040101010101" pitchFamily="2" charset="-122"/>
                <a:ea typeface="华文楷体" panose="02010600040101010101" pitchFamily="2" charset="-122"/>
              </a:rPr>
              <a:t>图像的缩放</a:t>
            </a:r>
            <a:endParaRPr lang="zh-CN" altLang="en-US" sz="3200" dirty="0">
              <a:solidFill>
                <a:schemeClr val="bg1"/>
              </a:solidFill>
              <a:latin typeface="华文楷体" panose="02010600040101010101" pitchFamily="2" charset="-122"/>
              <a:ea typeface="华文楷体" panose="02010600040101010101" pitchFamily="2" charset="-122"/>
            </a:endParaRPr>
          </a:p>
        </p:txBody>
      </p:sp>
      <p:sp>
        <p:nvSpPr>
          <p:cNvPr id="8" name="文本框 7"/>
          <p:cNvSpPr txBox="1"/>
          <p:nvPr/>
        </p:nvSpPr>
        <p:spPr>
          <a:xfrm>
            <a:off x="5989320" y="1055370"/>
            <a:ext cx="5833745" cy="4246245"/>
          </a:xfrm>
          <a:prstGeom prst="rect">
            <a:avLst/>
          </a:prstGeom>
          <a:noFill/>
        </p:spPr>
        <p:txBody>
          <a:bodyPr wrap="square">
            <a:spAutoFit/>
          </a:bodyPr>
          <a:p>
            <a:r>
              <a:rPr lang="en-US" altLang="zh-CN" dirty="0">
                <a:solidFill>
                  <a:srgbClr val="00B050"/>
                </a:solidFill>
              </a:rPr>
              <a:t>import cv2 </a:t>
            </a:r>
            <a:endParaRPr lang="en-US" altLang="zh-CN" dirty="0">
              <a:solidFill>
                <a:srgbClr val="00B050"/>
              </a:solidFill>
            </a:endParaRPr>
          </a:p>
          <a:p>
            <a:endParaRPr lang="en-US" altLang="zh-CN" dirty="0">
              <a:solidFill>
                <a:srgbClr val="00B050"/>
              </a:solidFill>
            </a:endParaRPr>
          </a:p>
          <a:p>
            <a:r>
              <a:rPr lang="en-US" altLang="zh-CN" dirty="0">
                <a:solidFill>
                  <a:srgbClr val="00B050"/>
                </a:solidFill>
              </a:rPr>
              <a:t>img = cv2.imread("image.jpg")</a:t>
            </a:r>
            <a:endParaRPr lang="en-US" altLang="zh-CN" dirty="0">
              <a:solidFill>
                <a:srgbClr val="00B050"/>
              </a:solidFill>
            </a:endParaRPr>
          </a:p>
          <a:p>
            <a:r>
              <a:rPr lang="en-US" altLang="zh-CN" dirty="0">
                <a:solidFill>
                  <a:srgbClr val="FF0000"/>
                </a:solidFill>
              </a:rPr>
              <a:t># </a:t>
            </a:r>
            <a:r>
              <a:rPr lang="zh-CN" altLang="en-US" dirty="0">
                <a:solidFill>
                  <a:srgbClr val="FF0000"/>
                </a:solidFill>
              </a:rPr>
              <a:t>方式</a:t>
            </a:r>
            <a:r>
              <a:rPr lang="en-US" altLang="zh-CN" dirty="0">
                <a:solidFill>
                  <a:srgbClr val="FF0000"/>
                </a:solidFill>
              </a:rPr>
              <a:t>2</a:t>
            </a:r>
            <a:r>
              <a:rPr lang="zh-CN" altLang="en-US" dirty="0">
                <a:solidFill>
                  <a:srgbClr val="FF0000"/>
                </a:solidFill>
              </a:rPr>
              <a:t>：按比例缩放（</a:t>
            </a:r>
            <a:r>
              <a:rPr lang="en-US" altLang="zh-CN" dirty="0">
                <a:solidFill>
                  <a:srgbClr val="FF0000"/>
                </a:solidFill>
              </a:rPr>
              <a:t>fx=</a:t>
            </a:r>
            <a:r>
              <a:rPr lang="zh-CN" altLang="en-US" dirty="0">
                <a:solidFill>
                  <a:srgbClr val="FF0000"/>
                </a:solidFill>
              </a:rPr>
              <a:t>水平比例，</a:t>
            </a:r>
            <a:r>
              <a:rPr lang="en-US" altLang="zh-CN" dirty="0">
                <a:solidFill>
                  <a:srgbClr val="FF0000"/>
                </a:solidFill>
              </a:rPr>
              <a:t>fy=</a:t>
            </a:r>
            <a:r>
              <a:rPr lang="zh-CN" altLang="en-US" dirty="0">
                <a:solidFill>
                  <a:srgbClr val="FF0000"/>
                </a:solidFill>
              </a:rPr>
              <a:t>垂直比例）</a:t>
            </a:r>
            <a:endParaRPr lang="zh-CN" altLang="en-US" dirty="0">
              <a:solidFill>
                <a:srgbClr val="FF0000"/>
              </a:solidFill>
            </a:endParaRPr>
          </a:p>
          <a:p>
            <a:endParaRPr lang="zh-CN" altLang="en-US" dirty="0">
              <a:solidFill>
                <a:srgbClr val="00B050"/>
              </a:solidFill>
            </a:endParaRPr>
          </a:p>
          <a:p>
            <a:r>
              <a:rPr lang="en-US" altLang="zh-CN" dirty="0">
                <a:solidFill>
                  <a:srgbClr val="00B050"/>
                </a:solidFill>
              </a:rPr>
              <a:t>scale = 0.5  </a:t>
            </a:r>
            <a:endParaRPr lang="en-US" altLang="zh-CN" dirty="0">
              <a:solidFill>
                <a:srgbClr val="00B050"/>
              </a:solidFill>
            </a:endParaRPr>
          </a:p>
          <a:p>
            <a:r>
              <a:rPr lang="en-US" altLang="zh-CN" dirty="0">
                <a:solidFill>
                  <a:srgbClr val="FF0000"/>
                </a:solidFill>
              </a:rPr>
              <a:t># </a:t>
            </a:r>
            <a:r>
              <a:rPr lang="zh-CN" altLang="en-US" dirty="0">
                <a:solidFill>
                  <a:srgbClr val="FF0000"/>
                </a:solidFill>
              </a:rPr>
              <a:t>缩小为原图的</a:t>
            </a:r>
            <a:r>
              <a:rPr lang="en-US" altLang="zh-CN" dirty="0">
                <a:solidFill>
                  <a:srgbClr val="FF0000"/>
                </a:solidFill>
              </a:rPr>
              <a:t>50%</a:t>
            </a:r>
            <a:endParaRPr lang="en-US" altLang="zh-CN" dirty="0">
              <a:solidFill>
                <a:srgbClr val="00B050"/>
              </a:solidFill>
            </a:endParaRPr>
          </a:p>
          <a:p>
            <a:r>
              <a:rPr lang="en-US" altLang="zh-CN" dirty="0">
                <a:solidFill>
                  <a:srgbClr val="00B050"/>
                </a:solidFill>
              </a:rPr>
              <a:t>resized2 = cv2.resize(img, None, fx=scale, fy=scale, interpolation=cv2.INTER_AREA)</a:t>
            </a:r>
            <a:endParaRPr lang="en-US" altLang="zh-CN" dirty="0">
              <a:solidFill>
                <a:srgbClr val="00B050"/>
              </a:solidFill>
            </a:endParaRPr>
          </a:p>
          <a:p>
            <a:endParaRPr lang="en-US" altLang="zh-CN" dirty="0">
              <a:solidFill>
                <a:srgbClr val="00B050"/>
              </a:solidFill>
            </a:endParaRPr>
          </a:p>
          <a:p>
            <a:r>
              <a:rPr lang="en-US" altLang="zh-CN" dirty="0">
                <a:solidFill>
                  <a:srgbClr val="FF0000"/>
                </a:solidFill>
              </a:rPr>
              <a:t># </a:t>
            </a:r>
            <a:r>
              <a:rPr lang="zh-CN" altLang="en-US" dirty="0">
                <a:solidFill>
                  <a:srgbClr val="FF0000"/>
                </a:solidFill>
              </a:rPr>
              <a:t>显示结果</a:t>
            </a:r>
            <a:endParaRPr lang="zh-CN" altLang="en-US" dirty="0">
              <a:solidFill>
                <a:srgbClr val="FF0000"/>
              </a:solidFill>
            </a:endParaRPr>
          </a:p>
          <a:p>
            <a:r>
              <a:rPr lang="en-US" altLang="zh-CN" dirty="0">
                <a:solidFill>
                  <a:srgbClr val="00B050"/>
                </a:solidFill>
              </a:rPr>
              <a:t>cv.imshow("Original", img)</a:t>
            </a:r>
            <a:endParaRPr lang="en-US" altLang="zh-CN" dirty="0">
              <a:solidFill>
                <a:srgbClr val="00B050"/>
              </a:solidFill>
            </a:endParaRPr>
          </a:p>
          <a:p>
            <a:r>
              <a:rPr lang="en-US" altLang="zh-CN" dirty="0">
                <a:solidFill>
                  <a:srgbClr val="00B050"/>
                </a:solidFill>
              </a:rPr>
              <a:t>cv.imshow("Resized (50%)", resized2)</a:t>
            </a:r>
            <a:endParaRPr lang="en-US" altLang="zh-CN" dirty="0">
              <a:solidFill>
                <a:srgbClr val="00B050"/>
              </a:solidFill>
            </a:endParaRPr>
          </a:p>
          <a:p>
            <a:r>
              <a:rPr lang="en-US" altLang="zh-CN" dirty="0">
                <a:solidFill>
                  <a:srgbClr val="00B050"/>
                </a:solidFill>
              </a:rPr>
              <a:t>cv.waitKey(0)</a:t>
            </a:r>
            <a:endParaRPr lang="en-US" altLang="zh-CN" dirty="0">
              <a:solidFill>
                <a:srgbClr val="00B050"/>
              </a:solidFill>
            </a:endParaRPr>
          </a:p>
          <a:p>
            <a:r>
              <a:rPr lang="en-US" altLang="zh-CN" dirty="0">
                <a:solidFill>
                  <a:srgbClr val="00B050"/>
                </a:solidFill>
              </a:rPr>
              <a:t>cv.destroyAllWindows()</a:t>
            </a:r>
            <a:endParaRPr lang="en-US" altLang="zh-CN" dirty="0">
              <a:solidFill>
                <a:srgbClr val="00B05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标题 1"/>
          <p:cNvSpPr/>
          <p:nvPr/>
        </p:nvSpPr>
        <p:spPr>
          <a:xfrm>
            <a:off x="9154800" y="967320"/>
            <a:ext cx="722880" cy="690120"/>
          </a:xfrm>
          <a:prstGeom prst="roundRect">
            <a:avLst>
              <a:gd name="adj" fmla="val 12932"/>
            </a:avLst>
          </a:prstGeom>
          <a:solidFill>
            <a:srgbClr val="595959">
              <a:alpha val="65000"/>
            </a:srgbClr>
          </a:solidFill>
          <a:ln w="12600">
            <a:noFill/>
          </a:ln>
        </p:spPr>
        <p:style>
          <a:lnRef idx="0">
            <a:scrgbClr r="0" g="0" b="0"/>
          </a:lnRef>
          <a:fillRef idx="0">
            <a:scrgbClr r="0" g="0" b="0"/>
          </a:fillRef>
          <a:effectRef idx="0">
            <a:scrgbClr r="0" g="0" b="0"/>
          </a:effectRef>
          <a:fontRef idx="minor"/>
        </p:style>
      </p:sp>
      <p:sp>
        <p:nvSpPr>
          <p:cNvPr id="66" name="标题 1"/>
          <p:cNvSpPr/>
          <p:nvPr/>
        </p:nvSpPr>
        <p:spPr>
          <a:xfrm>
            <a:off x="4020570" y="150480"/>
            <a:ext cx="3213000" cy="821520"/>
          </a:xfrm>
          <a:prstGeom prst="rect">
            <a:avLst/>
          </a:prstGeom>
          <a:noFill/>
          <a:ln w="0">
            <a:noFill/>
          </a:ln>
        </p:spPr>
        <p:style>
          <a:lnRef idx="0">
            <a:scrgbClr r="0" g="0" b="0"/>
          </a:lnRef>
          <a:fillRef idx="0">
            <a:scrgbClr r="0" g="0" b="0"/>
          </a:fillRef>
          <a:effectRef idx="0">
            <a:scrgbClr r="0" g="0" b="0"/>
          </a:effectRef>
          <a:fontRef idx="minor"/>
        </p:style>
        <p:txBody>
          <a:bodyPr anchor="t">
            <a:noAutofit/>
          </a:bodyPr>
          <a:lstStyle/>
          <a:p>
            <a:pPr algn="ctr">
              <a:lnSpc>
                <a:spcPct val="100000"/>
              </a:lnSpc>
              <a:buNone/>
            </a:pPr>
            <a:r>
              <a:rPr lang="zh-CN" sz="5400" b="0" strike="noStrike" spc="-1">
                <a:solidFill>
                  <a:srgbClr val="FFFFFF"/>
                </a:solidFill>
                <a:latin typeface="OPPOSans H"/>
                <a:ea typeface="OPPOSans H"/>
              </a:rPr>
              <a:t>目录</a:t>
            </a:r>
            <a:endParaRPr lang="en-US" sz="5400" b="0" strike="noStrike" spc="-1">
              <a:latin typeface="Arial" panose="020B0604020202020204"/>
            </a:endParaRPr>
          </a:p>
        </p:txBody>
      </p:sp>
      <p:sp>
        <p:nvSpPr>
          <p:cNvPr id="67" name="标题 1"/>
          <p:cNvSpPr/>
          <p:nvPr/>
        </p:nvSpPr>
        <p:spPr>
          <a:xfrm>
            <a:off x="5300730" y="953280"/>
            <a:ext cx="1995120" cy="492120"/>
          </a:xfrm>
          <a:prstGeom prst="rect">
            <a:avLst/>
          </a:prstGeom>
          <a:noFill/>
          <a:ln w="0">
            <a:noFill/>
          </a:ln>
        </p:spPr>
        <p:style>
          <a:lnRef idx="0">
            <a:scrgbClr r="0" g="0" b="0"/>
          </a:lnRef>
          <a:fillRef idx="0">
            <a:scrgbClr r="0" g="0" b="0"/>
          </a:fillRef>
          <a:effectRef idx="0">
            <a:scrgbClr r="0" g="0" b="0"/>
          </a:effectRef>
          <a:fontRef idx="minor"/>
        </p:style>
        <p:txBody>
          <a:bodyPr anchor="t">
            <a:noAutofit/>
          </a:bodyPr>
          <a:lstStyle/>
          <a:p>
            <a:pPr>
              <a:lnSpc>
                <a:spcPct val="100000"/>
              </a:lnSpc>
              <a:buNone/>
            </a:pPr>
            <a:r>
              <a:rPr lang="en-US" sz="1600" b="0" strike="noStrike" spc="-1">
                <a:solidFill>
                  <a:srgbClr val="FFFFFF"/>
                </a:solidFill>
                <a:latin typeface="OPPOSans H"/>
                <a:ea typeface="OPPOSans H"/>
              </a:rPr>
              <a:t>CONTENTS</a:t>
            </a:r>
            <a:endParaRPr lang="en-US" sz="1600" b="0" strike="noStrike" spc="-1">
              <a:latin typeface="Arial" panose="020B0604020202020204"/>
            </a:endParaRPr>
          </a:p>
        </p:txBody>
      </p:sp>
      <p:sp>
        <p:nvSpPr>
          <p:cNvPr id="68" name="线条 1"/>
          <p:cNvSpPr/>
          <p:nvPr/>
        </p:nvSpPr>
        <p:spPr>
          <a:xfrm>
            <a:off x="3800970" y="1092960"/>
            <a:ext cx="1501200" cy="360"/>
          </a:xfrm>
          <a:prstGeom prst="line">
            <a:avLst/>
          </a:prstGeom>
          <a:ln w="20520" cap="sq">
            <a:solidFill>
              <a:srgbClr val="FFFFFF">
                <a:alpha val="45000"/>
              </a:srgbClr>
            </a:solidFill>
            <a:miter/>
          </a:ln>
        </p:spPr>
        <p:style>
          <a:lnRef idx="0">
            <a:scrgbClr r="0" g="0" b="0"/>
          </a:lnRef>
          <a:fillRef idx="0">
            <a:scrgbClr r="0" g="0" b="0"/>
          </a:fillRef>
          <a:effectRef idx="0">
            <a:scrgbClr r="0" g="0" b="0"/>
          </a:effectRef>
          <a:fontRef idx="minor"/>
        </p:style>
      </p:sp>
      <p:sp>
        <p:nvSpPr>
          <p:cNvPr id="69" name="线条 1"/>
          <p:cNvSpPr/>
          <p:nvPr/>
        </p:nvSpPr>
        <p:spPr>
          <a:xfrm>
            <a:off x="4401450" y="1283040"/>
            <a:ext cx="600480" cy="360"/>
          </a:xfrm>
          <a:prstGeom prst="line">
            <a:avLst/>
          </a:prstGeom>
          <a:ln w="20520" cap="sq">
            <a:solidFill>
              <a:srgbClr val="FFFFFF">
                <a:alpha val="45000"/>
              </a:srgbClr>
            </a:solidFill>
            <a:miter/>
          </a:ln>
        </p:spPr>
        <p:style>
          <a:lnRef idx="0">
            <a:scrgbClr r="0" g="0" b="0"/>
          </a:lnRef>
          <a:fillRef idx="0">
            <a:scrgbClr r="0" g="0" b="0"/>
          </a:fillRef>
          <a:effectRef idx="0">
            <a:scrgbClr r="0" g="0" b="0"/>
          </a:effectRef>
          <a:fontRef idx="minor"/>
        </p:style>
      </p:sp>
      <p:sp>
        <p:nvSpPr>
          <p:cNvPr id="70" name="标题 1"/>
          <p:cNvSpPr/>
          <p:nvPr>
            <p:custDataLst>
              <p:tags r:id="rId1"/>
            </p:custDataLst>
          </p:nvPr>
        </p:nvSpPr>
        <p:spPr>
          <a:xfrm>
            <a:off x="4235490" y="1657440"/>
            <a:ext cx="518760" cy="392400"/>
          </a:xfrm>
          <a:prstGeom prst="round1Rect">
            <a:avLst>
              <a:gd name="adj" fmla="val 16667"/>
            </a:avLst>
          </a:prstGeom>
          <a:solidFill>
            <a:srgbClr val="0570FF"/>
          </a:solidFill>
          <a:ln w="12600">
            <a:solidFill>
              <a:srgbClr val="404040"/>
            </a:solidFill>
            <a:miter/>
          </a:ln>
        </p:spPr>
        <p:style>
          <a:lnRef idx="0">
            <a:scrgbClr r="0" g="0" b="0"/>
          </a:lnRef>
          <a:fillRef idx="0">
            <a:scrgbClr r="0" g="0" b="0"/>
          </a:fillRef>
          <a:effectRef idx="0">
            <a:scrgbClr r="0" g="0" b="0"/>
          </a:effectRef>
          <a:fontRef idx="minor"/>
        </p:style>
      </p:sp>
      <p:sp>
        <p:nvSpPr>
          <p:cNvPr id="71" name="标题 1"/>
          <p:cNvSpPr/>
          <p:nvPr>
            <p:custDataLst>
              <p:tags r:id="rId2"/>
            </p:custDataLst>
          </p:nvPr>
        </p:nvSpPr>
        <p:spPr>
          <a:xfrm>
            <a:off x="4851400" y="1657350"/>
            <a:ext cx="1939290" cy="39243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30000"/>
              </a:lnSpc>
              <a:buNone/>
            </a:pPr>
            <a:r>
              <a:rPr lang="zh-CN" sz="1800" b="0" strike="noStrike" spc="-1" dirty="0">
                <a:solidFill>
                  <a:schemeClr val="bg1"/>
                </a:solidFill>
                <a:latin typeface="等线" panose="02010600030101010101" charset="-122"/>
              </a:rPr>
              <a:t>图像</a:t>
            </a:r>
            <a:r>
              <a:rPr lang="zh-CN" sz="1800" b="0" strike="noStrike" spc="-1" dirty="0">
                <a:solidFill>
                  <a:schemeClr val="bg1"/>
                </a:solidFill>
                <a:latin typeface="等线" panose="02010600030101010101" charset="-122"/>
              </a:rPr>
              <a:t>处理部分介绍</a:t>
            </a:r>
            <a:endParaRPr lang="en-US" sz="1800" b="0" strike="noStrike" spc="-1" dirty="0">
              <a:solidFill>
                <a:schemeClr val="bg1"/>
              </a:solidFill>
              <a:latin typeface="Arial" panose="020B0604020202020204"/>
            </a:endParaRPr>
          </a:p>
        </p:txBody>
      </p:sp>
      <p:sp>
        <p:nvSpPr>
          <p:cNvPr id="72" name="标题 1"/>
          <p:cNvSpPr/>
          <p:nvPr>
            <p:custDataLst>
              <p:tags r:id="rId3"/>
            </p:custDataLst>
          </p:nvPr>
        </p:nvSpPr>
        <p:spPr>
          <a:xfrm>
            <a:off x="4292010" y="1701720"/>
            <a:ext cx="405720" cy="30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10000"/>
              </a:lnSpc>
              <a:buNone/>
            </a:pPr>
            <a:r>
              <a:rPr lang="en-US" sz="1400" b="0" strike="noStrike" spc="-1">
                <a:solidFill>
                  <a:srgbClr val="FFFFFF"/>
                </a:solidFill>
                <a:latin typeface="OPPOSans H"/>
                <a:ea typeface="OPPOSans H"/>
              </a:rPr>
              <a:t>01</a:t>
            </a:r>
            <a:endParaRPr lang="en-US" sz="1400" b="0" strike="noStrike" spc="-1">
              <a:latin typeface="Arial" panose="020B0604020202020204"/>
            </a:endParaRPr>
          </a:p>
        </p:txBody>
      </p:sp>
      <p:sp>
        <p:nvSpPr>
          <p:cNvPr id="73" name="标题 1"/>
          <p:cNvSpPr/>
          <p:nvPr>
            <p:custDataLst>
              <p:tags r:id="rId4"/>
            </p:custDataLst>
          </p:nvPr>
        </p:nvSpPr>
        <p:spPr>
          <a:xfrm>
            <a:off x="4235490" y="2572888"/>
            <a:ext cx="518760" cy="392400"/>
          </a:xfrm>
          <a:prstGeom prst="round1Rect">
            <a:avLst>
              <a:gd name="adj" fmla="val 16667"/>
            </a:avLst>
          </a:prstGeom>
          <a:solidFill>
            <a:srgbClr val="0570FF"/>
          </a:solidFill>
          <a:ln w="12600">
            <a:solidFill>
              <a:srgbClr val="404040"/>
            </a:solidFill>
            <a:miter/>
          </a:ln>
        </p:spPr>
        <p:style>
          <a:lnRef idx="0">
            <a:scrgbClr r="0" g="0" b="0"/>
          </a:lnRef>
          <a:fillRef idx="0">
            <a:scrgbClr r="0" g="0" b="0"/>
          </a:fillRef>
          <a:effectRef idx="0">
            <a:scrgbClr r="0" g="0" b="0"/>
          </a:effectRef>
          <a:fontRef idx="minor"/>
        </p:style>
      </p:sp>
      <p:sp>
        <p:nvSpPr>
          <p:cNvPr id="74" name="标题 1"/>
          <p:cNvSpPr/>
          <p:nvPr>
            <p:custDataLst>
              <p:tags r:id="rId5"/>
            </p:custDataLst>
          </p:nvPr>
        </p:nvSpPr>
        <p:spPr>
          <a:xfrm>
            <a:off x="4851449" y="2572888"/>
            <a:ext cx="2123995" cy="3924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30000"/>
              </a:lnSpc>
              <a:buNone/>
            </a:pPr>
            <a:r>
              <a:rPr lang="en-US" sz="1800" b="0" strike="noStrike" spc="-1" dirty="0">
                <a:solidFill>
                  <a:schemeClr val="bg1"/>
                </a:solidFill>
                <a:latin typeface="Arial" panose="020B0604020202020204"/>
              </a:rPr>
              <a:t>opencv</a:t>
            </a:r>
            <a:r>
              <a:rPr lang="zh-CN" altLang="en-US" sz="1800" b="0" strike="noStrike" spc="-1" dirty="0">
                <a:solidFill>
                  <a:schemeClr val="bg1"/>
                </a:solidFill>
                <a:latin typeface="Arial" panose="020B0604020202020204"/>
              </a:rPr>
              <a:t>环境</a:t>
            </a:r>
            <a:r>
              <a:rPr lang="zh-CN" altLang="en-US" sz="1800" b="0" strike="noStrike" spc="-1" dirty="0">
                <a:solidFill>
                  <a:schemeClr val="bg1"/>
                </a:solidFill>
                <a:latin typeface="Arial" panose="020B0604020202020204"/>
              </a:rPr>
              <a:t>配置</a:t>
            </a:r>
            <a:endParaRPr lang="zh-CN" altLang="en-US" sz="1800" b="0" strike="noStrike" spc="-1" dirty="0">
              <a:solidFill>
                <a:schemeClr val="bg1"/>
              </a:solidFill>
              <a:latin typeface="Arial" panose="020B0604020202020204"/>
            </a:endParaRPr>
          </a:p>
        </p:txBody>
      </p:sp>
      <p:sp>
        <p:nvSpPr>
          <p:cNvPr id="75" name="标题 1"/>
          <p:cNvSpPr/>
          <p:nvPr>
            <p:custDataLst>
              <p:tags r:id="rId6"/>
            </p:custDataLst>
          </p:nvPr>
        </p:nvSpPr>
        <p:spPr>
          <a:xfrm>
            <a:off x="4292010" y="2617168"/>
            <a:ext cx="405720" cy="30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10000"/>
              </a:lnSpc>
              <a:buNone/>
            </a:pPr>
            <a:r>
              <a:rPr lang="en-US" sz="1400" b="0" strike="noStrike" spc="-1">
                <a:solidFill>
                  <a:srgbClr val="FFFFFF"/>
                </a:solidFill>
                <a:latin typeface="OPPOSans H"/>
                <a:ea typeface="OPPOSans H"/>
              </a:rPr>
              <a:t>02</a:t>
            </a:r>
            <a:endParaRPr lang="en-US" sz="1400" b="0" strike="noStrike" spc="-1">
              <a:latin typeface="Arial" panose="020B0604020202020204"/>
            </a:endParaRPr>
          </a:p>
        </p:txBody>
      </p:sp>
      <p:sp>
        <p:nvSpPr>
          <p:cNvPr id="76" name="标题 1"/>
          <p:cNvSpPr/>
          <p:nvPr>
            <p:custDataLst>
              <p:tags r:id="rId7"/>
            </p:custDataLst>
          </p:nvPr>
        </p:nvSpPr>
        <p:spPr>
          <a:xfrm>
            <a:off x="4851450" y="3241601"/>
            <a:ext cx="1999440" cy="7902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30000"/>
              </a:lnSpc>
              <a:buNone/>
            </a:pPr>
            <a:r>
              <a:rPr lang="zh-CN" altLang="en-US" sz="1800" b="0" strike="noStrike" spc="-1" dirty="0">
                <a:solidFill>
                  <a:schemeClr val="bg1"/>
                </a:solidFill>
                <a:latin typeface="Arial" panose="020B0604020202020204"/>
              </a:rPr>
              <a:t>以</a:t>
            </a:r>
            <a:r>
              <a:rPr lang="en-US" altLang="zh-CN" sz="1800" b="0" strike="noStrike" spc="-1" dirty="0">
                <a:solidFill>
                  <a:schemeClr val="bg1"/>
                </a:solidFill>
                <a:latin typeface="Arial" panose="020B0604020202020204"/>
              </a:rPr>
              <a:t>opencv</a:t>
            </a:r>
            <a:r>
              <a:rPr lang="zh-CN" altLang="en-US" sz="1800" b="0" strike="noStrike" spc="-1" dirty="0">
                <a:solidFill>
                  <a:schemeClr val="bg1"/>
                </a:solidFill>
                <a:latin typeface="Arial" panose="020B0604020202020204"/>
              </a:rPr>
              <a:t>实现的图像处理</a:t>
            </a:r>
            <a:r>
              <a:rPr lang="zh-CN" altLang="en-US" sz="1800" b="0" strike="noStrike" spc="-1" dirty="0">
                <a:solidFill>
                  <a:schemeClr val="bg1"/>
                </a:solidFill>
                <a:latin typeface="Arial" panose="020B0604020202020204"/>
              </a:rPr>
              <a:t>操作</a:t>
            </a:r>
            <a:endParaRPr lang="zh-CN" altLang="en-US" sz="1800" b="0" strike="noStrike" spc="-1" dirty="0">
              <a:solidFill>
                <a:schemeClr val="bg1"/>
              </a:solidFill>
              <a:latin typeface="Arial" panose="020B0604020202020204"/>
            </a:endParaRPr>
          </a:p>
        </p:txBody>
      </p:sp>
      <p:sp>
        <p:nvSpPr>
          <p:cNvPr id="77" name="标题 1"/>
          <p:cNvSpPr/>
          <p:nvPr>
            <p:custDataLst>
              <p:tags r:id="rId8"/>
            </p:custDataLst>
          </p:nvPr>
        </p:nvSpPr>
        <p:spPr>
          <a:xfrm>
            <a:off x="4235490" y="3435281"/>
            <a:ext cx="518760" cy="392400"/>
          </a:xfrm>
          <a:prstGeom prst="round1Rect">
            <a:avLst>
              <a:gd name="adj" fmla="val 16667"/>
            </a:avLst>
          </a:prstGeom>
          <a:solidFill>
            <a:srgbClr val="0570FF"/>
          </a:solidFill>
          <a:ln w="12600">
            <a:solidFill>
              <a:srgbClr val="404040"/>
            </a:solidFill>
            <a:miter/>
          </a:ln>
        </p:spPr>
        <p:style>
          <a:lnRef idx="0">
            <a:scrgbClr r="0" g="0" b="0"/>
          </a:lnRef>
          <a:fillRef idx="0">
            <a:scrgbClr r="0" g="0" b="0"/>
          </a:fillRef>
          <a:effectRef idx="0">
            <a:scrgbClr r="0" g="0" b="0"/>
          </a:effectRef>
          <a:fontRef idx="minor"/>
        </p:style>
      </p:sp>
      <p:sp>
        <p:nvSpPr>
          <p:cNvPr id="78" name="标题 1"/>
          <p:cNvSpPr/>
          <p:nvPr>
            <p:custDataLst>
              <p:tags r:id="rId9"/>
            </p:custDataLst>
          </p:nvPr>
        </p:nvSpPr>
        <p:spPr>
          <a:xfrm>
            <a:off x="4291650" y="3479561"/>
            <a:ext cx="405720" cy="30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10000"/>
              </a:lnSpc>
              <a:buNone/>
            </a:pPr>
            <a:r>
              <a:rPr lang="en-US" sz="1400" b="0" strike="noStrike" spc="-1">
                <a:solidFill>
                  <a:srgbClr val="FFFFFF"/>
                </a:solidFill>
                <a:latin typeface="OPPOSans H"/>
                <a:ea typeface="OPPOSans H"/>
              </a:rPr>
              <a:t>03</a:t>
            </a:r>
            <a:endParaRPr lang="en-US" sz="1400" b="0" strike="noStrike" spc="-1">
              <a:latin typeface="Arial" panose="020B0604020202020204"/>
            </a:endParaRPr>
          </a:p>
        </p:txBody>
      </p:sp>
      <p:sp>
        <p:nvSpPr>
          <p:cNvPr id="79" name="标题 1"/>
          <p:cNvSpPr/>
          <p:nvPr>
            <p:custDataLst>
              <p:tags r:id="rId10"/>
            </p:custDataLst>
          </p:nvPr>
        </p:nvSpPr>
        <p:spPr>
          <a:xfrm>
            <a:off x="4235490" y="4377048"/>
            <a:ext cx="518760" cy="392400"/>
          </a:xfrm>
          <a:prstGeom prst="round1Rect">
            <a:avLst>
              <a:gd name="adj" fmla="val 16667"/>
            </a:avLst>
          </a:prstGeom>
          <a:solidFill>
            <a:srgbClr val="0570FF"/>
          </a:solidFill>
          <a:ln w="12600">
            <a:solidFill>
              <a:srgbClr val="404040"/>
            </a:solidFill>
            <a:miter/>
          </a:ln>
        </p:spPr>
        <p:style>
          <a:lnRef idx="0">
            <a:scrgbClr r="0" g="0" b="0"/>
          </a:lnRef>
          <a:fillRef idx="0">
            <a:scrgbClr r="0" g="0" b="0"/>
          </a:fillRef>
          <a:effectRef idx="0">
            <a:scrgbClr r="0" g="0" b="0"/>
          </a:effectRef>
          <a:fontRef idx="minor"/>
        </p:style>
      </p:sp>
      <p:sp>
        <p:nvSpPr>
          <p:cNvPr id="80" name="标题 1"/>
          <p:cNvSpPr/>
          <p:nvPr>
            <p:custDataLst>
              <p:tags r:id="rId11"/>
            </p:custDataLst>
          </p:nvPr>
        </p:nvSpPr>
        <p:spPr>
          <a:xfrm>
            <a:off x="4851450" y="4377048"/>
            <a:ext cx="2811329" cy="392401"/>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30000"/>
              </a:lnSpc>
              <a:buNone/>
            </a:pPr>
            <a:r>
              <a:rPr lang="zh-CN" altLang="en-US" sz="1800" b="0" strike="noStrike" spc="-1" dirty="0">
                <a:solidFill>
                  <a:schemeClr val="bg1"/>
                </a:solidFill>
                <a:latin typeface="Arial" panose="020B0604020202020204"/>
              </a:rPr>
              <a:t>三维视觉</a:t>
            </a:r>
            <a:r>
              <a:rPr lang="zh-CN" altLang="en-US" sz="1800" b="0" strike="noStrike" spc="-1" dirty="0">
                <a:solidFill>
                  <a:schemeClr val="bg1"/>
                </a:solidFill>
                <a:latin typeface="Arial" panose="020B0604020202020204"/>
              </a:rPr>
              <a:t>基础</a:t>
            </a:r>
            <a:endParaRPr lang="zh-CN" altLang="en-US" sz="1800" b="0" strike="noStrike" spc="-1" dirty="0">
              <a:solidFill>
                <a:schemeClr val="bg1"/>
              </a:solidFill>
              <a:latin typeface="Arial" panose="020B0604020202020204"/>
            </a:endParaRPr>
          </a:p>
        </p:txBody>
      </p:sp>
      <p:sp>
        <p:nvSpPr>
          <p:cNvPr id="81" name="标题 1"/>
          <p:cNvSpPr/>
          <p:nvPr>
            <p:custDataLst>
              <p:tags r:id="rId12"/>
            </p:custDataLst>
          </p:nvPr>
        </p:nvSpPr>
        <p:spPr>
          <a:xfrm>
            <a:off x="4292010" y="4421328"/>
            <a:ext cx="405720" cy="30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10000"/>
              </a:lnSpc>
              <a:buNone/>
            </a:pPr>
            <a:r>
              <a:rPr lang="en-US" sz="1400" b="0" strike="noStrike" spc="-1">
                <a:solidFill>
                  <a:srgbClr val="FFFFFF"/>
                </a:solidFill>
                <a:latin typeface="OPPOSans H"/>
                <a:ea typeface="OPPOSans H"/>
              </a:rPr>
              <a:t>04</a:t>
            </a:r>
            <a:endParaRPr lang="en-US" sz="1400" b="0" strike="noStrike" spc="-1">
              <a:latin typeface="Arial" panose="020B0604020202020204"/>
            </a:endParaRPr>
          </a:p>
        </p:txBody>
      </p:sp>
      <p:sp>
        <p:nvSpPr>
          <p:cNvPr id="100" name="标题 1"/>
          <p:cNvSpPr/>
          <p:nvPr/>
        </p:nvSpPr>
        <p:spPr>
          <a:xfrm>
            <a:off x="1314360" y="5203800"/>
            <a:ext cx="1999440" cy="790200"/>
          </a:xfrm>
          <a:prstGeom prst="rect">
            <a:avLst/>
          </a:prstGeom>
          <a:noFill/>
          <a:ln w="0">
            <a:noFill/>
          </a:ln>
        </p:spPr>
        <p:style>
          <a:lnRef idx="0">
            <a:scrgbClr r="0" g="0" b="0"/>
          </a:lnRef>
          <a:fillRef idx="0">
            <a:scrgbClr r="0" g="0" b="0"/>
          </a:fillRef>
          <a:effectRef idx="0">
            <a:scrgbClr r="0" g="0" b="0"/>
          </a:effectRef>
          <a:fontRef idx="minor"/>
        </p:style>
      </p:sp>
      <p:sp>
        <p:nvSpPr>
          <p:cNvPr id="2" name="标题 13"/>
          <p:cNvSpPr/>
          <p:nvPr/>
        </p:nvSpPr>
        <p:spPr>
          <a:xfrm>
            <a:off x="395104" y="647925"/>
            <a:ext cx="2157852" cy="3301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50000"/>
              </a:lnSpc>
              <a:buNone/>
            </a:pPr>
            <a:r>
              <a:rPr lang="en-US" altLang="zh-CN" sz="1200" b="0" strike="noStrike" spc="-1" dirty="0">
                <a:solidFill>
                  <a:schemeClr val="bg1"/>
                </a:solidFill>
                <a:latin typeface="Arial" panose="020B0604020202020204"/>
              </a:rPr>
              <a:t>HFUT-XC  WDR</a:t>
            </a:r>
            <a:r>
              <a:rPr lang="zh-CN" altLang="en-US" sz="1200" b="0" strike="noStrike" spc="-1" dirty="0">
                <a:solidFill>
                  <a:schemeClr val="bg1"/>
                </a:solidFill>
                <a:latin typeface="Arial" panose="020B0604020202020204"/>
              </a:rPr>
              <a:t>机器人实验室</a:t>
            </a:r>
            <a:endParaRPr lang="en-US" sz="1200" b="0" strike="noStrike" spc="-1" dirty="0">
              <a:solidFill>
                <a:schemeClr val="bg1"/>
              </a:solidFill>
              <a:latin typeface="Arial" panose="020B0604020202020204"/>
            </a:endParaRPr>
          </a:p>
        </p:txBody>
      </p:sp>
      <p:pic>
        <p:nvPicPr>
          <p:cNvPr id="3" name="图片 2"/>
          <p:cNvPicPr>
            <a:picLocks noChangeAspect="1"/>
          </p:cNvPicPr>
          <p:nvPr/>
        </p:nvPicPr>
        <p:blipFill>
          <a:blip r:embed="rId13" cstate="print">
            <a:lum bright="70000" contrast="-70000"/>
            <a:extLst>
              <a:ext uri="{28A0092B-C50C-407E-A947-70E740481C1C}">
                <a14:useLocalDpi xmlns:a14="http://schemas.microsoft.com/office/drawing/2010/main" val="0"/>
              </a:ext>
            </a:extLst>
          </a:blip>
          <a:srcRect t="24488" b="28365"/>
          <a:stretch>
            <a:fillRect/>
          </a:stretch>
        </p:blipFill>
        <p:spPr>
          <a:xfrm>
            <a:off x="213548" y="70958"/>
            <a:ext cx="2189092" cy="729933"/>
          </a:xfrm>
          <a:prstGeom prst="rect">
            <a:avLst/>
          </a:prstGeom>
        </p:spPr>
      </p:pic>
      <p:sp>
        <p:nvSpPr>
          <p:cNvPr id="4" name="标题 1"/>
          <p:cNvSpPr/>
          <p:nvPr>
            <p:custDataLst>
              <p:tags r:id="rId14"/>
            </p:custDataLst>
          </p:nvPr>
        </p:nvSpPr>
        <p:spPr>
          <a:xfrm>
            <a:off x="4235490" y="5208898"/>
            <a:ext cx="518760" cy="392400"/>
          </a:xfrm>
          <a:prstGeom prst="round1Rect">
            <a:avLst>
              <a:gd name="adj" fmla="val 16667"/>
            </a:avLst>
          </a:prstGeom>
          <a:solidFill>
            <a:srgbClr val="0570FF"/>
          </a:solidFill>
          <a:ln w="12600">
            <a:solidFill>
              <a:srgbClr val="404040"/>
            </a:solidFill>
            <a:miter/>
          </a:ln>
        </p:spPr>
        <p:style>
          <a:lnRef idx="0">
            <a:scrgbClr r="0" g="0" b="0"/>
          </a:lnRef>
          <a:fillRef idx="0">
            <a:scrgbClr r="0" g="0" b="0"/>
          </a:fillRef>
          <a:effectRef idx="0">
            <a:scrgbClr r="0" g="0" b="0"/>
          </a:effectRef>
          <a:fontRef idx="minor"/>
        </p:style>
      </p:sp>
      <p:sp>
        <p:nvSpPr>
          <p:cNvPr id="5" name="标题 1"/>
          <p:cNvSpPr/>
          <p:nvPr>
            <p:custDataLst>
              <p:tags r:id="rId15"/>
            </p:custDataLst>
          </p:nvPr>
        </p:nvSpPr>
        <p:spPr>
          <a:xfrm>
            <a:off x="4851450" y="5208898"/>
            <a:ext cx="2811329" cy="392401"/>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p>
            <a:pPr>
              <a:lnSpc>
                <a:spcPct val="130000"/>
              </a:lnSpc>
              <a:buNone/>
            </a:pPr>
            <a:r>
              <a:rPr lang="zh-CN" altLang="en-US" sz="1800" b="0" strike="noStrike" spc="-1" dirty="0">
                <a:solidFill>
                  <a:schemeClr val="bg1"/>
                </a:solidFill>
                <a:latin typeface="Arial" panose="020B0604020202020204"/>
              </a:rPr>
              <a:t>项目实践</a:t>
            </a:r>
            <a:r>
              <a:rPr lang="en-US" altLang="zh-CN" sz="1800" b="0" strike="noStrike" spc="-1" dirty="0">
                <a:solidFill>
                  <a:schemeClr val="bg1"/>
                </a:solidFill>
                <a:latin typeface="Arial" panose="020B0604020202020204"/>
              </a:rPr>
              <a:t>:</a:t>
            </a:r>
            <a:r>
              <a:rPr lang="zh-CN" altLang="en-US" sz="1800" b="0" strike="noStrike" spc="-1" dirty="0">
                <a:solidFill>
                  <a:schemeClr val="bg1"/>
                </a:solidFill>
                <a:latin typeface="Arial" panose="020B0604020202020204"/>
              </a:rPr>
              <a:t>车辆计数</a:t>
            </a:r>
            <a:r>
              <a:rPr lang="zh-CN" altLang="en-US" sz="1800" b="0" strike="noStrike" spc="-1" dirty="0">
                <a:solidFill>
                  <a:schemeClr val="bg1"/>
                </a:solidFill>
                <a:latin typeface="Arial" panose="020B0604020202020204"/>
              </a:rPr>
              <a:t>检测</a:t>
            </a:r>
            <a:endParaRPr lang="zh-CN" altLang="en-US" sz="1800" b="0" strike="noStrike" spc="-1" dirty="0">
              <a:solidFill>
                <a:schemeClr val="bg1"/>
              </a:solidFill>
              <a:latin typeface="Arial" panose="020B0604020202020204"/>
            </a:endParaRPr>
          </a:p>
        </p:txBody>
      </p:sp>
      <p:sp>
        <p:nvSpPr>
          <p:cNvPr id="6" name="标题 1"/>
          <p:cNvSpPr/>
          <p:nvPr>
            <p:custDataLst>
              <p:tags r:id="rId16"/>
            </p:custDataLst>
          </p:nvPr>
        </p:nvSpPr>
        <p:spPr>
          <a:xfrm>
            <a:off x="4292010" y="5253178"/>
            <a:ext cx="405720" cy="30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p>
            <a:pPr algn="ctr">
              <a:lnSpc>
                <a:spcPct val="110000"/>
              </a:lnSpc>
              <a:buNone/>
            </a:pPr>
            <a:r>
              <a:rPr lang="en-US" sz="1400" b="0" strike="noStrike" spc="-1">
                <a:solidFill>
                  <a:srgbClr val="FFFFFF"/>
                </a:solidFill>
                <a:latin typeface="OPPOSans H"/>
                <a:ea typeface="OPPOSans H"/>
              </a:rPr>
              <a:t>05</a:t>
            </a:r>
            <a:endParaRPr lang="en-US" sz="1400" b="0" strike="noStrike" spc="-1">
              <a:latin typeface="Arial" panose="020B060402020202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62560" y="869315"/>
            <a:ext cx="6643370" cy="4451985"/>
          </a:xfrm>
          <a:prstGeom prst="rect">
            <a:avLst/>
          </a:prstGeom>
          <a:noFill/>
        </p:spPr>
        <p:txBody>
          <a:bodyPr wrap="square">
            <a:noAutofit/>
          </a:bodyPr>
          <a:lstStyle/>
          <a:p>
            <a:r>
              <a:rPr lang="en-US" altLang="zh-CN" dirty="0">
                <a:solidFill>
                  <a:srgbClr val="00B050"/>
                </a:solidFill>
              </a:rPr>
              <a:t>import cv2 </a:t>
            </a:r>
            <a:endParaRPr lang="en-US" altLang="zh-CN" dirty="0">
              <a:solidFill>
                <a:srgbClr val="00B050"/>
              </a:solidFill>
            </a:endParaRPr>
          </a:p>
          <a:p>
            <a:r>
              <a:rPr lang="en-US" altLang="zh-CN" dirty="0">
                <a:solidFill>
                  <a:srgbClr val="00B050"/>
                </a:solidFill>
              </a:rPr>
              <a:t>import numpy as np</a:t>
            </a:r>
            <a:endParaRPr lang="en-US" altLang="zh-CN" dirty="0">
              <a:solidFill>
                <a:srgbClr val="00B050"/>
              </a:solidFill>
            </a:endParaRPr>
          </a:p>
          <a:p>
            <a:endParaRPr lang="en-US" altLang="zh-CN" dirty="0">
              <a:solidFill>
                <a:srgbClr val="00B050"/>
              </a:solidFill>
            </a:endParaRPr>
          </a:p>
          <a:p>
            <a:r>
              <a:rPr lang="en-US" altLang="zh-CN" dirty="0">
                <a:solidFill>
                  <a:srgbClr val="FF0000"/>
                </a:solidFill>
              </a:rPr>
              <a:t># </a:t>
            </a:r>
            <a:r>
              <a:rPr lang="zh-CN" altLang="en-US" dirty="0">
                <a:solidFill>
                  <a:srgbClr val="FF0000"/>
                </a:solidFill>
              </a:rPr>
              <a:t>读取图像</a:t>
            </a:r>
            <a:endParaRPr lang="zh-CN" altLang="en-US" dirty="0">
              <a:solidFill>
                <a:srgbClr val="FF0000"/>
              </a:solidFill>
            </a:endParaRPr>
          </a:p>
          <a:p>
            <a:r>
              <a:rPr lang="en-US" altLang="zh-CN" dirty="0">
                <a:solidFill>
                  <a:srgbClr val="00B050"/>
                </a:solidFill>
              </a:rPr>
              <a:t>img = cv2.imread('image.jpg')</a:t>
            </a:r>
            <a:endParaRPr lang="en-US" altLang="zh-CN" dirty="0">
              <a:solidFill>
                <a:srgbClr val="00B050"/>
              </a:solidFill>
            </a:endParaRPr>
          </a:p>
          <a:p>
            <a:r>
              <a:rPr lang="en-US" altLang="zh-CN" dirty="0">
                <a:solidFill>
                  <a:srgbClr val="00B050"/>
                </a:solidFill>
              </a:rPr>
              <a:t>rows, cols = img.shape[:2] </a:t>
            </a:r>
            <a:endParaRPr lang="en-US" altLang="zh-CN" dirty="0">
              <a:solidFill>
                <a:srgbClr val="00B050"/>
              </a:solidFill>
            </a:endParaRPr>
          </a:p>
          <a:p>
            <a:r>
              <a:rPr lang="en-US" altLang="zh-CN" dirty="0">
                <a:solidFill>
                  <a:srgbClr val="FF0000"/>
                </a:solidFill>
              </a:rPr>
              <a:t># </a:t>
            </a:r>
            <a:r>
              <a:rPr lang="zh-CN" altLang="en-US" dirty="0">
                <a:solidFill>
                  <a:srgbClr val="FF0000"/>
                </a:solidFill>
              </a:rPr>
              <a:t>获取图像行数（高度）和列数（宽度）</a:t>
            </a:r>
            <a:endParaRPr lang="zh-CN" altLang="en-US" dirty="0">
              <a:solidFill>
                <a:srgbClr val="FF0000"/>
              </a:solidFill>
            </a:endParaRPr>
          </a:p>
          <a:p>
            <a:endParaRPr lang="en-US" altLang="zh-CN" dirty="0">
              <a:solidFill>
                <a:srgbClr val="00B050"/>
              </a:solidFill>
            </a:endParaRPr>
          </a:p>
          <a:p>
            <a:r>
              <a:rPr lang="en-US" altLang="zh-CN" dirty="0">
                <a:solidFill>
                  <a:srgbClr val="FF0000"/>
                </a:solidFill>
              </a:rPr>
              <a:t># 1. </a:t>
            </a:r>
            <a:r>
              <a:rPr lang="zh-CN" altLang="en-US" dirty="0">
                <a:solidFill>
                  <a:srgbClr val="FF0000"/>
                </a:solidFill>
              </a:rPr>
              <a:t>定义平移矩阵</a:t>
            </a:r>
            <a:endParaRPr lang="zh-CN" altLang="en-US" dirty="0">
              <a:solidFill>
                <a:srgbClr val="FF0000"/>
              </a:solidFill>
            </a:endParaRPr>
          </a:p>
          <a:p>
            <a:r>
              <a:rPr lang="zh-CN" altLang="en-US" dirty="0">
                <a:solidFill>
                  <a:srgbClr val="FF0000"/>
                </a:solidFill>
              </a:rPr>
              <a:t>（</a:t>
            </a:r>
            <a:r>
              <a:rPr lang="en-US" altLang="zh-CN" dirty="0">
                <a:solidFill>
                  <a:srgbClr val="FF0000"/>
                </a:solidFill>
              </a:rPr>
              <a:t>tx=100, ty=50 </a:t>
            </a:r>
            <a:r>
              <a:rPr lang="zh-CN" altLang="en-US" dirty="0">
                <a:solidFill>
                  <a:srgbClr val="FF0000"/>
                </a:solidFill>
              </a:rPr>
              <a:t>表示向右移</a:t>
            </a:r>
            <a:r>
              <a:rPr lang="en-US" altLang="zh-CN" dirty="0">
                <a:solidFill>
                  <a:srgbClr val="FF0000"/>
                </a:solidFill>
              </a:rPr>
              <a:t>100</a:t>
            </a:r>
            <a:r>
              <a:rPr lang="zh-CN" altLang="en-US" dirty="0">
                <a:solidFill>
                  <a:srgbClr val="FF0000"/>
                </a:solidFill>
              </a:rPr>
              <a:t>，向下移</a:t>
            </a:r>
            <a:r>
              <a:rPr lang="en-US" altLang="zh-CN" dirty="0">
                <a:solidFill>
                  <a:srgbClr val="FF0000"/>
                </a:solidFill>
              </a:rPr>
              <a:t>50</a:t>
            </a:r>
            <a:r>
              <a:rPr lang="zh-CN" altLang="en-US" dirty="0">
                <a:solidFill>
                  <a:srgbClr val="FF0000"/>
                </a:solidFill>
              </a:rPr>
              <a:t>）</a:t>
            </a:r>
            <a:endParaRPr lang="zh-CN" altLang="en-US" dirty="0">
              <a:solidFill>
                <a:srgbClr val="FF0000"/>
              </a:solidFill>
            </a:endParaRPr>
          </a:p>
          <a:p>
            <a:r>
              <a:rPr lang="en-US" altLang="zh-CN" dirty="0">
                <a:solidFill>
                  <a:srgbClr val="00B050"/>
                </a:solidFill>
              </a:rPr>
              <a:t>tx, ty = 100, 50</a:t>
            </a:r>
            <a:endParaRPr lang="en-US" altLang="zh-CN" dirty="0">
              <a:solidFill>
                <a:srgbClr val="00B050"/>
              </a:solidFill>
            </a:endParaRPr>
          </a:p>
          <a:p>
            <a:r>
              <a:rPr lang="en-US" altLang="zh-CN" dirty="0">
                <a:solidFill>
                  <a:srgbClr val="00B050"/>
                </a:solidFill>
              </a:rPr>
              <a:t>M = np.float32([[1, 0, tx], [0, 1, ty]])</a:t>
            </a:r>
            <a:endParaRPr lang="en-US" altLang="zh-CN" dirty="0">
              <a:solidFill>
                <a:srgbClr val="00B050"/>
              </a:solidFill>
            </a:endParaRPr>
          </a:p>
          <a:p>
            <a:r>
              <a:rPr lang="en-US" altLang="zh-CN" dirty="0">
                <a:solidFill>
                  <a:srgbClr val="FF0000"/>
                </a:solidFill>
              </a:rPr>
              <a:t># 2. </a:t>
            </a:r>
            <a:r>
              <a:rPr lang="zh-CN" altLang="en-US" dirty="0">
                <a:solidFill>
                  <a:srgbClr val="FF0000"/>
                </a:solidFill>
              </a:rPr>
              <a:t>应用仿射变换</a:t>
            </a:r>
            <a:endParaRPr lang="zh-CN" altLang="en-US" dirty="0">
              <a:solidFill>
                <a:srgbClr val="FF0000"/>
              </a:solidFill>
            </a:endParaRPr>
          </a:p>
          <a:p>
            <a:r>
              <a:rPr lang="en-US" altLang="zh-CN" dirty="0">
                <a:solidFill>
                  <a:srgbClr val="FF0000"/>
                </a:solidFill>
              </a:rPr>
              <a:t># </a:t>
            </a:r>
            <a:r>
              <a:rPr lang="zh-CN" altLang="en-US" dirty="0">
                <a:solidFill>
                  <a:srgbClr val="FF0000"/>
                </a:solidFill>
              </a:rPr>
              <a:t>参数：原始图像、变换矩阵、输出图像尺寸（</a:t>
            </a:r>
            <a:r>
              <a:rPr lang="en-US" altLang="zh-CN" dirty="0">
                <a:solidFill>
                  <a:srgbClr val="FF0000"/>
                </a:solidFill>
              </a:rPr>
              <a:t>cols, rows</a:t>
            </a:r>
            <a:r>
              <a:rPr lang="zh-CN" altLang="en-US" dirty="0">
                <a:solidFill>
                  <a:srgbClr val="00B050"/>
                </a:solidFill>
              </a:rPr>
              <a:t>）</a:t>
            </a:r>
            <a:endParaRPr lang="zh-CN" altLang="en-US" dirty="0">
              <a:solidFill>
                <a:srgbClr val="00B050"/>
              </a:solidFill>
            </a:endParaRPr>
          </a:p>
          <a:p>
            <a:r>
              <a:rPr lang="en-US" altLang="zh-CN" dirty="0">
                <a:solidFill>
                  <a:srgbClr val="00B050"/>
                </a:solidFill>
              </a:rPr>
              <a:t>translated_img = cv.warpAffine(img, M, (cols, rows))</a:t>
            </a:r>
            <a:endParaRPr lang="en-US" altLang="zh-CN" dirty="0">
              <a:solidFill>
                <a:srgbClr val="00B050"/>
              </a:solidFill>
            </a:endParaRPr>
          </a:p>
          <a:p>
            <a:r>
              <a:rPr lang="en-US" altLang="zh-CN" dirty="0">
                <a:solidFill>
                  <a:srgbClr val="FF0000"/>
                </a:solidFill>
              </a:rPr>
              <a:t># </a:t>
            </a:r>
            <a:r>
              <a:rPr lang="zh-CN" altLang="en-US" dirty="0">
                <a:solidFill>
                  <a:srgbClr val="FF0000"/>
                </a:solidFill>
              </a:rPr>
              <a:t>显示结果</a:t>
            </a:r>
            <a:endParaRPr lang="zh-CN" altLang="en-US" dirty="0">
              <a:solidFill>
                <a:srgbClr val="FF0000"/>
              </a:solidFill>
            </a:endParaRPr>
          </a:p>
          <a:p>
            <a:r>
              <a:rPr lang="en-US" altLang="zh-CN" dirty="0">
                <a:solidFill>
                  <a:srgbClr val="00B050"/>
                </a:solidFill>
              </a:rPr>
              <a:t>cv2.imshow('Original', img)</a:t>
            </a:r>
            <a:endParaRPr lang="en-US" altLang="zh-CN" dirty="0">
              <a:solidFill>
                <a:srgbClr val="00B050"/>
              </a:solidFill>
            </a:endParaRPr>
          </a:p>
          <a:p>
            <a:r>
              <a:rPr lang="en-US" altLang="zh-CN" dirty="0">
                <a:solidFill>
                  <a:srgbClr val="00B050"/>
                </a:solidFill>
              </a:rPr>
              <a:t>cv2.imshow('Translated', translated_img)</a:t>
            </a:r>
            <a:endParaRPr lang="en-US" altLang="zh-CN" dirty="0">
              <a:solidFill>
                <a:srgbClr val="00B050"/>
              </a:solidFill>
            </a:endParaRPr>
          </a:p>
          <a:p>
            <a:r>
              <a:rPr lang="en-US" altLang="zh-CN" dirty="0">
                <a:solidFill>
                  <a:srgbClr val="00B050"/>
                </a:solidFill>
              </a:rPr>
              <a:t>cv2.waitKey(0)</a:t>
            </a:r>
            <a:endParaRPr lang="en-US" altLang="zh-CN" dirty="0">
              <a:solidFill>
                <a:srgbClr val="00B050"/>
              </a:solidFill>
            </a:endParaRPr>
          </a:p>
          <a:p>
            <a:r>
              <a:rPr lang="en-US" altLang="zh-CN" dirty="0">
                <a:solidFill>
                  <a:srgbClr val="00B050"/>
                </a:solidFill>
              </a:rPr>
              <a:t>cv2.destroyAllWindows()</a:t>
            </a:r>
            <a:endParaRPr lang="en-US" altLang="zh-CN" dirty="0">
              <a:solidFill>
                <a:srgbClr val="00B050"/>
              </a:solidFill>
            </a:endParaRPr>
          </a:p>
        </p:txBody>
      </p:sp>
      <p:sp>
        <p:nvSpPr>
          <p:cNvPr id="4" name="文本框 3"/>
          <p:cNvSpPr txBox="1"/>
          <p:nvPr/>
        </p:nvSpPr>
        <p:spPr>
          <a:xfrm>
            <a:off x="367030" y="471805"/>
            <a:ext cx="6144260" cy="583565"/>
          </a:xfrm>
          <a:prstGeom prst="rect">
            <a:avLst/>
          </a:prstGeom>
          <a:noFill/>
        </p:spPr>
        <p:txBody>
          <a:bodyPr wrap="square">
            <a:spAutoFit/>
          </a:bodyPr>
          <a:p>
            <a:r>
              <a:rPr lang="en-US" altLang="zh-CN" sz="3200" dirty="0">
                <a:solidFill>
                  <a:schemeClr val="bg1"/>
                </a:solidFill>
                <a:latin typeface="华文楷体" panose="02010600040101010101" pitchFamily="2" charset="-122"/>
                <a:ea typeface="华文楷体" panose="02010600040101010101" pitchFamily="2" charset="-122"/>
              </a:rPr>
              <a:t>7.</a:t>
            </a:r>
            <a:r>
              <a:rPr lang="zh-CN" altLang="en-US" sz="3200" dirty="0">
                <a:solidFill>
                  <a:schemeClr val="bg1"/>
                </a:solidFill>
                <a:latin typeface="华文楷体" panose="02010600040101010101" pitchFamily="2" charset="-122"/>
                <a:ea typeface="华文楷体" panose="02010600040101010101" pitchFamily="2" charset="-122"/>
              </a:rPr>
              <a:t>图像的平移、旋转和仿射变换</a:t>
            </a:r>
            <a:endParaRPr lang="zh-CN" altLang="en-US" sz="3200" dirty="0">
              <a:solidFill>
                <a:schemeClr val="bg1"/>
              </a:solidFill>
              <a:latin typeface="华文楷体" panose="02010600040101010101" pitchFamily="2" charset="-122"/>
              <a:ea typeface="华文楷体" panose="02010600040101010101" pitchFamily="2" charset="-122"/>
            </a:endParaRPr>
          </a:p>
        </p:txBody>
      </p:sp>
      <p:sp>
        <p:nvSpPr>
          <p:cNvPr id="8" name="文本框 7"/>
          <p:cNvSpPr txBox="1"/>
          <p:nvPr/>
        </p:nvSpPr>
        <p:spPr>
          <a:xfrm>
            <a:off x="6428105" y="869315"/>
            <a:ext cx="5833745" cy="5908040"/>
          </a:xfrm>
          <a:prstGeom prst="rect">
            <a:avLst/>
          </a:prstGeom>
          <a:noFill/>
        </p:spPr>
        <p:txBody>
          <a:bodyPr wrap="square">
            <a:spAutoFit/>
          </a:bodyPr>
          <a:p>
            <a:r>
              <a:rPr lang="en-US" altLang="zh-CN" dirty="0">
                <a:solidFill>
                  <a:srgbClr val="00B050"/>
                </a:solidFill>
              </a:rPr>
              <a:t>import cv2 </a:t>
            </a:r>
            <a:endParaRPr lang="en-US" altLang="zh-CN" dirty="0">
              <a:solidFill>
                <a:srgbClr val="00B050"/>
              </a:solidFill>
            </a:endParaRPr>
          </a:p>
          <a:p>
            <a:r>
              <a:rPr lang="en-US" altLang="zh-CN" dirty="0">
                <a:solidFill>
                  <a:srgbClr val="00B050"/>
                </a:solidFill>
              </a:rPr>
              <a:t>import numpy as np</a:t>
            </a:r>
            <a:endParaRPr lang="en-US" altLang="zh-CN" dirty="0">
              <a:solidFill>
                <a:srgbClr val="00B050"/>
              </a:solidFill>
            </a:endParaRPr>
          </a:p>
          <a:p>
            <a:endParaRPr lang="en-US" altLang="zh-CN" dirty="0">
              <a:solidFill>
                <a:srgbClr val="00B050"/>
              </a:solidFill>
            </a:endParaRPr>
          </a:p>
          <a:p>
            <a:r>
              <a:rPr lang="en-US" altLang="zh-CN" dirty="0">
                <a:solidFill>
                  <a:srgbClr val="00B050"/>
                </a:solidFill>
              </a:rPr>
              <a:t>img = cv2.imread('image.jpg')</a:t>
            </a:r>
            <a:endParaRPr lang="en-US" altLang="zh-CN" dirty="0">
              <a:solidFill>
                <a:srgbClr val="00B050"/>
              </a:solidFill>
            </a:endParaRPr>
          </a:p>
          <a:p>
            <a:r>
              <a:rPr lang="en-US" altLang="zh-CN" dirty="0">
                <a:solidFill>
                  <a:srgbClr val="00B050"/>
                </a:solidFill>
              </a:rPr>
              <a:t>rows, cols = img.shape[:2]</a:t>
            </a:r>
            <a:endParaRPr lang="en-US" altLang="zh-CN" dirty="0">
              <a:solidFill>
                <a:srgbClr val="00B050"/>
              </a:solidFill>
            </a:endParaRPr>
          </a:p>
          <a:p>
            <a:endParaRPr lang="en-US" altLang="zh-CN" dirty="0">
              <a:solidFill>
                <a:srgbClr val="00B050"/>
              </a:solidFill>
            </a:endParaRPr>
          </a:p>
          <a:p>
            <a:r>
              <a:rPr lang="en-US" altLang="zh-CN" dirty="0">
                <a:solidFill>
                  <a:srgbClr val="FF0000"/>
                </a:solidFill>
              </a:rPr>
              <a:t># 1. </a:t>
            </a:r>
            <a:r>
              <a:rPr lang="zh-CN" altLang="en-US" dirty="0">
                <a:solidFill>
                  <a:srgbClr val="FF0000"/>
                </a:solidFill>
              </a:rPr>
              <a:t>生成旋转矩阵（绕中心旋转</a:t>
            </a:r>
            <a:r>
              <a:rPr lang="en-US" altLang="zh-CN" dirty="0">
                <a:solidFill>
                  <a:srgbClr val="FF0000"/>
                </a:solidFill>
              </a:rPr>
              <a:t>45</a:t>
            </a:r>
            <a:r>
              <a:rPr lang="zh-CN" altLang="en-US" dirty="0">
                <a:solidFill>
                  <a:srgbClr val="FF0000"/>
                </a:solidFill>
              </a:rPr>
              <a:t>度，不缩放）</a:t>
            </a:r>
            <a:endParaRPr lang="zh-CN" altLang="en-US" dirty="0">
              <a:solidFill>
                <a:srgbClr val="FF0000"/>
              </a:solidFill>
            </a:endParaRPr>
          </a:p>
          <a:p>
            <a:r>
              <a:rPr lang="en-US" altLang="zh-CN" dirty="0">
                <a:solidFill>
                  <a:srgbClr val="00B050"/>
                </a:solidFill>
              </a:rPr>
              <a:t>center = (cols/2, rows/2)  </a:t>
            </a:r>
            <a:r>
              <a:rPr lang="en-US" altLang="zh-CN" dirty="0">
                <a:solidFill>
                  <a:srgbClr val="FF0000"/>
                </a:solidFill>
              </a:rPr>
              <a:t># </a:t>
            </a:r>
            <a:r>
              <a:rPr lang="zh-CN" altLang="en-US" dirty="0">
                <a:solidFill>
                  <a:srgbClr val="FF0000"/>
                </a:solidFill>
              </a:rPr>
              <a:t>旋转中心</a:t>
            </a:r>
            <a:endParaRPr lang="zh-CN" altLang="en-US" dirty="0">
              <a:solidFill>
                <a:srgbClr val="00B050"/>
              </a:solidFill>
            </a:endParaRPr>
          </a:p>
          <a:p>
            <a:r>
              <a:rPr lang="en-US" altLang="zh-CN" dirty="0">
                <a:solidFill>
                  <a:srgbClr val="00B050"/>
                </a:solidFill>
              </a:rPr>
              <a:t>angle = 45 </a:t>
            </a:r>
            <a:r>
              <a:rPr lang="en-US" altLang="zh-CN" dirty="0">
                <a:solidFill>
                  <a:srgbClr val="FF0000"/>
                </a:solidFill>
              </a:rPr>
              <a:t> # </a:t>
            </a:r>
            <a:r>
              <a:rPr lang="zh-CN" altLang="en-US" dirty="0">
                <a:solidFill>
                  <a:srgbClr val="FF0000"/>
                </a:solidFill>
              </a:rPr>
              <a:t>旋转角度（逆时针）</a:t>
            </a:r>
            <a:endParaRPr lang="zh-CN" altLang="en-US" dirty="0">
              <a:solidFill>
                <a:srgbClr val="FF0000"/>
              </a:solidFill>
            </a:endParaRPr>
          </a:p>
          <a:p>
            <a:r>
              <a:rPr lang="en-US" altLang="zh-CN" dirty="0">
                <a:solidFill>
                  <a:srgbClr val="00B050"/>
                </a:solidFill>
              </a:rPr>
              <a:t>scale = 1 </a:t>
            </a:r>
            <a:r>
              <a:rPr lang="en-US" altLang="zh-CN" dirty="0">
                <a:solidFill>
                  <a:srgbClr val="FF0000"/>
                </a:solidFill>
              </a:rPr>
              <a:t>  # </a:t>
            </a:r>
            <a:r>
              <a:rPr lang="zh-CN" altLang="en-US" dirty="0">
                <a:solidFill>
                  <a:srgbClr val="FF0000"/>
                </a:solidFill>
              </a:rPr>
              <a:t>缩放比例</a:t>
            </a:r>
            <a:endParaRPr lang="zh-CN" altLang="en-US" dirty="0">
              <a:solidFill>
                <a:srgbClr val="00B050"/>
              </a:solidFill>
            </a:endParaRPr>
          </a:p>
          <a:p>
            <a:r>
              <a:rPr lang="en-US" altLang="zh-CN" dirty="0">
                <a:solidFill>
                  <a:srgbClr val="00B050"/>
                </a:solidFill>
              </a:rPr>
              <a:t>M = cv2.getRotationMatrix2D(center, angle, scale)</a:t>
            </a:r>
            <a:endParaRPr lang="en-US" altLang="zh-CN" dirty="0">
              <a:solidFill>
                <a:srgbClr val="00B050"/>
              </a:solidFill>
            </a:endParaRPr>
          </a:p>
          <a:p>
            <a:endParaRPr lang="en-US" altLang="zh-CN" dirty="0">
              <a:solidFill>
                <a:srgbClr val="00B050"/>
              </a:solidFill>
            </a:endParaRPr>
          </a:p>
          <a:p>
            <a:r>
              <a:rPr lang="en-US" altLang="zh-CN" dirty="0">
                <a:solidFill>
                  <a:srgbClr val="FF0000"/>
                </a:solidFill>
              </a:rPr>
              <a:t># 2. </a:t>
            </a:r>
            <a:r>
              <a:rPr lang="zh-CN" altLang="en-US" dirty="0">
                <a:solidFill>
                  <a:srgbClr val="FF0000"/>
                </a:solidFill>
              </a:rPr>
              <a:t>应用仿射变换（注意：旋转后可能超出原图范围，可保持原尺寸或计算新尺寸）</a:t>
            </a:r>
            <a:endParaRPr lang="zh-CN" altLang="en-US" dirty="0">
              <a:solidFill>
                <a:srgbClr val="FF0000"/>
              </a:solidFill>
            </a:endParaRPr>
          </a:p>
          <a:p>
            <a:r>
              <a:rPr lang="en-US" altLang="zh-CN" dirty="0">
                <a:solidFill>
                  <a:srgbClr val="00B050"/>
                </a:solidFill>
              </a:rPr>
              <a:t>rotated_img = cv2.warpAffine(img, M, (cols, rows))</a:t>
            </a:r>
            <a:endParaRPr lang="en-US" altLang="zh-CN" dirty="0">
              <a:solidFill>
                <a:srgbClr val="00B050"/>
              </a:solidFill>
            </a:endParaRPr>
          </a:p>
          <a:p>
            <a:endParaRPr lang="en-US" altLang="zh-CN" dirty="0">
              <a:solidFill>
                <a:srgbClr val="00B050"/>
              </a:solidFill>
            </a:endParaRPr>
          </a:p>
          <a:p>
            <a:r>
              <a:rPr lang="en-US" altLang="zh-CN" dirty="0">
                <a:solidFill>
                  <a:srgbClr val="FF0000"/>
                </a:solidFill>
              </a:rPr>
              <a:t># </a:t>
            </a:r>
            <a:r>
              <a:rPr lang="zh-CN" altLang="en-US" dirty="0">
                <a:solidFill>
                  <a:srgbClr val="FF0000"/>
                </a:solidFill>
              </a:rPr>
              <a:t>显示结果</a:t>
            </a:r>
            <a:endParaRPr lang="zh-CN" altLang="en-US" dirty="0">
              <a:solidFill>
                <a:srgbClr val="FF0000"/>
              </a:solidFill>
            </a:endParaRPr>
          </a:p>
          <a:p>
            <a:r>
              <a:rPr lang="en-US" altLang="zh-CN" dirty="0">
                <a:solidFill>
                  <a:srgbClr val="00B050"/>
                </a:solidFill>
              </a:rPr>
              <a:t>cv2.imshow('Original', img)</a:t>
            </a:r>
            <a:endParaRPr lang="en-US" altLang="zh-CN" dirty="0">
              <a:solidFill>
                <a:srgbClr val="00B050"/>
              </a:solidFill>
            </a:endParaRPr>
          </a:p>
          <a:p>
            <a:r>
              <a:rPr lang="en-US" altLang="zh-CN" dirty="0">
                <a:solidFill>
                  <a:srgbClr val="00B050"/>
                </a:solidFill>
              </a:rPr>
              <a:t>cv2.imshow('Rotated', rotated_img)</a:t>
            </a:r>
            <a:endParaRPr lang="en-US" altLang="zh-CN" dirty="0">
              <a:solidFill>
                <a:srgbClr val="00B050"/>
              </a:solidFill>
            </a:endParaRPr>
          </a:p>
          <a:p>
            <a:r>
              <a:rPr lang="en-US" altLang="zh-CN" dirty="0">
                <a:solidFill>
                  <a:srgbClr val="00B050"/>
                </a:solidFill>
              </a:rPr>
              <a:t>cv2.waitKey(0)</a:t>
            </a:r>
            <a:endParaRPr lang="en-US" altLang="zh-CN" dirty="0">
              <a:solidFill>
                <a:srgbClr val="00B050"/>
              </a:solidFill>
            </a:endParaRPr>
          </a:p>
          <a:p>
            <a:r>
              <a:rPr lang="en-US" altLang="zh-CN" dirty="0">
                <a:solidFill>
                  <a:srgbClr val="00B050"/>
                </a:solidFill>
              </a:rPr>
              <a:t>cv2.destroyAllWindows()</a:t>
            </a:r>
            <a:endParaRPr lang="en-US" altLang="zh-CN" dirty="0">
              <a:solidFill>
                <a:srgbClr val="00B05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245995" y="795655"/>
            <a:ext cx="7348220" cy="5215255"/>
          </a:xfrm>
          <a:prstGeom prst="rect">
            <a:avLst/>
          </a:prstGeom>
          <a:noFill/>
        </p:spPr>
        <p:txBody>
          <a:bodyPr wrap="square">
            <a:noAutofit/>
          </a:bodyPr>
          <a:lstStyle/>
          <a:p>
            <a:endParaRPr lang="zh-CN" altLang="en-US" dirty="0">
              <a:solidFill>
                <a:schemeClr val="bg1"/>
              </a:solidFill>
            </a:endParaRPr>
          </a:p>
          <a:p>
            <a:r>
              <a:rPr lang="zh-CN" altLang="en-US" dirty="0">
                <a:solidFill>
                  <a:schemeClr val="bg1"/>
                </a:solidFill>
              </a:rPr>
              <a:t>在图像中，最小的单位是像素，每个像素周围有</a:t>
            </a:r>
            <a:r>
              <a:rPr lang="en-US" altLang="zh-CN" dirty="0">
                <a:solidFill>
                  <a:schemeClr val="bg1"/>
                </a:solidFill>
              </a:rPr>
              <a:t> 8 </a:t>
            </a:r>
            <a:r>
              <a:rPr lang="zh-CN" altLang="en-US" dirty="0">
                <a:solidFill>
                  <a:schemeClr val="bg1"/>
                </a:solidFill>
              </a:rPr>
              <a:t>个邻接像素，常见的邻接关系有</a:t>
            </a:r>
            <a:r>
              <a:rPr lang="en-US" altLang="zh-CN" dirty="0">
                <a:solidFill>
                  <a:schemeClr val="bg1"/>
                </a:solidFill>
              </a:rPr>
              <a:t> 3 </a:t>
            </a:r>
            <a:r>
              <a:rPr lang="zh-CN" altLang="en-US" dirty="0">
                <a:solidFill>
                  <a:schemeClr val="bg1"/>
                </a:solidFill>
              </a:rPr>
              <a:t>种：</a:t>
            </a:r>
            <a:r>
              <a:rPr lang="en-US" altLang="zh-CN" dirty="0">
                <a:solidFill>
                  <a:schemeClr val="bg1"/>
                </a:solidFill>
              </a:rPr>
              <a:t>4 </a:t>
            </a:r>
            <a:r>
              <a:rPr lang="zh-CN" altLang="en-US" dirty="0">
                <a:solidFill>
                  <a:schemeClr val="bg1"/>
                </a:solidFill>
              </a:rPr>
              <a:t>邻接、</a:t>
            </a:r>
            <a:r>
              <a:rPr lang="en-US" altLang="zh-CN" dirty="0">
                <a:solidFill>
                  <a:schemeClr val="bg1"/>
                </a:solidFill>
              </a:rPr>
              <a:t>8 </a:t>
            </a:r>
            <a:r>
              <a:rPr lang="zh-CN" altLang="en-US" dirty="0">
                <a:solidFill>
                  <a:schemeClr val="bg1"/>
                </a:solidFill>
              </a:rPr>
              <a:t>邻接和</a:t>
            </a:r>
            <a:r>
              <a:rPr lang="en-US" altLang="zh-CN" dirty="0">
                <a:solidFill>
                  <a:schemeClr val="bg1"/>
                </a:solidFill>
              </a:rPr>
              <a:t> D </a:t>
            </a:r>
            <a:r>
              <a:rPr lang="zh-CN" altLang="en-US" dirty="0">
                <a:solidFill>
                  <a:schemeClr val="bg1"/>
                </a:solidFill>
              </a:rPr>
              <a:t>邻接。分别如下图所示：</a:t>
            </a:r>
            <a:endParaRPr lang="zh-CN" altLang="en-US" dirty="0">
              <a:solidFill>
                <a:schemeClr val="bg1"/>
              </a:solidFill>
            </a:endParaRPr>
          </a:p>
          <a:p>
            <a:endParaRPr lang="zh-CN" altLang="en-US" dirty="0">
              <a:solidFill>
                <a:schemeClr val="bg1"/>
              </a:solidFill>
            </a:endParaRPr>
          </a:p>
          <a:p>
            <a:endParaRPr lang="zh-CN" altLang="en-US" dirty="0">
              <a:solidFill>
                <a:schemeClr val="bg1"/>
              </a:solidFill>
            </a:endParaRPr>
          </a:p>
          <a:p>
            <a:endParaRPr lang="zh-CN" altLang="en-US" dirty="0">
              <a:solidFill>
                <a:schemeClr val="bg1"/>
              </a:solidFill>
            </a:endParaRPr>
          </a:p>
          <a:p>
            <a:endParaRPr lang="zh-CN" altLang="en-US" dirty="0">
              <a:solidFill>
                <a:schemeClr val="bg1"/>
              </a:solidFill>
            </a:endParaRPr>
          </a:p>
          <a:p>
            <a:endParaRPr lang="zh-CN" altLang="en-US" dirty="0">
              <a:solidFill>
                <a:schemeClr val="bg1"/>
              </a:solidFill>
            </a:endParaRPr>
          </a:p>
          <a:p>
            <a:endParaRPr lang="zh-CN" altLang="en-US" dirty="0">
              <a:solidFill>
                <a:schemeClr val="bg1"/>
              </a:solidFill>
            </a:endParaRPr>
          </a:p>
          <a:p>
            <a:endParaRPr lang="zh-CN" altLang="en-US" dirty="0">
              <a:solidFill>
                <a:schemeClr val="bg1"/>
              </a:solidFill>
            </a:endParaRPr>
          </a:p>
          <a:p>
            <a:endParaRPr lang="zh-CN" altLang="en-US" dirty="0">
              <a:solidFill>
                <a:schemeClr val="bg1"/>
              </a:solidFill>
            </a:endParaRPr>
          </a:p>
          <a:p>
            <a:endParaRPr lang="zh-CN" altLang="en-US" dirty="0">
              <a:solidFill>
                <a:schemeClr val="bg1"/>
              </a:solidFill>
            </a:endParaRPr>
          </a:p>
          <a:p>
            <a:endParaRPr lang="zh-CN" altLang="en-US" dirty="0">
              <a:solidFill>
                <a:schemeClr val="bg1"/>
              </a:solidFill>
            </a:endParaRPr>
          </a:p>
          <a:p>
            <a:r>
              <a:rPr lang="zh-CN" altLang="en-US" dirty="0">
                <a:solidFill>
                  <a:srgbClr val="FF0000"/>
                </a:solidFill>
              </a:rPr>
              <a:t>连通性</a:t>
            </a:r>
            <a:r>
              <a:rPr lang="zh-CN" altLang="en-US" dirty="0">
                <a:solidFill>
                  <a:schemeClr val="bg1"/>
                </a:solidFill>
              </a:rPr>
              <a:t>是描述区域和边界的重要概念，两个像素连通的两个必要条件是：</a:t>
            </a:r>
            <a:endParaRPr lang="zh-CN" altLang="en-US" dirty="0">
              <a:solidFill>
                <a:schemeClr val="bg1"/>
              </a:solidFill>
            </a:endParaRPr>
          </a:p>
          <a:p>
            <a:r>
              <a:rPr lang="en-US" altLang="zh-CN" dirty="0">
                <a:solidFill>
                  <a:schemeClr val="bg1"/>
                </a:solidFill>
              </a:rPr>
              <a:t>1.</a:t>
            </a:r>
            <a:r>
              <a:rPr lang="zh-CN" altLang="en-US" dirty="0">
                <a:solidFill>
                  <a:schemeClr val="bg1"/>
                </a:solidFill>
              </a:rPr>
              <a:t>两个像素的位置是否相邻</a:t>
            </a:r>
            <a:endParaRPr lang="zh-CN" altLang="en-US" dirty="0">
              <a:solidFill>
                <a:schemeClr val="bg1"/>
              </a:solidFill>
            </a:endParaRPr>
          </a:p>
          <a:p>
            <a:r>
              <a:rPr lang="en-US" altLang="zh-CN" dirty="0">
                <a:solidFill>
                  <a:schemeClr val="bg1"/>
                </a:solidFill>
              </a:rPr>
              <a:t>2.</a:t>
            </a:r>
            <a:r>
              <a:rPr lang="zh-CN" altLang="en-US" dirty="0">
                <a:solidFill>
                  <a:schemeClr val="bg1"/>
                </a:solidFill>
              </a:rPr>
              <a:t>两个像素的灰度值是否满足特定的相似性准则（或者是否相等</a:t>
            </a:r>
            <a:endParaRPr lang="zh-CN" altLang="en-US" dirty="0">
              <a:solidFill>
                <a:schemeClr val="bg1"/>
              </a:solidFill>
            </a:endParaRPr>
          </a:p>
          <a:p>
            <a:r>
              <a:rPr lang="zh-CN" altLang="en-US" dirty="0">
                <a:solidFill>
                  <a:schemeClr val="bg1"/>
                </a:solidFill>
              </a:rPr>
              <a:t>根据连通性的定义，有</a:t>
            </a:r>
            <a:r>
              <a:rPr lang="en-US" altLang="zh-CN" dirty="0">
                <a:solidFill>
                  <a:schemeClr val="bg1"/>
                </a:solidFill>
              </a:rPr>
              <a:t> 4 </a:t>
            </a:r>
            <a:r>
              <a:rPr lang="zh-CN" altLang="en-US" dirty="0">
                <a:solidFill>
                  <a:schemeClr val="bg1"/>
                </a:solidFill>
              </a:rPr>
              <a:t>联通、</a:t>
            </a:r>
            <a:r>
              <a:rPr lang="en-US" altLang="zh-CN" dirty="0">
                <a:solidFill>
                  <a:schemeClr val="bg1"/>
                </a:solidFill>
              </a:rPr>
              <a:t>8 </a:t>
            </a:r>
            <a:r>
              <a:rPr lang="zh-CN" altLang="en-US" dirty="0">
                <a:solidFill>
                  <a:schemeClr val="bg1"/>
                </a:solidFill>
              </a:rPr>
              <a:t>联通和</a:t>
            </a:r>
            <a:r>
              <a:rPr lang="en-US" altLang="zh-CN" dirty="0">
                <a:solidFill>
                  <a:schemeClr val="bg1"/>
                </a:solidFill>
              </a:rPr>
              <a:t> m </a:t>
            </a:r>
            <a:r>
              <a:rPr lang="zh-CN" altLang="en-US" dirty="0">
                <a:solidFill>
                  <a:schemeClr val="bg1"/>
                </a:solidFill>
              </a:rPr>
              <a:t>联通三种。</a:t>
            </a:r>
            <a:endParaRPr lang="zh-CN" altLang="en-US" dirty="0">
              <a:solidFill>
                <a:schemeClr val="bg1"/>
              </a:solidFill>
            </a:endParaRPr>
          </a:p>
        </p:txBody>
      </p:sp>
      <p:sp>
        <p:nvSpPr>
          <p:cNvPr id="4" name="文本框 3"/>
          <p:cNvSpPr txBox="1"/>
          <p:nvPr/>
        </p:nvSpPr>
        <p:spPr>
          <a:xfrm>
            <a:off x="283845" y="212090"/>
            <a:ext cx="6144260" cy="583565"/>
          </a:xfrm>
          <a:prstGeom prst="rect">
            <a:avLst/>
          </a:prstGeom>
          <a:noFill/>
        </p:spPr>
        <p:txBody>
          <a:bodyPr wrap="square">
            <a:spAutoFit/>
          </a:bodyPr>
          <a:p>
            <a:r>
              <a:rPr lang="en-US" altLang="zh-CN" sz="3200" dirty="0">
                <a:solidFill>
                  <a:schemeClr val="bg1"/>
                </a:solidFill>
                <a:latin typeface="华文楷体" panose="02010600040101010101" pitchFamily="2" charset="-122"/>
                <a:ea typeface="华文楷体" panose="02010600040101010101" pitchFamily="2" charset="-122"/>
              </a:rPr>
              <a:t>8.</a:t>
            </a:r>
            <a:r>
              <a:rPr lang="zh-CN" altLang="en-US" sz="3200" dirty="0">
                <a:solidFill>
                  <a:schemeClr val="bg1"/>
                </a:solidFill>
                <a:latin typeface="华文楷体" panose="02010600040101010101" pitchFamily="2" charset="-122"/>
                <a:ea typeface="华文楷体" panose="02010600040101010101" pitchFamily="2" charset="-122"/>
              </a:rPr>
              <a:t>形态学操作</a:t>
            </a:r>
            <a:endParaRPr lang="zh-CN" altLang="en-US" sz="3200" dirty="0">
              <a:solidFill>
                <a:schemeClr val="bg1"/>
              </a:solidFill>
              <a:latin typeface="华文楷体" panose="02010600040101010101" pitchFamily="2" charset="-122"/>
              <a:ea typeface="华文楷体" panose="02010600040101010101" pitchFamily="2" charset="-122"/>
            </a:endParaRPr>
          </a:p>
        </p:txBody>
      </p:sp>
      <p:pic>
        <p:nvPicPr>
          <p:cNvPr id="5" name="图片 4"/>
          <p:cNvPicPr>
            <a:picLocks noChangeAspect="1"/>
          </p:cNvPicPr>
          <p:nvPr/>
        </p:nvPicPr>
        <p:blipFill>
          <a:blip r:embed="rId1"/>
          <a:stretch>
            <a:fillRect/>
          </a:stretch>
        </p:blipFill>
        <p:spPr>
          <a:xfrm>
            <a:off x="2759710" y="2025015"/>
            <a:ext cx="5746750" cy="178498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703445" y="1002665"/>
            <a:ext cx="3785870" cy="358775"/>
          </a:xfrm>
          <a:prstGeom prst="rect">
            <a:avLst/>
          </a:prstGeom>
          <a:noFill/>
        </p:spPr>
        <p:txBody>
          <a:bodyPr wrap="square">
            <a:noAutofit/>
          </a:bodyPr>
          <a:lstStyle/>
          <a:p>
            <a:r>
              <a:rPr lang="en-US" altLang="zh-CN" dirty="0">
                <a:solidFill>
                  <a:schemeClr val="bg1"/>
                </a:solidFill>
              </a:rPr>
              <a:t>8.1</a:t>
            </a:r>
            <a:r>
              <a:rPr lang="zh-CN" altLang="en-US" dirty="0">
                <a:solidFill>
                  <a:schemeClr val="bg1"/>
                </a:solidFill>
                <a:ea typeface="宋体" panose="02010600030101010101" pitchFamily="2" charset="-122"/>
              </a:rPr>
              <a:t>腐蚀与膨胀</a:t>
            </a:r>
            <a:endParaRPr lang="zh-CN" altLang="en-US" dirty="0">
              <a:solidFill>
                <a:schemeClr val="bg1"/>
              </a:solidFill>
            </a:endParaRPr>
          </a:p>
          <a:p>
            <a:endParaRPr lang="zh-CN" altLang="en-US" dirty="0">
              <a:solidFill>
                <a:schemeClr val="bg1"/>
              </a:solidFill>
            </a:endParaRPr>
          </a:p>
          <a:p>
            <a:endParaRPr lang="zh-CN" altLang="en-US" dirty="0">
              <a:solidFill>
                <a:schemeClr val="bg1"/>
              </a:solidFill>
            </a:endParaRPr>
          </a:p>
        </p:txBody>
      </p:sp>
      <p:sp>
        <p:nvSpPr>
          <p:cNvPr id="4" name="文本框 3"/>
          <p:cNvSpPr txBox="1"/>
          <p:nvPr/>
        </p:nvSpPr>
        <p:spPr>
          <a:xfrm>
            <a:off x="283845" y="212090"/>
            <a:ext cx="6144260" cy="583565"/>
          </a:xfrm>
          <a:prstGeom prst="rect">
            <a:avLst/>
          </a:prstGeom>
          <a:noFill/>
        </p:spPr>
        <p:txBody>
          <a:bodyPr wrap="square">
            <a:spAutoFit/>
          </a:bodyPr>
          <a:p>
            <a:r>
              <a:rPr lang="en-US" altLang="zh-CN" sz="3200" dirty="0">
                <a:solidFill>
                  <a:schemeClr val="bg1"/>
                </a:solidFill>
                <a:latin typeface="华文楷体" panose="02010600040101010101" pitchFamily="2" charset="-122"/>
                <a:ea typeface="华文楷体" panose="02010600040101010101" pitchFamily="2" charset="-122"/>
              </a:rPr>
              <a:t>8.</a:t>
            </a:r>
            <a:r>
              <a:rPr lang="zh-CN" altLang="en-US" sz="3200" dirty="0">
                <a:solidFill>
                  <a:schemeClr val="bg1"/>
                </a:solidFill>
                <a:latin typeface="华文楷体" panose="02010600040101010101" pitchFamily="2" charset="-122"/>
                <a:ea typeface="华文楷体" panose="02010600040101010101" pitchFamily="2" charset="-122"/>
              </a:rPr>
              <a:t>形态学操作</a:t>
            </a:r>
            <a:endParaRPr lang="zh-CN" altLang="en-US" sz="3200" dirty="0">
              <a:solidFill>
                <a:schemeClr val="bg1"/>
              </a:solidFill>
              <a:latin typeface="华文楷体" panose="02010600040101010101" pitchFamily="2" charset="-122"/>
              <a:ea typeface="华文楷体" panose="02010600040101010101" pitchFamily="2" charset="-122"/>
            </a:endParaRPr>
          </a:p>
        </p:txBody>
      </p:sp>
      <p:pic>
        <p:nvPicPr>
          <p:cNvPr id="5" name="图片 4"/>
          <p:cNvPicPr>
            <a:picLocks noChangeAspect="1"/>
          </p:cNvPicPr>
          <p:nvPr/>
        </p:nvPicPr>
        <p:blipFill>
          <a:blip r:embed="rId1"/>
          <a:stretch>
            <a:fillRect/>
          </a:stretch>
        </p:blipFill>
        <p:spPr>
          <a:xfrm>
            <a:off x="731520" y="5254625"/>
            <a:ext cx="4742180" cy="1363980"/>
          </a:xfrm>
          <a:prstGeom prst="rect">
            <a:avLst/>
          </a:prstGeom>
        </p:spPr>
      </p:pic>
      <p:pic>
        <p:nvPicPr>
          <p:cNvPr id="6" name="图片 5"/>
          <p:cNvPicPr>
            <a:picLocks noChangeAspect="1"/>
          </p:cNvPicPr>
          <p:nvPr/>
        </p:nvPicPr>
        <p:blipFill>
          <a:blip r:embed="rId2"/>
          <a:stretch>
            <a:fillRect/>
          </a:stretch>
        </p:blipFill>
        <p:spPr>
          <a:xfrm>
            <a:off x="6758305" y="5306695"/>
            <a:ext cx="4189730" cy="1311910"/>
          </a:xfrm>
          <a:prstGeom prst="rect">
            <a:avLst/>
          </a:prstGeom>
        </p:spPr>
      </p:pic>
      <p:sp>
        <p:nvSpPr>
          <p:cNvPr id="8" name="文本框 7"/>
          <p:cNvSpPr txBox="1"/>
          <p:nvPr/>
        </p:nvSpPr>
        <p:spPr>
          <a:xfrm>
            <a:off x="137795" y="1779270"/>
            <a:ext cx="5728335" cy="2337435"/>
          </a:xfrm>
          <a:prstGeom prst="rect">
            <a:avLst/>
          </a:prstGeom>
          <a:noFill/>
        </p:spPr>
        <p:txBody>
          <a:bodyPr wrap="square">
            <a:noAutofit/>
          </a:bodyPr>
          <a:lstStyle/>
          <a:p>
            <a:r>
              <a:rPr lang="zh-CN" altLang="en-US" dirty="0">
                <a:solidFill>
                  <a:schemeClr val="bg1"/>
                </a:solidFill>
              </a:rPr>
              <a:t>原理：腐蚀操作是一种基于结构元素（也叫核，如</a:t>
            </a:r>
            <a:r>
              <a:rPr lang="en-US" altLang="zh-CN" dirty="0">
                <a:solidFill>
                  <a:schemeClr val="bg1"/>
                </a:solidFill>
              </a:rPr>
              <a:t> 3</a:t>
            </a:r>
            <a:r>
              <a:rPr lang="en-US" altLang="en-US" dirty="0">
                <a:solidFill>
                  <a:schemeClr val="bg1"/>
                </a:solidFill>
              </a:rPr>
              <a:t>×</a:t>
            </a:r>
            <a:r>
              <a:rPr lang="en-US" altLang="zh-CN" dirty="0">
                <a:solidFill>
                  <a:schemeClr val="bg1"/>
                </a:solidFill>
              </a:rPr>
              <a:t>3</a:t>
            </a:r>
            <a:r>
              <a:rPr lang="zh-CN" altLang="en-US" dirty="0">
                <a:solidFill>
                  <a:schemeClr val="bg1"/>
                </a:solidFill>
              </a:rPr>
              <a:t>、</a:t>
            </a:r>
            <a:r>
              <a:rPr lang="en-US" altLang="zh-CN" dirty="0">
                <a:solidFill>
                  <a:schemeClr val="bg1"/>
                </a:solidFill>
              </a:rPr>
              <a:t>5</a:t>
            </a:r>
            <a:r>
              <a:rPr lang="en-US" altLang="en-US" dirty="0">
                <a:solidFill>
                  <a:schemeClr val="bg1"/>
                </a:solidFill>
              </a:rPr>
              <a:t>×</a:t>
            </a:r>
            <a:r>
              <a:rPr lang="en-US" altLang="zh-CN" dirty="0">
                <a:solidFill>
                  <a:schemeClr val="bg1"/>
                </a:solidFill>
              </a:rPr>
              <a:t>5 </a:t>
            </a:r>
            <a:r>
              <a:rPr lang="zh-CN" altLang="en-US" dirty="0">
                <a:solidFill>
                  <a:schemeClr val="bg1"/>
                </a:solidFill>
              </a:rPr>
              <a:t>的矩阵</a:t>
            </a:r>
            <a:r>
              <a:rPr lang="en-US" altLang="zh-CN" dirty="0">
                <a:solidFill>
                  <a:schemeClr val="bg1"/>
                </a:solidFill>
              </a:rPr>
              <a:t> </a:t>
            </a:r>
            <a:r>
              <a:rPr lang="zh-CN" altLang="en-US" dirty="0">
                <a:solidFill>
                  <a:schemeClr val="bg1"/>
                </a:solidFill>
              </a:rPr>
              <a:t>）的</a:t>
            </a:r>
            <a:r>
              <a:rPr lang="zh-CN" altLang="en-US" dirty="0">
                <a:solidFill>
                  <a:srgbClr val="FF0000"/>
                </a:solidFill>
              </a:rPr>
              <a:t>局部最小值运算</a:t>
            </a:r>
            <a:r>
              <a:rPr lang="zh-CN" altLang="en-US" dirty="0">
                <a:solidFill>
                  <a:schemeClr val="bg1"/>
                </a:solidFill>
              </a:rPr>
              <a:t>。在二值图像中，白色代表前景对象，其他颜色代表背景。当结构元素在图像上滑动时，对于结构元素覆盖下的每个像素点，将该点及其邻域（由结构元素定义）内的所有像素值进行比较，取</a:t>
            </a:r>
            <a:r>
              <a:rPr lang="zh-CN" altLang="en-US" dirty="0">
                <a:solidFill>
                  <a:srgbClr val="FF0000"/>
                </a:solidFill>
              </a:rPr>
              <a:t>最小值</a:t>
            </a:r>
            <a:r>
              <a:rPr lang="zh-CN" altLang="en-US" dirty="0">
                <a:solidFill>
                  <a:schemeClr val="bg1"/>
                </a:solidFill>
              </a:rPr>
              <a:t>来替换该点原来的像素值。</a:t>
            </a:r>
            <a:endParaRPr lang="zh-CN" altLang="en-US" dirty="0">
              <a:solidFill>
                <a:schemeClr val="bg1"/>
              </a:solidFill>
            </a:endParaRPr>
          </a:p>
          <a:p>
            <a:endParaRPr lang="zh-CN" altLang="en-US" dirty="0">
              <a:solidFill>
                <a:schemeClr val="bg1"/>
              </a:solidFill>
            </a:endParaRPr>
          </a:p>
          <a:p>
            <a:r>
              <a:rPr lang="zh-CN" altLang="en-US" dirty="0">
                <a:solidFill>
                  <a:schemeClr val="bg1"/>
                </a:solidFill>
              </a:rPr>
              <a:t>效果：腐蚀会使图像中前景对象的边界向内部收缩，也就是让高亮区域（白色部分）变小。它能够去除图像中孤立的</a:t>
            </a:r>
            <a:r>
              <a:rPr lang="zh-CN" altLang="en-US" dirty="0">
                <a:solidFill>
                  <a:srgbClr val="FF0000"/>
                </a:solidFill>
              </a:rPr>
              <a:t>小斑点、毛刺</a:t>
            </a:r>
            <a:r>
              <a:rPr lang="zh-CN" altLang="en-US" dirty="0">
                <a:solidFill>
                  <a:schemeClr val="bg1"/>
                </a:solidFill>
              </a:rPr>
              <a:t>等噪声，以及</a:t>
            </a:r>
            <a:r>
              <a:rPr lang="zh-CN" altLang="en-US" dirty="0">
                <a:solidFill>
                  <a:srgbClr val="FF0000"/>
                </a:solidFill>
              </a:rPr>
              <a:t>分离粘连在一起的细小物体</a:t>
            </a:r>
            <a:r>
              <a:rPr lang="zh-CN" altLang="en-US" dirty="0">
                <a:solidFill>
                  <a:schemeClr val="bg1"/>
                </a:solidFill>
              </a:rPr>
              <a:t>。</a:t>
            </a:r>
            <a:endParaRPr lang="zh-CN" altLang="en-US" dirty="0">
              <a:solidFill>
                <a:schemeClr val="bg1"/>
              </a:solidFill>
            </a:endParaRPr>
          </a:p>
          <a:p>
            <a:endParaRPr lang="zh-CN" altLang="en-US" dirty="0">
              <a:solidFill>
                <a:schemeClr val="bg1"/>
              </a:solidFill>
            </a:endParaRPr>
          </a:p>
        </p:txBody>
      </p:sp>
      <p:sp>
        <p:nvSpPr>
          <p:cNvPr id="10" name="文本框 9"/>
          <p:cNvSpPr txBox="1"/>
          <p:nvPr/>
        </p:nvSpPr>
        <p:spPr>
          <a:xfrm>
            <a:off x="6358255" y="1938020"/>
            <a:ext cx="5436235" cy="2593975"/>
          </a:xfrm>
          <a:prstGeom prst="rect">
            <a:avLst/>
          </a:prstGeom>
          <a:noFill/>
        </p:spPr>
        <p:txBody>
          <a:bodyPr wrap="square">
            <a:noAutofit/>
          </a:bodyPr>
          <a:p>
            <a:r>
              <a:rPr lang="zh-CN" altLang="en-US" dirty="0">
                <a:solidFill>
                  <a:schemeClr val="bg1"/>
                </a:solidFill>
              </a:rPr>
              <a:t>原理：膨胀操作是基于结构元素的</a:t>
            </a:r>
            <a:r>
              <a:rPr lang="zh-CN" altLang="en-US" dirty="0">
                <a:solidFill>
                  <a:srgbClr val="FF0000"/>
                </a:solidFill>
              </a:rPr>
              <a:t>局部最大值运算</a:t>
            </a:r>
            <a:r>
              <a:rPr lang="zh-CN" altLang="en-US" dirty="0">
                <a:solidFill>
                  <a:schemeClr val="bg1"/>
                </a:solidFill>
              </a:rPr>
              <a:t>。当结构元素在图像上滑动时，对于结构元素覆盖下的每个像素点，将该点及其邻域内的所有像素值进行比较，取</a:t>
            </a:r>
            <a:r>
              <a:rPr lang="zh-CN" altLang="en-US" dirty="0">
                <a:solidFill>
                  <a:srgbClr val="FF0000"/>
                </a:solidFill>
              </a:rPr>
              <a:t>最大值</a:t>
            </a:r>
            <a:r>
              <a:rPr lang="zh-CN" altLang="en-US" dirty="0">
                <a:solidFill>
                  <a:schemeClr val="bg1"/>
                </a:solidFill>
              </a:rPr>
              <a:t>来替换该点原来的像素值。</a:t>
            </a:r>
            <a:endParaRPr lang="zh-CN" altLang="en-US" dirty="0">
              <a:solidFill>
                <a:schemeClr val="bg1"/>
              </a:solidFill>
            </a:endParaRPr>
          </a:p>
          <a:p>
            <a:endParaRPr lang="zh-CN" altLang="en-US" dirty="0">
              <a:solidFill>
                <a:schemeClr val="bg1"/>
              </a:solidFill>
            </a:endParaRPr>
          </a:p>
          <a:p>
            <a:r>
              <a:rPr lang="zh-CN" altLang="en-US" dirty="0">
                <a:solidFill>
                  <a:schemeClr val="bg1"/>
                </a:solidFill>
              </a:rPr>
              <a:t>效果：膨胀会使图像中前景对象的边界向外扩张，即让高亮区域（白色部分）变大。它可以填充前景对象内部的小孔洞、连接临近的物体，使物体的轮廓更加完整。</a:t>
            </a:r>
            <a:endParaRPr lang="zh-CN" altLang="en-US" dirty="0">
              <a:solidFill>
                <a:schemeClr val="bg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83845" y="1011555"/>
            <a:ext cx="5341620" cy="5215255"/>
          </a:xfrm>
          <a:prstGeom prst="rect">
            <a:avLst/>
          </a:prstGeom>
          <a:noFill/>
        </p:spPr>
        <p:txBody>
          <a:bodyPr wrap="square">
            <a:noAutofit/>
          </a:bodyPr>
          <a:lstStyle/>
          <a:p>
            <a:r>
              <a:rPr lang="en-US" altLang="zh-CN" dirty="0">
                <a:solidFill>
                  <a:srgbClr val="00B050"/>
                </a:solidFill>
                <a:ea typeface="宋体" panose="02010600030101010101" pitchFamily="2" charset="-122"/>
              </a:rPr>
              <a:t>import cv2</a:t>
            </a:r>
            <a:endParaRPr lang="en-US" altLang="zh-CN" dirty="0">
              <a:solidFill>
                <a:srgbClr val="00B050"/>
              </a:solidFill>
              <a:ea typeface="宋体" panose="02010600030101010101" pitchFamily="2" charset="-122"/>
            </a:endParaRPr>
          </a:p>
          <a:p>
            <a:r>
              <a:rPr lang="en-US" altLang="zh-CN" dirty="0">
                <a:solidFill>
                  <a:srgbClr val="00B050"/>
                </a:solidFill>
                <a:ea typeface="宋体" panose="02010600030101010101" pitchFamily="2" charset="-122"/>
              </a:rPr>
              <a:t>import numpy as np</a:t>
            </a:r>
            <a:endParaRPr lang="en-US" altLang="zh-CN" dirty="0">
              <a:solidFill>
                <a:srgbClr val="00B050"/>
              </a:solidFill>
              <a:ea typeface="宋体" panose="02010600030101010101" pitchFamily="2" charset="-122"/>
            </a:endParaRPr>
          </a:p>
          <a:p>
            <a:endParaRPr lang="en-US" altLang="zh-CN" dirty="0">
              <a:solidFill>
                <a:srgbClr val="00B050"/>
              </a:solidFill>
              <a:ea typeface="宋体" panose="02010600030101010101" pitchFamily="2" charset="-122"/>
            </a:endParaRPr>
          </a:p>
          <a:p>
            <a:r>
              <a:rPr lang="en-US" altLang="zh-CN" dirty="0">
                <a:solidFill>
                  <a:srgbClr val="FF0000"/>
                </a:solidFill>
                <a:ea typeface="宋体" panose="02010600030101010101" pitchFamily="2" charset="-122"/>
              </a:rPr>
              <a:t># </a:t>
            </a:r>
            <a:r>
              <a:rPr lang="zh-CN" altLang="en-US" dirty="0">
                <a:solidFill>
                  <a:srgbClr val="FF0000"/>
                </a:solidFill>
                <a:ea typeface="宋体" panose="02010600030101010101" pitchFamily="2" charset="-122"/>
              </a:rPr>
              <a:t>读取二值图像</a:t>
            </a:r>
            <a:endParaRPr lang="zh-CN" altLang="en-US" dirty="0">
              <a:solidFill>
                <a:srgbClr val="FF0000"/>
              </a:solidFill>
              <a:ea typeface="宋体" panose="02010600030101010101" pitchFamily="2" charset="-122"/>
            </a:endParaRPr>
          </a:p>
          <a:p>
            <a:r>
              <a:rPr lang="en-US" altLang="zh-CN" dirty="0">
                <a:solidFill>
                  <a:srgbClr val="00B050"/>
                </a:solidFill>
                <a:ea typeface="宋体" panose="02010600030101010101" pitchFamily="2" charset="-122"/>
              </a:rPr>
              <a:t>img = cv2.imread('binary_image.jpg', 0)</a:t>
            </a:r>
            <a:endParaRPr lang="en-US" altLang="zh-CN" dirty="0">
              <a:solidFill>
                <a:srgbClr val="00B050"/>
              </a:solidFill>
              <a:ea typeface="宋体" panose="02010600030101010101" pitchFamily="2" charset="-122"/>
            </a:endParaRPr>
          </a:p>
          <a:p>
            <a:r>
              <a:rPr lang="en-US" altLang="zh-CN" dirty="0">
                <a:solidFill>
                  <a:srgbClr val="FF0000"/>
                </a:solidFill>
                <a:ea typeface="宋体" panose="02010600030101010101" pitchFamily="2" charset="-122"/>
              </a:rPr>
              <a:t># </a:t>
            </a:r>
            <a:r>
              <a:rPr lang="zh-CN" altLang="en-US" dirty="0">
                <a:solidFill>
                  <a:srgbClr val="FF0000"/>
                </a:solidFill>
                <a:ea typeface="宋体" panose="02010600030101010101" pitchFamily="2" charset="-122"/>
              </a:rPr>
              <a:t>创建</a:t>
            </a:r>
            <a:r>
              <a:rPr lang="en-US" altLang="zh-CN" dirty="0">
                <a:solidFill>
                  <a:srgbClr val="FF0000"/>
                </a:solidFill>
                <a:ea typeface="宋体" panose="02010600030101010101" pitchFamily="2" charset="-122"/>
              </a:rPr>
              <a:t>3x3</a:t>
            </a:r>
            <a:r>
              <a:rPr lang="zh-CN" altLang="en-US" dirty="0">
                <a:solidFill>
                  <a:srgbClr val="FF0000"/>
                </a:solidFill>
                <a:ea typeface="宋体" panose="02010600030101010101" pitchFamily="2" charset="-122"/>
              </a:rPr>
              <a:t>的矩形结构元素</a:t>
            </a:r>
            <a:endParaRPr lang="zh-CN" altLang="en-US" dirty="0">
              <a:solidFill>
                <a:srgbClr val="FF0000"/>
              </a:solidFill>
              <a:ea typeface="宋体" panose="02010600030101010101" pitchFamily="2" charset="-122"/>
            </a:endParaRPr>
          </a:p>
          <a:p>
            <a:r>
              <a:rPr lang="en-US" altLang="zh-CN" dirty="0">
                <a:solidFill>
                  <a:srgbClr val="00B050"/>
                </a:solidFill>
                <a:ea typeface="宋体" panose="02010600030101010101" pitchFamily="2" charset="-122"/>
              </a:rPr>
              <a:t>kernel = np.ones((3, 3), np.uint8)</a:t>
            </a:r>
            <a:endParaRPr lang="en-US" altLang="zh-CN" dirty="0">
              <a:solidFill>
                <a:srgbClr val="00B050"/>
              </a:solidFill>
              <a:ea typeface="宋体" panose="02010600030101010101" pitchFamily="2" charset="-122"/>
            </a:endParaRPr>
          </a:p>
          <a:p>
            <a:r>
              <a:rPr lang="en-US" altLang="zh-CN" dirty="0">
                <a:solidFill>
                  <a:srgbClr val="FF0000"/>
                </a:solidFill>
                <a:ea typeface="宋体" panose="02010600030101010101" pitchFamily="2" charset="-122"/>
              </a:rPr>
              <a:t># </a:t>
            </a:r>
            <a:r>
              <a:rPr lang="zh-CN" altLang="en-US" dirty="0">
                <a:solidFill>
                  <a:srgbClr val="FF0000"/>
                </a:solidFill>
                <a:ea typeface="宋体" panose="02010600030101010101" pitchFamily="2" charset="-122"/>
              </a:rPr>
              <a:t>进行腐蚀操作，迭代</a:t>
            </a:r>
            <a:r>
              <a:rPr lang="en-US" altLang="zh-CN" dirty="0">
                <a:solidFill>
                  <a:srgbClr val="FF0000"/>
                </a:solidFill>
                <a:ea typeface="宋体" panose="02010600030101010101" pitchFamily="2" charset="-122"/>
              </a:rPr>
              <a:t>1</a:t>
            </a:r>
            <a:r>
              <a:rPr lang="zh-CN" altLang="en-US" dirty="0">
                <a:solidFill>
                  <a:srgbClr val="FF0000"/>
                </a:solidFill>
                <a:ea typeface="宋体" panose="02010600030101010101" pitchFamily="2" charset="-122"/>
              </a:rPr>
              <a:t>次</a:t>
            </a:r>
            <a:endParaRPr lang="zh-CN" altLang="en-US" dirty="0">
              <a:solidFill>
                <a:srgbClr val="FF0000"/>
              </a:solidFill>
              <a:ea typeface="宋体" panose="02010600030101010101" pitchFamily="2" charset="-122"/>
            </a:endParaRPr>
          </a:p>
          <a:p>
            <a:r>
              <a:rPr lang="en-US" altLang="zh-CN" dirty="0">
                <a:solidFill>
                  <a:srgbClr val="00B050"/>
                </a:solidFill>
                <a:ea typeface="宋体" panose="02010600030101010101" pitchFamily="2" charset="-122"/>
              </a:rPr>
              <a:t>eroded_img = cv2.erode(img, kernel, iterations=1)</a:t>
            </a:r>
            <a:endParaRPr lang="en-US" altLang="zh-CN" dirty="0">
              <a:solidFill>
                <a:srgbClr val="00B050"/>
              </a:solidFill>
              <a:ea typeface="宋体" panose="02010600030101010101" pitchFamily="2" charset="-122"/>
            </a:endParaRPr>
          </a:p>
          <a:p>
            <a:endParaRPr lang="en-US" altLang="zh-CN" dirty="0">
              <a:solidFill>
                <a:srgbClr val="00B050"/>
              </a:solidFill>
              <a:ea typeface="宋体" panose="02010600030101010101" pitchFamily="2" charset="-122"/>
            </a:endParaRPr>
          </a:p>
          <a:p>
            <a:r>
              <a:rPr lang="en-US" altLang="zh-CN" dirty="0">
                <a:solidFill>
                  <a:srgbClr val="00B050"/>
                </a:solidFill>
                <a:ea typeface="宋体" panose="02010600030101010101" pitchFamily="2" charset="-122"/>
              </a:rPr>
              <a:t>cv2.imshow('Original Image', img)</a:t>
            </a:r>
            <a:endParaRPr lang="en-US" altLang="zh-CN" dirty="0">
              <a:solidFill>
                <a:srgbClr val="00B050"/>
              </a:solidFill>
              <a:ea typeface="宋体" panose="02010600030101010101" pitchFamily="2" charset="-122"/>
            </a:endParaRPr>
          </a:p>
          <a:p>
            <a:r>
              <a:rPr lang="en-US" altLang="zh-CN" dirty="0">
                <a:solidFill>
                  <a:srgbClr val="00B050"/>
                </a:solidFill>
                <a:ea typeface="宋体" panose="02010600030101010101" pitchFamily="2" charset="-122"/>
              </a:rPr>
              <a:t>cv2.imshow('Eroded Image', eroded_img)</a:t>
            </a:r>
            <a:endParaRPr lang="en-US" altLang="zh-CN" dirty="0">
              <a:solidFill>
                <a:srgbClr val="00B050"/>
              </a:solidFill>
              <a:ea typeface="宋体" panose="02010600030101010101" pitchFamily="2" charset="-122"/>
            </a:endParaRPr>
          </a:p>
          <a:p>
            <a:r>
              <a:rPr lang="en-US" altLang="zh-CN" dirty="0">
                <a:solidFill>
                  <a:srgbClr val="00B050"/>
                </a:solidFill>
                <a:ea typeface="宋体" panose="02010600030101010101" pitchFamily="2" charset="-122"/>
              </a:rPr>
              <a:t>cv2.waitKey(0)</a:t>
            </a:r>
            <a:endParaRPr lang="en-US" altLang="zh-CN" dirty="0">
              <a:solidFill>
                <a:srgbClr val="00B050"/>
              </a:solidFill>
              <a:ea typeface="宋体" panose="02010600030101010101" pitchFamily="2" charset="-122"/>
            </a:endParaRPr>
          </a:p>
          <a:p>
            <a:r>
              <a:rPr lang="en-US" altLang="zh-CN" dirty="0">
                <a:solidFill>
                  <a:srgbClr val="00B050"/>
                </a:solidFill>
                <a:ea typeface="宋体" panose="02010600030101010101" pitchFamily="2" charset="-122"/>
              </a:rPr>
              <a:t>cv2.destroyAllWindows()</a:t>
            </a:r>
            <a:endParaRPr lang="en-US" altLang="zh-CN" dirty="0">
              <a:solidFill>
                <a:srgbClr val="00B050"/>
              </a:solidFill>
              <a:ea typeface="宋体" panose="02010600030101010101" pitchFamily="2" charset="-122"/>
            </a:endParaRPr>
          </a:p>
        </p:txBody>
      </p:sp>
      <p:sp>
        <p:nvSpPr>
          <p:cNvPr id="4" name="文本框 3"/>
          <p:cNvSpPr txBox="1"/>
          <p:nvPr/>
        </p:nvSpPr>
        <p:spPr>
          <a:xfrm>
            <a:off x="283845" y="212090"/>
            <a:ext cx="6144260" cy="583565"/>
          </a:xfrm>
          <a:prstGeom prst="rect">
            <a:avLst/>
          </a:prstGeom>
          <a:noFill/>
        </p:spPr>
        <p:txBody>
          <a:bodyPr wrap="square">
            <a:spAutoFit/>
          </a:bodyPr>
          <a:p>
            <a:r>
              <a:rPr lang="en-US" altLang="zh-CN" sz="3200" dirty="0">
                <a:solidFill>
                  <a:schemeClr val="bg1"/>
                </a:solidFill>
                <a:latin typeface="华文楷体" panose="02010600040101010101" pitchFamily="2" charset="-122"/>
                <a:ea typeface="华文楷体" panose="02010600040101010101" pitchFamily="2" charset="-122"/>
              </a:rPr>
              <a:t>8.</a:t>
            </a:r>
            <a:r>
              <a:rPr lang="zh-CN" altLang="en-US" sz="3200" dirty="0">
                <a:solidFill>
                  <a:schemeClr val="bg1"/>
                </a:solidFill>
                <a:latin typeface="华文楷体" panose="02010600040101010101" pitchFamily="2" charset="-122"/>
                <a:ea typeface="华文楷体" panose="02010600040101010101" pitchFamily="2" charset="-122"/>
              </a:rPr>
              <a:t>形态学操作</a:t>
            </a:r>
            <a:endParaRPr lang="zh-CN" altLang="en-US" sz="3200" dirty="0">
              <a:solidFill>
                <a:schemeClr val="bg1"/>
              </a:solidFill>
              <a:latin typeface="华文楷体" panose="02010600040101010101" pitchFamily="2" charset="-122"/>
              <a:ea typeface="华文楷体" panose="02010600040101010101" pitchFamily="2" charset="-122"/>
            </a:endParaRPr>
          </a:p>
        </p:txBody>
      </p:sp>
      <p:sp>
        <p:nvSpPr>
          <p:cNvPr id="2" name="文本框 1"/>
          <p:cNvSpPr txBox="1"/>
          <p:nvPr/>
        </p:nvSpPr>
        <p:spPr>
          <a:xfrm>
            <a:off x="6189345" y="1138555"/>
            <a:ext cx="5341620" cy="5215255"/>
          </a:xfrm>
          <a:prstGeom prst="rect">
            <a:avLst/>
          </a:prstGeom>
          <a:noFill/>
        </p:spPr>
        <p:txBody>
          <a:bodyPr wrap="square">
            <a:noAutofit/>
          </a:bodyPr>
          <a:p>
            <a:r>
              <a:rPr lang="en-US" altLang="zh-CN" dirty="0">
                <a:solidFill>
                  <a:srgbClr val="00B050"/>
                </a:solidFill>
                <a:ea typeface="宋体" panose="02010600030101010101" pitchFamily="2" charset="-122"/>
              </a:rPr>
              <a:t>import cv2</a:t>
            </a:r>
            <a:endParaRPr lang="en-US" altLang="zh-CN" dirty="0">
              <a:solidFill>
                <a:srgbClr val="00B050"/>
              </a:solidFill>
              <a:ea typeface="宋体" panose="02010600030101010101" pitchFamily="2" charset="-122"/>
            </a:endParaRPr>
          </a:p>
          <a:p>
            <a:r>
              <a:rPr lang="en-US" altLang="zh-CN" dirty="0">
                <a:solidFill>
                  <a:srgbClr val="00B050"/>
                </a:solidFill>
                <a:ea typeface="宋体" panose="02010600030101010101" pitchFamily="2" charset="-122"/>
              </a:rPr>
              <a:t>import numpy as np</a:t>
            </a:r>
            <a:endParaRPr lang="en-US" altLang="zh-CN" dirty="0">
              <a:solidFill>
                <a:srgbClr val="00B050"/>
              </a:solidFill>
              <a:ea typeface="宋体" panose="02010600030101010101" pitchFamily="2" charset="-122"/>
            </a:endParaRPr>
          </a:p>
          <a:p>
            <a:endParaRPr lang="en-US" altLang="zh-CN" dirty="0">
              <a:solidFill>
                <a:srgbClr val="00B050"/>
              </a:solidFill>
              <a:ea typeface="宋体" panose="02010600030101010101" pitchFamily="2" charset="-122"/>
            </a:endParaRPr>
          </a:p>
          <a:p>
            <a:r>
              <a:rPr lang="en-US" altLang="zh-CN" dirty="0">
                <a:solidFill>
                  <a:srgbClr val="FF0000"/>
                </a:solidFill>
                <a:ea typeface="宋体" panose="02010600030101010101" pitchFamily="2" charset="-122"/>
              </a:rPr>
              <a:t># </a:t>
            </a:r>
            <a:r>
              <a:rPr lang="zh-CN" altLang="en-US" dirty="0">
                <a:solidFill>
                  <a:srgbClr val="FF0000"/>
                </a:solidFill>
                <a:ea typeface="宋体" panose="02010600030101010101" pitchFamily="2" charset="-122"/>
              </a:rPr>
              <a:t>读取二值图像</a:t>
            </a:r>
            <a:endParaRPr lang="zh-CN" altLang="en-US" dirty="0">
              <a:solidFill>
                <a:srgbClr val="FF0000"/>
              </a:solidFill>
              <a:ea typeface="宋体" panose="02010600030101010101" pitchFamily="2" charset="-122"/>
            </a:endParaRPr>
          </a:p>
          <a:p>
            <a:r>
              <a:rPr lang="en-US" altLang="zh-CN" dirty="0">
                <a:solidFill>
                  <a:srgbClr val="00B050"/>
                </a:solidFill>
                <a:ea typeface="宋体" panose="02010600030101010101" pitchFamily="2" charset="-122"/>
              </a:rPr>
              <a:t>img = cv2.imread('binary_image.jpg', 0)</a:t>
            </a:r>
            <a:endParaRPr lang="en-US" altLang="zh-CN" dirty="0">
              <a:solidFill>
                <a:srgbClr val="00B050"/>
              </a:solidFill>
              <a:ea typeface="宋体" panose="02010600030101010101" pitchFamily="2" charset="-122"/>
            </a:endParaRPr>
          </a:p>
          <a:p>
            <a:r>
              <a:rPr lang="en-US" altLang="zh-CN" dirty="0">
                <a:solidFill>
                  <a:srgbClr val="FF0000"/>
                </a:solidFill>
                <a:ea typeface="宋体" panose="02010600030101010101" pitchFamily="2" charset="-122"/>
              </a:rPr>
              <a:t># </a:t>
            </a:r>
            <a:r>
              <a:rPr lang="zh-CN" altLang="en-US" dirty="0">
                <a:solidFill>
                  <a:srgbClr val="FF0000"/>
                </a:solidFill>
                <a:ea typeface="宋体" panose="02010600030101010101" pitchFamily="2" charset="-122"/>
              </a:rPr>
              <a:t>创建</a:t>
            </a:r>
            <a:r>
              <a:rPr lang="en-US" altLang="zh-CN" dirty="0">
                <a:solidFill>
                  <a:srgbClr val="FF0000"/>
                </a:solidFill>
                <a:ea typeface="宋体" panose="02010600030101010101" pitchFamily="2" charset="-122"/>
              </a:rPr>
              <a:t>3x3</a:t>
            </a:r>
            <a:r>
              <a:rPr lang="zh-CN" altLang="en-US" dirty="0">
                <a:solidFill>
                  <a:srgbClr val="FF0000"/>
                </a:solidFill>
                <a:ea typeface="宋体" panose="02010600030101010101" pitchFamily="2" charset="-122"/>
              </a:rPr>
              <a:t>的矩形结构元素</a:t>
            </a:r>
            <a:endParaRPr lang="zh-CN" altLang="en-US" dirty="0">
              <a:solidFill>
                <a:srgbClr val="FF0000"/>
              </a:solidFill>
              <a:ea typeface="宋体" panose="02010600030101010101" pitchFamily="2" charset="-122"/>
            </a:endParaRPr>
          </a:p>
          <a:p>
            <a:r>
              <a:rPr lang="en-US" altLang="zh-CN" dirty="0">
                <a:solidFill>
                  <a:srgbClr val="00B050"/>
                </a:solidFill>
                <a:ea typeface="宋体" panose="02010600030101010101" pitchFamily="2" charset="-122"/>
              </a:rPr>
              <a:t>kernel = np.ones((3, 3), np.uint8)</a:t>
            </a:r>
            <a:endParaRPr lang="en-US" altLang="zh-CN" dirty="0">
              <a:solidFill>
                <a:srgbClr val="00B050"/>
              </a:solidFill>
              <a:ea typeface="宋体" panose="02010600030101010101" pitchFamily="2" charset="-122"/>
            </a:endParaRPr>
          </a:p>
          <a:p>
            <a:r>
              <a:rPr lang="en-US" altLang="zh-CN" dirty="0">
                <a:solidFill>
                  <a:srgbClr val="FF0000"/>
                </a:solidFill>
                <a:ea typeface="宋体" panose="02010600030101010101" pitchFamily="2" charset="-122"/>
              </a:rPr>
              <a:t># </a:t>
            </a:r>
            <a:r>
              <a:rPr lang="zh-CN" altLang="en-US" dirty="0">
                <a:solidFill>
                  <a:srgbClr val="FF0000"/>
                </a:solidFill>
                <a:ea typeface="宋体" panose="02010600030101010101" pitchFamily="2" charset="-122"/>
              </a:rPr>
              <a:t>进行膨胀操作，迭代</a:t>
            </a:r>
            <a:r>
              <a:rPr lang="en-US" altLang="zh-CN" dirty="0">
                <a:solidFill>
                  <a:srgbClr val="FF0000"/>
                </a:solidFill>
                <a:ea typeface="宋体" panose="02010600030101010101" pitchFamily="2" charset="-122"/>
              </a:rPr>
              <a:t>1</a:t>
            </a:r>
            <a:r>
              <a:rPr lang="zh-CN" altLang="en-US" dirty="0">
                <a:solidFill>
                  <a:srgbClr val="FF0000"/>
                </a:solidFill>
                <a:ea typeface="宋体" panose="02010600030101010101" pitchFamily="2" charset="-122"/>
              </a:rPr>
              <a:t>次</a:t>
            </a:r>
            <a:endParaRPr lang="zh-CN" altLang="en-US" dirty="0">
              <a:solidFill>
                <a:srgbClr val="FF0000"/>
              </a:solidFill>
              <a:ea typeface="宋体" panose="02010600030101010101" pitchFamily="2" charset="-122"/>
            </a:endParaRPr>
          </a:p>
          <a:p>
            <a:r>
              <a:rPr lang="en-US" altLang="zh-CN" dirty="0">
                <a:solidFill>
                  <a:srgbClr val="00B050"/>
                </a:solidFill>
                <a:ea typeface="宋体" panose="02010600030101010101" pitchFamily="2" charset="-122"/>
              </a:rPr>
              <a:t>dilated_img = cv2.dilate(img, kernel, iterations=1)</a:t>
            </a:r>
            <a:endParaRPr lang="en-US" altLang="zh-CN" dirty="0">
              <a:solidFill>
                <a:srgbClr val="00B050"/>
              </a:solidFill>
              <a:ea typeface="宋体" panose="02010600030101010101" pitchFamily="2" charset="-122"/>
            </a:endParaRPr>
          </a:p>
          <a:p>
            <a:endParaRPr lang="en-US" altLang="zh-CN" dirty="0">
              <a:solidFill>
                <a:srgbClr val="00B050"/>
              </a:solidFill>
              <a:ea typeface="宋体" panose="02010600030101010101" pitchFamily="2" charset="-122"/>
            </a:endParaRPr>
          </a:p>
          <a:p>
            <a:r>
              <a:rPr lang="en-US" altLang="zh-CN" dirty="0">
                <a:solidFill>
                  <a:srgbClr val="00B050"/>
                </a:solidFill>
                <a:ea typeface="宋体" panose="02010600030101010101" pitchFamily="2" charset="-122"/>
              </a:rPr>
              <a:t>cv2.imshow('Original Image', img)</a:t>
            </a:r>
            <a:endParaRPr lang="en-US" altLang="zh-CN" dirty="0">
              <a:solidFill>
                <a:srgbClr val="00B050"/>
              </a:solidFill>
              <a:ea typeface="宋体" panose="02010600030101010101" pitchFamily="2" charset="-122"/>
            </a:endParaRPr>
          </a:p>
          <a:p>
            <a:r>
              <a:rPr lang="en-US" altLang="zh-CN" dirty="0">
                <a:solidFill>
                  <a:srgbClr val="00B050"/>
                </a:solidFill>
                <a:ea typeface="宋体" panose="02010600030101010101" pitchFamily="2" charset="-122"/>
              </a:rPr>
              <a:t>cv2.imshow('Dilated Image', dilated_img)</a:t>
            </a:r>
            <a:endParaRPr lang="en-US" altLang="zh-CN" dirty="0">
              <a:solidFill>
                <a:srgbClr val="00B050"/>
              </a:solidFill>
              <a:ea typeface="宋体" panose="02010600030101010101" pitchFamily="2" charset="-122"/>
            </a:endParaRPr>
          </a:p>
          <a:p>
            <a:r>
              <a:rPr lang="en-US" altLang="zh-CN" dirty="0">
                <a:solidFill>
                  <a:srgbClr val="00B050"/>
                </a:solidFill>
                <a:ea typeface="宋体" panose="02010600030101010101" pitchFamily="2" charset="-122"/>
              </a:rPr>
              <a:t>cv2.waitKey(0)</a:t>
            </a:r>
            <a:endParaRPr lang="en-US" altLang="zh-CN" dirty="0">
              <a:solidFill>
                <a:srgbClr val="00B050"/>
              </a:solidFill>
              <a:ea typeface="宋体" panose="02010600030101010101" pitchFamily="2" charset="-122"/>
            </a:endParaRPr>
          </a:p>
          <a:p>
            <a:r>
              <a:rPr lang="en-US" altLang="zh-CN" dirty="0">
                <a:solidFill>
                  <a:srgbClr val="00B050"/>
                </a:solidFill>
                <a:ea typeface="宋体" panose="02010600030101010101" pitchFamily="2" charset="-122"/>
              </a:rPr>
              <a:t>cv2.destroyAllWindows()</a:t>
            </a:r>
            <a:endParaRPr lang="en-US" altLang="zh-CN" dirty="0">
              <a:solidFill>
                <a:srgbClr val="00B050"/>
              </a:solidFill>
              <a:ea typeface="宋体" panose="02010600030101010101" pitchFamily="2"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83845" y="212090"/>
            <a:ext cx="6144260" cy="583565"/>
          </a:xfrm>
          <a:prstGeom prst="rect">
            <a:avLst/>
          </a:prstGeom>
          <a:noFill/>
        </p:spPr>
        <p:txBody>
          <a:bodyPr wrap="square">
            <a:spAutoFit/>
          </a:bodyPr>
          <a:p>
            <a:r>
              <a:rPr lang="en-US" altLang="zh-CN" sz="3200" dirty="0">
                <a:solidFill>
                  <a:schemeClr val="bg1"/>
                </a:solidFill>
                <a:latin typeface="华文楷体" panose="02010600040101010101" pitchFamily="2" charset="-122"/>
                <a:ea typeface="华文楷体" panose="02010600040101010101" pitchFamily="2" charset="-122"/>
              </a:rPr>
              <a:t>8.</a:t>
            </a:r>
            <a:r>
              <a:rPr lang="zh-CN" altLang="en-US" sz="3200" dirty="0">
                <a:solidFill>
                  <a:schemeClr val="bg1"/>
                </a:solidFill>
                <a:latin typeface="华文楷体" panose="02010600040101010101" pitchFamily="2" charset="-122"/>
                <a:ea typeface="华文楷体" panose="02010600040101010101" pitchFamily="2" charset="-122"/>
              </a:rPr>
              <a:t>形态学操作</a:t>
            </a:r>
            <a:endParaRPr lang="zh-CN" altLang="en-US" sz="3200" dirty="0">
              <a:solidFill>
                <a:schemeClr val="bg1"/>
              </a:solidFill>
              <a:latin typeface="华文楷体" panose="02010600040101010101" pitchFamily="2" charset="-122"/>
              <a:ea typeface="华文楷体" panose="02010600040101010101" pitchFamily="2" charset="-122"/>
            </a:endParaRPr>
          </a:p>
        </p:txBody>
      </p:sp>
      <p:sp>
        <p:nvSpPr>
          <p:cNvPr id="6" name="文本框 5"/>
          <p:cNvSpPr txBox="1"/>
          <p:nvPr/>
        </p:nvSpPr>
        <p:spPr>
          <a:xfrm>
            <a:off x="548640" y="982345"/>
            <a:ext cx="2804795" cy="436245"/>
          </a:xfrm>
          <a:prstGeom prst="rect">
            <a:avLst/>
          </a:prstGeom>
          <a:noFill/>
        </p:spPr>
        <p:txBody>
          <a:bodyPr wrap="square">
            <a:noAutofit/>
          </a:bodyPr>
          <a:lstStyle/>
          <a:p>
            <a:r>
              <a:rPr lang="en-US" altLang="zh-CN" dirty="0">
                <a:solidFill>
                  <a:schemeClr val="bg1"/>
                </a:solidFill>
              </a:rPr>
              <a:t>8.2</a:t>
            </a:r>
            <a:r>
              <a:rPr lang="zh-CN" altLang="en-US" dirty="0">
                <a:solidFill>
                  <a:schemeClr val="bg1"/>
                </a:solidFill>
              </a:rPr>
              <a:t>开运算与</a:t>
            </a:r>
            <a:r>
              <a:rPr lang="zh-CN" altLang="en-US" dirty="0">
                <a:solidFill>
                  <a:schemeClr val="bg1"/>
                </a:solidFill>
              </a:rPr>
              <a:t>闭运算</a:t>
            </a:r>
            <a:endParaRPr lang="zh-CN" altLang="en-US" dirty="0">
              <a:solidFill>
                <a:schemeClr val="bg1"/>
              </a:solidFill>
            </a:endParaRPr>
          </a:p>
        </p:txBody>
      </p:sp>
      <p:graphicFrame>
        <p:nvGraphicFramePr>
          <p:cNvPr id="10" name="表格 9"/>
          <p:cNvGraphicFramePr/>
          <p:nvPr>
            <p:custDataLst>
              <p:tags r:id="rId1"/>
            </p:custDataLst>
          </p:nvPr>
        </p:nvGraphicFramePr>
        <p:xfrm>
          <a:off x="655955" y="1869440"/>
          <a:ext cx="10485120" cy="3880485"/>
        </p:xfrm>
        <a:graphic>
          <a:graphicData uri="http://schemas.openxmlformats.org/drawingml/2006/table">
            <a:tbl>
              <a:tblPr/>
              <a:tblGrid>
                <a:gridCol w="3495040"/>
                <a:gridCol w="3495040"/>
                <a:gridCol w="3495040"/>
              </a:tblGrid>
              <a:tr h="639445">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对比维度</a:t>
                      </a:r>
                      <a:endParaRPr lang="zh-CN" altLang="en-US" sz="1200" b="1" i="0">
                        <a:solidFill>
                          <a:schemeClr val="bg1"/>
                        </a:solidFill>
                        <a:uFillTx/>
                        <a:latin typeface="Inter" charset="0"/>
                        <a:ea typeface="Inter"/>
                      </a:endParaRPr>
                    </a:p>
                  </a:txBody>
                  <a:tcPr marL="114617" marR="114617" marT="76517" marB="76517" anchor="ctr" anchorCtr="0">
                    <a:lnL w="952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开运算（</a:t>
                      </a:r>
                      <a:r>
                        <a:rPr lang="en-US" altLang="zh-CN" sz="1200" b="1" i="0">
                          <a:solidFill>
                            <a:schemeClr val="bg1"/>
                          </a:solidFill>
                          <a:uFillTx/>
                          <a:latin typeface="Inter" charset="0"/>
                          <a:ea typeface="Inter"/>
                        </a:rPr>
                        <a:t>Opening</a:t>
                      </a:r>
                      <a:r>
                        <a:rPr lang="zh-CN" altLang="en-US" sz="1200" b="1" i="0">
                          <a:solidFill>
                            <a:schemeClr val="bg1"/>
                          </a:solidFill>
                          <a:uFillTx/>
                          <a:latin typeface="Inter" charset="0"/>
                          <a:ea typeface="Inter"/>
                        </a:rPr>
                        <a:t>）</a:t>
                      </a:r>
                      <a:endParaRPr lang="zh-CN" altLang="en-US" sz="1200" b="1"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闭运算（</a:t>
                      </a:r>
                      <a:r>
                        <a:rPr lang="en-US" altLang="zh-CN" sz="1200" b="1" i="0">
                          <a:solidFill>
                            <a:schemeClr val="bg1"/>
                          </a:solidFill>
                          <a:uFillTx/>
                          <a:latin typeface="Inter" charset="0"/>
                          <a:ea typeface="Inter"/>
                        </a:rPr>
                        <a:t>Closing</a:t>
                      </a:r>
                      <a:r>
                        <a:rPr lang="zh-CN" altLang="en-US" sz="1200" b="1" i="0">
                          <a:solidFill>
                            <a:schemeClr val="bg1"/>
                          </a:solidFill>
                          <a:uFillTx/>
                          <a:latin typeface="Inter" charset="0"/>
                          <a:ea typeface="Inter"/>
                        </a:rPr>
                        <a:t>）</a:t>
                      </a:r>
                      <a:endParaRPr lang="zh-CN" altLang="en-US" sz="1200" b="1"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639445">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操作顺序</a:t>
                      </a:r>
                      <a:endParaRPr lang="zh-CN" altLang="en-US" sz="1200" b="1" i="0">
                        <a:solidFill>
                          <a:schemeClr val="bg1"/>
                        </a:solidFill>
                        <a:uFillTx/>
                        <a:latin typeface="Inter" charset="0"/>
                        <a:ea typeface="Inter"/>
                      </a:endParaRPr>
                    </a:p>
                  </a:txBody>
                  <a:tcPr marL="114617" marR="114617" marT="76517" marB="76517" anchor="ctr" anchorCtr="0">
                    <a:lnL w="952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腐蚀 </a:t>
                      </a:r>
                      <a:r>
                        <a:rPr lang="en-US" altLang="zh-CN" sz="1200" b="1" i="0">
                          <a:solidFill>
                            <a:schemeClr val="bg1"/>
                          </a:solidFill>
                          <a:uFillTx/>
                          <a:latin typeface="Inter" charset="0"/>
                          <a:ea typeface="Inter"/>
                        </a:rPr>
                        <a:t>→ </a:t>
                      </a:r>
                      <a:r>
                        <a:rPr lang="zh-CN" altLang="en-US" sz="1200" b="1" i="0">
                          <a:solidFill>
                            <a:schemeClr val="bg1"/>
                          </a:solidFill>
                          <a:uFillTx/>
                          <a:latin typeface="Inter" charset="0"/>
                          <a:ea typeface="Inter"/>
                        </a:rPr>
                        <a:t>膨胀</a:t>
                      </a:r>
                      <a:endParaRPr lang="zh-CN" altLang="en-US" sz="1200" b="1"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膨胀 </a:t>
                      </a:r>
                      <a:r>
                        <a:rPr lang="en-US" altLang="zh-CN" sz="1200" b="1" i="0">
                          <a:solidFill>
                            <a:schemeClr val="bg1"/>
                          </a:solidFill>
                          <a:uFillTx/>
                          <a:latin typeface="Inter" charset="0"/>
                          <a:ea typeface="Inter"/>
                        </a:rPr>
                        <a:t>→ </a:t>
                      </a:r>
                      <a:r>
                        <a:rPr lang="zh-CN" altLang="en-US" sz="1200" b="1" i="0">
                          <a:solidFill>
                            <a:schemeClr val="bg1"/>
                          </a:solidFill>
                          <a:uFillTx/>
                          <a:latin typeface="Inter" charset="0"/>
                          <a:ea typeface="Inter"/>
                        </a:rPr>
                        <a:t>腐蚀</a:t>
                      </a:r>
                      <a:endParaRPr lang="zh-CN" altLang="en-US" sz="1200" b="1"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683260">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核心目标</a:t>
                      </a:r>
                      <a:endParaRPr lang="zh-CN" altLang="en-US" sz="1200" b="1" i="0">
                        <a:solidFill>
                          <a:schemeClr val="bg1"/>
                        </a:solidFill>
                        <a:uFillTx/>
                        <a:latin typeface="Inter" charset="0"/>
                        <a:ea typeface="Inter"/>
                      </a:endParaRPr>
                    </a:p>
                  </a:txBody>
                  <a:tcPr marL="114617" marR="114617" marT="76517" marB="76517" anchor="ctr" anchorCtr="0">
                    <a:lnL w="952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去除前景外的小噪声、断开窄连接</a:t>
                      </a:r>
                      <a:endParaRPr lang="zh-CN" altLang="en-US" sz="1200" b="1"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填充前景内的小孔洞、连接窄缝隙</a:t>
                      </a:r>
                      <a:endParaRPr lang="zh-CN" altLang="en-US" sz="1200" b="1"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639445">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对前景的影响</a:t>
                      </a:r>
                      <a:endParaRPr lang="zh-CN" altLang="en-US" sz="1200" b="1" i="0">
                        <a:solidFill>
                          <a:schemeClr val="bg1"/>
                        </a:solidFill>
                        <a:uFillTx/>
                        <a:latin typeface="Inter" charset="0"/>
                        <a:ea typeface="Inter"/>
                      </a:endParaRPr>
                    </a:p>
                  </a:txBody>
                  <a:tcPr marL="114617" marR="114617" marT="76517" marB="76517" anchor="ctr" anchorCtr="0">
                    <a:lnL w="952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不改变前景整体大小（腐蚀后膨胀还原）</a:t>
                      </a:r>
                      <a:endParaRPr lang="zh-CN" altLang="en-US" sz="1200" b="1"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不改变前景整体大小（膨胀后腐蚀还原）</a:t>
                      </a:r>
                      <a:endParaRPr lang="zh-CN" altLang="en-US" sz="1200" b="1"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639445">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结构元素依赖</a:t>
                      </a:r>
                      <a:endParaRPr lang="zh-CN" altLang="en-US" sz="1200" b="1" i="0">
                        <a:solidFill>
                          <a:schemeClr val="bg1"/>
                        </a:solidFill>
                        <a:uFillTx/>
                        <a:latin typeface="Inter" charset="0"/>
                        <a:ea typeface="Inter"/>
                      </a:endParaRPr>
                    </a:p>
                  </a:txBody>
                  <a:tcPr marL="114617" marR="114617" marT="76517" marB="76517" anchor="ctr" anchorCtr="0">
                    <a:lnL w="952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需选择比噪声大的结构元素（才能腐蚀掉噪声）</a:t>
                      </a:r>
                      <a:endParaRPr lang="zh-CN" altLang="en-US" sz="1200" b="1"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需选择比孔洞大的结构元素（才能填充孔洞）</a:t>
                      </a:r>
                      <a:endParaRPr lang="zh-CN" altLang="en-US" sz="1200" b="1"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639445">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典型应用</a:t>
                      </a:r>
                      <a:endParaRPr lang="zh-CN" altLang="en-US" sz="1200" b="1" i="0">
                        <a:solidFill>
                          <a:schemeClr val="bg1"/>
                        </a:solidFill>
                        <a:uFillTx/>
                        <a:latin typeface="Inter" charset="0"/>
                        <a:ea typeface="Inter"/>
                      </a:endParaRPr>
                    </a:p>
                  </a:txBody>
                  <a:tcPr marL="114617" marR="114617" marT="76517" marB="76517" anchor="ctr" anchorCtr="0">
                    <a:lnL w="952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文字去噪、车牌字符预处理</a:t>
                      </a:r>
                      <a:endParaRPr lang="zh-CN" altLang="en-US" sz="1200" b="1"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指纹图像孔洞填充、医学图像（如细胞）孔洞修复</a:t>
                      </a:r>
                      <a:endParaRPr lang="zh-CN" altLang="en-US" sz="1200" b="1"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83845" y="212090"/>
            <a:ext cx="6144260" cy="583565"/>
          </a:xfrm>
          <a:prstGeom prst="rect">
            <a:avLst/>
          </a:prstGeom>
          <a:noFill/>
        </p:spPr>
        <p:txBody>
          <a:bodyPr wrap="square">
            <a:spAutoFit/>
          </a:bodyPr>
          <a:p>
            <a:r>
              <a:rPr lang="en-US" altLang="zh-CN" sz="3200" dirty="0">
                <a:solidFill>
                  <a:schemeClr val="bg1"/>
                </a:solidFill>
                <a:latin typeface="华文楷体" panose="02010600040101010101" pitchFamily="2" charset="-122"/>
                <a:ea typeface="华文楷体" panose="02010600040101010101" pitchFamily="2" charset="-122"/>
              </a:rPr>
              <a:t>8.</a:t>
            </a:r>
            <a:r>
              <a:rPr lang="zh-CN" altLang="en-US" sz="3200" dirty="0">
                <a:solidFill>
                  <a:schemeClr val="bg1"/>
                </a:solidFill>
                <a:latin typeface="华文楷体" panose="02010600040101010101" pitchFamily="2" charset="-122"/>
                <a:ea typeface="华文楷体" panose="02010600040101010101" pitchFamily="2" charset="-122"/>
              </a:rPr>
              <a:t>形态学操作</a:t>
            </a:r>
            <a:endParaRPr lang="zh-CN" altLang="en-US" sz="3200" dirty="0">
              <a:solidFill>
                <a:schemeClr val="bg1"/>
              </a:solidFill>
              <a:latin typeface="华文楷体" panose="02010600040101010101" pitchFamily="2" charset="-122"/>
              <a:ea typeface="华文楷体" panose="02010600040101010101" pitchFamily="2" charset="-122"/>
            </a:endParaRPr>
          </a:p>
        </p:txBody>
      </p:sp>
      <p:sp>
        <p:nvSpPr>
          <p:cNvPr id="6" name="文本框 5"/>
          <p:cNvSpPr txBox="1"/>
          <p:nvPr/>
        </p:nvSpPr>
        <p:spPr>
          <a:xfrm>
            <a:off x="5984875" y="344805"/>
            <a:ext cx="5798820" cy="1965325"/>
          </a:xfrm>
          <a:prstGeom prst="rect">
            <a:avLst/>
          </a:prstGeom>
          <a:noFill/>
        </p:spPr>
        <p:txBody>
          <a:bodyPr wrap="square">
            <a:noAutofit/>
          </a:bodyPr>
          <a:lstStyle/>
          <a:p>
            <a:r>
              <a:rPr lang="zh-CN" altLang="en-US" dirty="0">
                <a:solidFill>
                  <a:srgbClr val="FF0000"/>
                </a:solidFill>
              </a:rPr>
              <a:t>注意：</a:t>
            </a:r>
            <a:endParaRPr lang="en-US" altLang="zh-CN" dirty="0">
              <a:solidFill>
                <a:srgbClr val="FF0000"/>
              </a:solidFill>
            </a:endParaRPr>
          </a:p>
          <a:p>
            <a:r>
              <a:rPr lang="en-US" altLang="zh-CN" dirty="0">
                <a:solidFill>
                  <a:srgbClr val="FF0000"/>
                </a:solidFill>
              </a:rPr>
              <a:t># cv2.MORPH_RECT</a:t>
            </a:r>
            <a:r>
              <a:rPr lang="zh-CN" altLang="en-US" dirty="0">
                <a:solidFill>
                  <a:srgbClr val="FF0000"/>
                </a:solidFill>
              </a:rPr>
              <a:t>：矩形；</a:t>
            </a:r>
            <a:r>
              <a:rPr lang="en-US" altLang="zh-CN" dirty="0">
                <a:solidFill>
                  <a:srgbClr val="FF0000"/>
                </a:solidFill>
              </a:rPr>
              <a:t>MORPH_CROSS</a:t>
            </a:r>
            <a:r>
              <a:rPr lang="zh-CN" altLang="en-US" dirty="0">
                <a:solidFill>
                  <a:srgbClr val="FF0000"/>
                </a:solidFill>
              </a:rPr>
              <a:t>：十字形；</a:t>
            </a:r>
            <a:r>
              <a:rPr lang="en-US" altLang="zh-CN" dirty="0">
                <a:solidFill>
                  <a:srgbClr val="FF0000"/>
                </a:solidFill>
              </a:rPr>
              <a:t>MORPH_ELLIPSE</a:t>
            </a:r>
            <a:r>
              <a:rPr lang="zh-CN" altLang="en-US" dirty="0">
                <a:solidFill>
                  <a:srgbClr val="FF0000"/>
                </a:solidFill>
              </a:rPr>
              <a:t>：椭圆形</a:t>
            </a:r>
            <a:endParaRPr lang="zh-CN" altLang="en-US" dirty="0">
              <a:solidFill>
                <a:srgbClr val="FF0000"/>
              </a:solidFill>
            </a:endParaRPr>
          </a:p>
          <a:p>
            <a:r>
              <a:rPr lang="zh-CN" altLang="en-US" dirty="0">
                <a:solidFill>
                  <a:schemeClr val="bg1"/>
                </a:solidFill>
              </a:rPr>
              <a:t>如：</a:t>
            </a:r>
            <a:r>
              <a:rPr lang="en-US" altLang="zh-CN" dirty="0">
                <a:solidFill>
                  <a:srgbClr val="00B050"/>
                </a:solidFill>
              </a:rPr>
              <a:t>ellipse_kernel_3x3 = cv2.getStructuringElement(</a:t>
            </a:r>
            <a:endParaRPr lang="en-US" altLang="zh-CN" dirty="0">
              <a:solidFill>
                <a:srgbClr val="00B050"/>
              </a:solidFill>
            </a:endParaRPr>
          </a:p>
          <a:p>
            <a:r>
              <a:rPr lang="en-US" altLang="zh-CN" dirty="0">
                <a:solidFill>
                  <a:srgbClr val="00B050"/>
                </a:solidFill>
              </a:rPr>
              <a:t>    shape=cv2.MORPH_ELLIPSE</a:t>
            </a:r>
            <a:r>
              <a:rPr lang="en-US" altLang="zh-CN" dirty="0">
                <a:solidFill>
                  <a:schemeClr val="bg1"/>
                </a:solidFill>
              </a:rPr>
              <a:t>, </a:t>
            </a:r>
            <a:r>
              <a:rPr lang="en-US" altLang="zh-CN" dirty="0">
                <a:solidFill>
                  <a:srgbClr val="FF0000"/>
                </a:solidFill>
              </a:rPr>
              <a:t> # </a:t>
            </a:r>
            <a:r>
              <a:rPr lang="zh-CN" altLang="en-US" dirty="0">
                <a:solidFill>
                  <a:srgbClr val="FF0000"/>
                </a:solidFill>
              </a:rPr>
              <a:t>指定为椭圆形</a:t>
            </a:r>
            <a:endParaRPr lang="zh-CN" altLang="en-US" dirty="0">
              <a:solidFill>
                <a:srgbClr val="FF0000"/>
              </a:solidFill>
            </a:endParaRPr>
          </a:p>
          <a:p>
            <a:r>
              <a:rPr lang="en-US" altLang="zh-CN" dirty="0">
                <a:solidFill>
                  <a:schemeClr val="bg1"/>
                </a:solidFill>
              </a:rPr>
              <a:t>   </a:t>
            </a:r>
            <a:r>
              <a:rPr lang="en-US" altLang="zh-CN" dirty="0">
                <a:solidFill>
                  <a:srgbClr val="00B050"/>
                </a:solidFill>
              </a:rPr>
              <a:t> ksize=(3, 3)  </a:t>
            </a:r>
            <a:r>
              <a:rPr lang="en-US" altLang="zh-CN" dirty="0">
                <a:solidFill>
                  <a:schemeClr val="bg1"/>
                </a:solidFill>
              </a:rPr>
              <a:t>           </a:t>
            </a:r>
            <a:r>
              <a:rPr lang="en-US" altLang="zh-CN" dirty="0">
                <a:solidFill>
                  <a:srgbClr val="FF0000"/>
                </a:solidFill>
              </a:rPr>
              <a:t> # </a:t>
            </a:r>
            <a:r>
              <a:rPr lang="zh-CN" altLang="en-US" dirty="0">
                <a:solidFill>
                  <a:srgbClr val="FF0000"/>
                </a:solidFill>
              </a:rPr>
              <a:t>尺寸为</a:t>
            </a:r>
            <a:r>
              <a:rPr lang="en-US" altLang="zh-CN" dirty="0">
                <a:solidFill>
                  <a:srgbClr val="FF0000"/>
                </a:solidFill>
              </a:rPr>
              <a:t>3</a:t>
            </a:r>
            <a:r>
              <a:rPr lang="en-US" altLang="en-US" dirty="0">
                <a:solidFill>
                  <a:srgbClr val="FF0000"/>
                </a:solidFill>
              </a:rPr>
              <a:t>×</a:t>
            </a:r>
            <a:r>
              <a:rPr lang="en-US" altLang="zh-CN" dirty="0">
                <a:solidFill>
                  <a:srgbClr val="FF0000"/>
                </a:solidFill>
              </a:rPr>
              <a:t>3</a:t>
            </a:r>
            <a:endParaRPr lang="en-US" altLang="zh-CN" dirty="0">
              <a:solidFill>
                <a:srgbClr val="FF0000"/>
              </a:solidFill>
            </a:endParaRPr>
          </a:p>
          <a:p>
            <a:r>
              <a:rPr lang="zh-CN" altLang="en-US" dirty="0">
                <a:solidFill>
                  <a:srgbClr val="00B050"/>
                </a:solidFill>
                <a:ea typeface="宋体" panose="02010600030101010101" pitchFamily="2" charset="-122"/>
              </a:rPr>
              <a:t>）</a:t>
            </a:r>
            <a:endParaRPr lang="zh-CN" altLang="en-US" dirty="0">
              <a:solidFill>
                <a:srgbClr val="00B050"/>
              </a:solidFill>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6887845" y="2642870"/>
            <a:ext cx="4644390" cy="4050030"/>
          </a:xfrm>
          <a:prstGeom prst="rect">
            <a:avLst/>
          </a:prstGeom>
        </p:spPr>
      </p:pic>
      <p:sp>
        <p:nvSpPr>
          <p:cNvPr id="7" name="文本框 6"/>
          <p:cNvSpPr txBox="1"/>
          <p:nvPr/>
        </p:nvSpPr>
        <p:spPr>
          <a:xfrm>
            <a:off x="378460" y="739140"/>
            <a:ext cx="5547360" cy="5876290"/>
          </a:xfrm>
          <a:prstGeom prst="rect">
            <a:avLst/>
          </a:prstGeom>
          <a:noFill/>
        </p:spPr>
        <p:txBody>
          <a:bodyPr wrap="square">
            <a:noAutofit/>
          </a:bodyPr>
          <a:lstStyle/>
          <a:p>
            <a:r>
              <a:rPr lang="en-US" altLang="zh-CN" dirty="0">
                <a:solidFill>
                  <a:schemeClr val="bg1"/>
                </a:solidFill>
              </a:rPr>
              <a:t>8.2</a:t>
            </a:r>
            <a:r>
              <a:rPr lang="zh-CN" altLang="en-US" dirty="0">
                <a:solidFill>
                  <a:schemeClr val="bg1"/>
                </a:solidFill>
              </a:rPr>
              <a:t>开运算与闭运</a:t>
            </a:r>
            <a:r>
              <a:rPr lang="zh-CN" altLang="en-US" dirty="0">
                <a:solidFill>
                  <a:schemeClr val="bg1"/>
                </a:solidFill>
              </a:rPr>
              <a:t>算</a:t>
            </a:r>
            <a:endParaRPr lang="zh-CN" altLang="en-US" dirty="0">
              <a:solidFill>
                <a:schemeClr val="bg1"/>
              </a:solidFill>
            </a:endParaRPr>
          </a:p>
          <a:p>
            <a:r>
              <a:rPr lang="en-US" altLang="zh-CN" dirty="0">
                <a:solidFill>
                  <a:srgbClr val="00B050"/>
                </a:solidFill>
              </a:rPr>
              <a:t>import cv2</a:t>
            </a:r>
            <a:endParaRPr lang="en-US" altLang="zh-CN" dirty="0">
              <a:solidFill>
                <a:srgbClr val="00B050"/>
              </a:solidFill>
            </a:endParaRPr>
          </a:p>
          <a:p>
            <a:r>
              <a:rPr lang="en-US" altLang="zh-CN" dirty="0">
                <a:solidFill>
                  <a:srgbClr val="00B050"/>
                </a:solidFill>
              </a:rPr>
              <a:t>import numpy as np</a:t>
            </a:r>
            <a:endParaRPr lang="en-US" altLang="zh-CN" dirty="0">
              <a:solidFill>
                <a:srgbClr val="00B050"/>
              </a:solidFill>
            </a:endParaRPr>
          </a:p>
          <a:p>
            <a:r>
              <a:rPr lang="en-US" altLang="zh-CN" dirty="0">
                <a:solidFill>
                  <a:srgbClr val="00B050"/>
                </a:solidFill>
              </a:rPr>
              <a:t>img = cv2.imread(".png", 0) </a:t>
            </a:r>
            <a:endParaRPr lang="en-US" altLang="zh-CN" dirty="0">
              <a:solidFill>
                <a:srgbClr val="00B050"/>
              </a:solidFill>
            </a:endParaRPr>
          </a:p>
          <a:p>
            <a:r>
              <a:rPr lang="en-US" altLang="zh-CN" dirty="0">
                <a:solidFill>
                  <a:srgbClr val="00B050"/>
                </a:solidFill>
              </a:rPr>
              <a:t>kernel = np.ones((3, 3), np.uint8)  </a:t>
            </a:r>
            <a:r>
              <a:rPr lang="en-US" altLang="zh-CN" dirty="0">
                <a:solidFill>
                  <a:srgbClr val="FF0000"/>
                </a:solidFill>
              </a:rPr>
              <a:t># 3x3</a:t>
            </a:r>
            <a:r>
              <a:rPr lang="zh-CN" altLang="en-US" dirty="0">
                <a:solidFill>
                  <a:srgbClr val="FF0000"/>
                </a:solidFill>
              </a:rPr>
              <a:t>矩形结构元素</a:t>
            </a:r>
            <a:endParaRPr lang="zh-CN" altLang="en-US" dirty="0">
              <a:solidFill>
                <a:srgbClr val="FF0000"/>
              </a:solidFill>
            </a:endParaRPr>
          </a:p>
          <a:p>
            <a:endParaRPr lang="en-US" altLang="zh-CN" dirty="0">
              <a:solidFill>
                <a:srgbClr val="00B050"/>
              </a:solidFill>
            </a:endParaRPr>
          </a:p>
          <a:p>
            <a:r>
              <a:rPr lang="en-US" altLang="zh-CN" dirty="0">
                <a:solidFill>
                  <a:srgbClr val="FF0000"/>
                </a:solidFill>
              </a:rPr>
              <a:t># 1. </a:t>
            </a:r>
            <a:r>
              <a:rPr lang="zh-CN" altLang="en-US" dirty="0">
                <a:solidFill>
                  <a:srgbClr val="FF0000"/>
                </a:solidFill>
              </a:rPr>
              <a:t>开运算：去除小噪声</a:t>
            </a:r>
            <a:endParaRPr lang="zh-CN" altLang="en-US" dirty="0">
              <a:solidFill>
                <a:srgbClr val="FF0000"/>
              </a:solidFill>
            </a:endParaRPr>
          </a:p>
          <a:p>
            <a:r>
              <a:rPr lang="en-US" altLang="zh-CN" dirty="0">
                <a:solidFill>
                  <a:srgbClr val="00B050"/>
                </a:solidFill>
              </a:rPr>
              <a:t>opening = cv2.morphologyEx(img, cv2.MORPH_OPEN, kernel)</a:t>
            </a:r>
            <a:endParaRPr lang="en-US" altLang="zh-CN" dirty="0">
              <a:solidFill>
                <a:srgbClr val="00B050"/>
              </a:solidFill>
            </a:endParaRPr>
          </a:p>
          <a:p>
            <a:endParaRPr lang="en-US" altLang="zh-CN" dirty="0">
              <a:solidFill>
                <a:srgbClr val="00B050"/>
              </a:solidFill>
            </a:endParaRPr>
          </a:p>
          <a:p>
            <a:r>
              <a:rPr lang="en-US" altLang="zh-CN" dirty="0">
                <a:solidFill>
                  <a:srgbClr val="FF0000"/>
                </a:solidFill>
              </a:rPr>
              <a:t># 2. </a:t>
            </a:r>
            <a:r>
              <a:rPr lang="zh-CN" altLang="en-US" dirty="0">
                <a:solidFill>
                  <a:srgbClr val="FF0000"/>
                </a:solidFill>
              </a:rPr>
              <a:t>闭运算：填充小孔洞</a:t>
            </a:r>
            <a:endParaRPr lang="zh-CN" altLang="en-US" dirty="0">
              <a:solidFill>
                <a:srgbClr val="FF0000"/>
              </a:solidFill>
            </a:endParaRPr>
          </a:p>
          <a:p>
            <a:r>
              <a:rPr lang="en-US" altLang="zh-CN" dirty="0">
                <a:solidFill>
                  <a:srgbClr val="00B050"/>
                </a:solidFill>
              </a:rPr>
              <a:t>closing = cv2.morphologyEx(img, cv2.MORPH_CLOSE, kernel)</a:t>
            </a:r>
            <a:endParaRPr lang="en-US" altLang="zh-CN" dirty="0">
              <a:solidFill>
                <a:srgbClr val="00B050"/>
              </a:solidFill>
            </a:endParaRPr>
          </a:p>
          <a:p>
            <a:endParaRPr lang="en-US" altLang="zh-CN" dirty="0">
              <a:solidFill>
                <a:srgbClr val="00B050"/>
              </a:solidFill>
            </a:endParaRPr>
          </a:p>
          <a:p>
            <a:r>
              <a:rPr lang="en-US" altLang="zh-CN" dirty="0">
                <a:solidFill>
                  <a:srgbClr val="FF0000"/>
                </a:solidFill>
              </a:rPr>
              <a:t># 3. </a:t>
            </a:r>
            <a:r>
              <a:rPr lang="zh-CN" altLang="en-US" dirty="0">
                <a:solidFill>
                  <a:srgbClr val="FF0000"/>
                </a:solidFill>
              </a:rPr>
              <a:t>显示结果</a:t>
            </a:r>
            <a:endParaRPr lang="zh-CN" altLang="en-US" dirty="0">
              <a:solidFill>
                <a:srgbClr val="FF0000"/>
              </a:solidFill>
            </a:endParaRPr>
          </a:p>
          <a:p>
            <a:r>
              <a:rPr lang="en-US" altLang="zh-CN" dirty="0">
                <a:solidFill>
                  <a:srgbClr val="00B050"/>
                </a:solidFill>
              </a:rPr>
              <a:t>cv2.imshow("Original", img)</a:t>
            </a:r>
            <a:endParaRPr lang="en-US" altLang="zh-CN" dirty="0">
              <a:solidFill>
                <a:srgbClr val="00B050"/>
              </a:solidFill>
            </a:endParaRPr>
          </a:p>
          <a:p>
            <a:r>
              <a:rPr lang="en-US" altLang="zh-CN" dirty="0">
                <a:solidFill>
                  <a:srgbClr val="00B050"/>
                </a:solidFill>
              </a:rPr>
              <a:t>cv2.imshow("Opening (</a:t>
            </a:r>
            <a:r>
              <a:rPr lang="zh-CN" altLang="en-US" dirty="0">
                <a:solidFill>
                  <a:srgbClr val="00B050"/>
                </a:solidFill>
              </a:rPr>
              <a:t>去噪声</a:t>
            </a:r>
            <a:r>
              <a:rPr lang="en-US" altLang="zh-CN" dirty="0">
                <a:solidFill>
                  <a:srgbClr val="00B050"/>
                </a:solidFill>
              </a:rPr>
              <a:t>)", opening)</a:t>
            </a:r>
            <a:endParaRPr lang="en-US" altLang="zh-CN" dirty="0">
              <a:solidFill>
                <a:srgbClr val="00B050"/>
              </a:solidFill>
            </a:endParaRPr>
          </a:p>
          <a:p>
            <a:r>
              <a:rPr lang="en-US" altLang="zh-CN" dirty="0">
                <a:solidFill>
                  <a:srgbClr val="00B050"/>
                </a:solidFill>
              </a:rPr>
              <a:t>cv2.imshow("Closing (</a:t>
            </a:r>
            <a:r>
              <a:rPr lang="zh-CN" altLang="en-US" dirty="0">
                <a:solidFill>
                  <a:srgbClr val="00B050"/>
                </a:solidFill>
              </a:rPr>
              <a:t>填孔洞</a:t>
            </a:r>
            <a:r>
              <a:rPr lang="en-US" altLang="zh-CN" dirty="0">
                <a:solidFill>
                  <a:srgbClr val="00B050"/>
                </a:solidFill>
              </a:rPr>
              <a:t>)", closing)</a:t>
            </a:r>
            <a:endParaRPr lang="en-US" altLang="zh-CN" dirty="0">
              <a:solidFill>
                <a:srgbClr val="00B050"/>
              </a:solidFill>
            </a:endParaRPr>
          </a:p>
          <a:p>
            <a:r>
              <a:rPr lang="en-US" altLang="zh-CN" dirty="0">
                <a:solidFill>
                  <a:srgbClr val="00B050"/>
                </a:solidFill>
              </a:rPr>
              <a:t>cv2.waitKey(0)</a:t>
            </a:r>
            <a:endParaRPr lang="en-US" altLang="zh-CN" dirty="0">
              <a:solidFill>
                <a:srgbClr val="00B050"/>
              </a:solidFill>
            </a:endParaRPr>
          </a:p>
          <a:p>
            <a:r>
              <a:rPr lang="en-US" altLang="zh-CN" dirty="0">
                <a:solidFill>
                  <a:srgbClr val="00B050"/>
                </a:solidFill>
              </a:rPr>
              <a:t>cv2.destroyAllWindows()</a:t>
            </a:r>
            <a:endParaRPr lang="en-US" altLang="zh-CN" dirty="0">
              <a:solidFill>
                <a:srgbClr val="00B05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83845" y="212090"/>
            <a:ext cx="6144260" cy="583565"/>
          </a:xfrm>
          <a:prstGeom prst="rect">
            <a:avLst/>
          </a:prstGeom>
          <a:noFill/>
        </p:spPr>
        <p:txBody>
          <a:bodyPr wrap="square">
            <a:spAutoFit/>
          </a:bodyPr>
          <a:p>
            <a:r>
              <a:rPr lang="en-US" altLang="zh-CN" sz="3200" dirty="0">
                <a:solidFill>
                  <a:schemeClr val="bg1"/>
                </a:solidFill>
                <a:latin typeface="华文楷体" panose="02010600040101010101" pitchFamily="2" charset="-122"/>
                <a:ea typeface="华文楷体" panose="02010600040101010101" pitchFamily="2" charset="-122"/>
              </a:rPr>
              <a:t>8.</a:t>
            </a:r>
            <a:r>
              <a:rPr lang="zh-CN" altLang="en-US" sz="3200" dirty="0">
                <a:solidFill>
                  <a:schemeClr val="bg1"/>
                </a:solidFill>
                <a:latin typeface="华文楷体" panose="02010600040101010101" pitchFamily="2" charset="-122"/>
                <a:ea typeface="华文楷体" panose="02010600040101010101" pitchFamily="2" charset="-122"/>
              </a:rPr>
              <a:t>形态学操作</a:t>
            </a:r>
            <a:endParaRPr lang="zh-CN" altLang="en-US" sz="3200" dirty="0">
              <a:solidFill>
                <a:schemeClr val="bg1"/>
              </a:solidFill>
              <a:latin typeface="华文楷体" panose="02010600040101010101" pitchFamily="2" charset="-122"/>
              <a:ea typeface="华文楷体" panose="02010600040101010101" pitchFamily="2" charset="-122"/>
            </a:endParaRPr>
          </a:p>
        </p:txBody>
      </p:sp>
      <p:sp>
        <p:nvSpPr>
          <p:cNvPr id="6" name="文本框 5"/>
          <p:cNvSpPr txBox="1"/>
          <p:nvPr/>
        </p:nvSpPr>
        <p:spPr>
          <a:xfrm>
            <a:off x="548640" y="795655"/>
            <a:ext cx="2804795" cy="436245"/>
          </a:xfrm>
          <a:prstGeom prst="rect">
            <a:avLst/>
          </a:prstGeom>
          <a:noFill/>
        </p:spPr>
        <p:txBody>
          <a:bodyPr wrap="square">
            <a:noAutofit/>
          </a:bodyPr>
          <a:lstStyle/>
          <a:p>
            <a:r>
              <a:rPr lang="en-US" altLang="zh-CN" dirty="0">
                <a:solidFill>
                  <a:schemeClr val="bg1"/>
                </a:solidFill>
              </a:rPr>
              <a:t>8.3</a:t>
            </a:r>
            <a:r>
              <a:rPr lang="zh-CN" altLang="en-US" dirty="0">
                <a:solidFill>
                  <a:schemeClr val="bg1"/>
                </a:solidFill>
              </a:rPr>
              <a:t>黑帽和</a:t>
            </a:r>
            <a:r>
              <a:rPr lang="zh-CN" altLang="en-US" dirty="0">
                <a:solidFill>
                  <a:schemeClr val="bg1"/>
                </a:solidFill>
              </a:rPr>
              <a:t>顶帽</a:t>
            </a:r>
            <a:endParaRPr lang="zh-CN" altLang="en-US" dirty="0">
              <a:solidFill>
                <a:schemeClr val="bg1"/>
              </a:solidFill>
            </a:endParaRPr>
          </a:p>
        </p:txBody>
      </p:sp>
      <p:sp>
        <p:nvSpPr>
          <p:cNvPr id="2" name="文本框 1"/>
          <p:cNvSpPr txBox="1"/>
          <p:nvPr/>
        </p:nvSpPr>
        <p:spPr>
          <a:xfrm>
            <a:off x="438785" y="1348740"/>
            <a:ext cx="7545705" cy="5318760"/>
          </a:xfrm>
          <a:prstGeom prst="rect">
            <a:avLst/>
          </a:prstGeom>
          <a:noFill/>
        </p:spPr>
        <p:txBody>
          <a:bodyPr wrap="square">
            <a:noAutofit/>
          </a:bodyPr>
          <a:p>
            <a:r>
              <a:rPr lang="en-US" altLang="zh-CN" dirty="0">
                <a:solidFill>
                  <a:srgbClr val="00B050"/>
                </a:solidFill>
              </a:rPr>
              <a:t>import cv2</a:t>
            </a:r>
            <a:endParaRPr lang="en-US" altLang="zh-CN" dirty="0">
              <a:solidFill>
                <a:srgbClr val="00B050"/>
              </a:solidFill>
            </a:endParaRPr>
          </a:p>
          <a:p>
            <a:r>
              <a:rPr lang="en-US" altLang="zh-CN" dirty="0">
                <a:solidFill>
                  <a:srgbClr val="00B050"/>
                </a:solidFill>
              </a:rPr>
              <a:t>import numpy as np</a:t>
            </a:r>
            <a:endParaRPr lang="en-US" altLang="zh-CN" dirty="0">
              <a:solidFill>
                <a:srgbClr val="00B050"/>
              </a:solidFill>
            </a:endParaRPr>
          </a:p>
          <a:p>
            <a:r>
              <a:rPr lang="en-US" altLang="zh-CN" dirty="0">
                <a:solidFill>
                  <a:srgbClr val="00B050"/>
                </a:solidFill>
              </a:rPr>
              <a:t>import matplotlib.pyplot as plt</a:t>
            </a:r>
            <a:endParaRPr lang="en-US" altLang="zh-CN" dirty="0">
              <a:solidFill>
                <a:srgbClr val="00B050"/>
              </a:solidFill>
            </a:endParaRPr>
          </a:p>
          <a:p>
            <a:endParaRPr lang="en-US" altLang="zh-CN" dirty="0">
              <a:solidFill>
                <a:srgbClr val="00B050"/>
              </a:solidFill>
            </a:endParaRPr>
          </a:p>
          <a:p>
            <a:r>
              <a:rPr lang="en-US" altLang="zh-CN" dirty="0">
                <a:solidFill>
                  <a:srgbClr val="FF0000"/>
                </a:solidFill>
              </a:rPr>
              <a:t># </a:t>
            </a:r>
            <a:r>
              <a:rPr lang="zh-CN" altLang="en-US" dirty="0">
                <a:solidFill>
                  <a:srgbClr val="FF0000"/>
                </a:solidFill>
              </a:rPr>
              <a:t>读取图像（以灰度图为例）</a:t>
            </a:r>
            <a:endParaRPr lang="zh-CN" altLang="en-US" dirty="0">
              <a:solidFill>
                <a:srgbClr val="00B050"/>
              </a:solidFill>
            </a:endParaRPr>
          </a:p>
          <a:p>
            <a:r>
              <a:rPr lang="en-US" altLang="zh-CN" dirty="0">
                <a:solidFill>
                  <a:srgbClr val="00B050"/>
                </a:solidFill>
              </a:rPr>
              <a:t>img = cv2.imread("test_image.png", 0)</a:t>
            </a:r>
            <a:endParaRPr lang="en-US" altLang="zh-CN" dirty="0">
              <a:solidFill>
                <a:srgbClr val="00B050"/>
              </a:solidFill>
            </a:endParaRPr>
          </a:p>
          <a:p>
            <a:r>
              <a:rPr lang="en-US" altLang="zh-CN" dirty="0">
                <a:solidFill>
                  <a:srgbClr val="FF0000"/>
                </a:solidFill>
              </a:rPr>
              <a:t># </a:t>
            </a:r>
            <a:r>
              <a:rPr lang="zh-CN" altLang="en-US" dirty="0">
                <a:solidFill>
                  <a:srgbClr val="FF0000"/>
                </a:solidFill>
              </a:rPr>
              <a:t>定义结构元素</a:t>
            </a:r>
            <a:endParaRPr lang="zh-CN" altLang="en-US" dirty="0">
              <a:solidFill>
                <a:srgbClr val="FF0000"/>
              </a:solidFill>
            </a:endParaRPr>
          </a:p>
          <a:p>
            <a:r>
              <a:rPr lang="en-US" altLang="zh-CN" dirty="0">
                <a:solidFill>
                  <a:srgbClr val="00B050"/>
                </a:solidFill>
              </a:rPr>
              <a:t>kernel = cv2.getStructuringElement(cv2.MORPH_RECT, (5, 5))</a:t>
            </a:r>
            <a:endParaRPr lang="en-US" altLang="zh-CN" dirty="0">
              <a:solidFill>
                <a:srgbClr val="00B050"/>
              </a:solidFill>
            </a:endParaRPr>
          </a:p>
          <a:p>
            <a:r>
              <a:rPr lang="en-US" altLang="zh-CN" dirty="0">
                <a:solidFill>
                  <a:srgbClr val="FF0000"/>
                </a:solidFill>
              </a:rPr>
              <a:t># </a:t>
            </a:r>
            <a:r>
              <a:rPr lang="zh-CN" altLang="en-US" dirty="0">
                <a:solidFill>
                  <a:srgbClr val="FF0000"/>
                </a:solidFill>
              </a:rPr>
              <a:t>顶帽操作：提取亮的小区域</a:t>
            </a:r>
            <a:endParaRPr lang="zh-CN" altLang="en-US" dirty="0">
              <a:solidFill>
                <a:srgbClr val="FF0000"/>
              </a:solidFill>
            </a:endParaRPr>
          </a:p>
          <a:p>
            <a:r>
              <a:rPr lang="en-US" altLang="zh-CN" dirty="0">
                <a:solidFill>
                  <a:srgbClr val="00B050"/>
                </a:solidFill>
              </a:rPr>
              <a:t>tophat = cv2.morphologyEx(img, cv2.MORPH_TOPHAT, kernel)</a:t>
            </a:r>
            <a:endParaRPr lang="en-US" altLang="zh-CN" dirty="0">
              <a:solidFill>
                <a:srgbClr val="00B050"/>
              </a:solidFill>
            </a:endParaRPr>
          </a:p>
          <a:p>
            <a:r>
              <a:rPr lang="en-US" altLang="zh-CN" dirty="0">
                <a:solidFill>
                  <a:srgbClr val="FF0000"/>
                </a:solidFill>
              </a:rPr>
              <a:t># </a:t>
            </a:r>
            <a:r>
              <a:rPr lang="zh-CN" altLang="en-US" dirty="0">
                <a:solidFill>
                  <a:srgbClr val="FF0000"/>
                </a:solidFill>
              </a:rPr>
              <a:t>黑帽操作：提取暗的小区域</a:t>
            </a:r>
            <a:endParaRPr lang="zh-CN" altLang="en-US" dirty="0">
              <a:solidFill>
                <a:srgbClr val="FF0000"/>
              </a:solidFill>
            </a:endParaRPr>
          </a:p>
          <a:p>
            <a:r>
              <a:rPr lang="en-US" altLang="zh-CN" dirty="0">
                <a:solidFill>
                  <a:srgbClr val="00B050"/>
                </a:solidFill>
              </a:rPr>
              <a:t>blackhat = cv2.morphologyEx(img, cv2.MORPH_BLACKHAT, kernel)</a:t>
            </a:r>
            <a:endParaRPr lang="en-US" altLang="zh-CN" dirty="0">
              <a:solidFill>
                <a:srgbClr val="00B050"/>
              </a:solidFill>
            </a:endParaRPr>
          </a:p>
          <a:p>
            <a:endParaRPr lang="en-US" altLang="zh-CN" dirty="0">
              <a:solidFill>
                <a:srgbClr val="00B050"/>
              </a:solidFill>
            </a:endParaRPr>
          </a:p>
          <a:p>
            <a:r>
              <a:rPr lang="en-US" altLang="zh-CN" dirty="0">
                <a:solidFill>
                  <a:srgbClr val="FF0000"/>
                </a:solidFill>
              </a:rPr>
              <a:t># </a:t>
            </a:r>
            <a:r>
              <a:rPr lang="zh-CN" altLang="en-US" dirty="0">
                <a:solidFill>
                  <a:srgbClr val="FF0000"/>
                </a:solidFill>
              </a:rPr>
              <a:t>显示结果</a:t>
            </a:r>
            <a:endParaRPr lang="zh-CN" altLang="en-US" dirty="0">
              <a:solidFill>
                <a:srgbClr val="FF0000"/>
              </a:solidFill>
            </a:endParaRPr>
          </a:p>
          <a:p>
            <a:r>
              <a:rPr lang="en-US" altLang="zh-CN" dirty="0">
                <a:solidFill>
                  <a:srgbClr val="00B050"/>
                </a:solidFill>
              </a:rPr>
              <a:t>cv2.imshow('</a:t>
            </a:r>
            <a:r>
              <a:rPr lang="zh-CN" altLang="en-US" dirty="0">
                <a:solidFill>
                  <a:srgbClr val="00B050"/>
                </a:solidFill>
              </a:rPr>
              <a:t>原始图像</a:t>
            </a:r>
            <a:r>
              <a:rPr lang="en-US" altLang="zh-CN" dirty="0">
                <a:solidFill>
                  <a:srgbClr val="00B050"/>
                </a:solidFill>
              </a:rPr>
              <a:t>', img)</a:t>
            </a:r>
            <a:endParaRPr lang="en-US" altLang="zh-CN" dirty="0">
              <a:solidFill>
                <a:srgbClr val="00B050"/>
              </a:solidFill>
            </a:endParaRPr>
          </a:p>
          <a:p>
            <a:r>
              <a:rPr lang="en-US" altLang="zh-CN" dirty="0">
                <a:solidFill>
                  <a:srgbClr val="00B050"/>
                </a:solidFill>
              </a:rPr>
              <a:t>cv2.imshow('</a:t>
            </a:r>
            <a:r>
              <a:rPr lang="zh-CN" altLang="en-US" dirty="0">
                <a:solidFill>
                  <a:srgbClr val="00B050"/>
                </a:solidFill>
              </a:rPr>
              <a:t>礼帽操作（亮区域）</a:t>
            </a:r>
            <a:r>
              <a:rPr lang="en-US" altLang="zh-CN" dirty="0">
                <a:solidFill>
                  <a:srgbClr val="00B050"/>
                </a:solidFill>
              </a:rPr>
              <a:t>', tophat)</a:t>
            </a:r>
            <a:endParaRPr lang="en-US" altLang="zh-CN" dirty="0">
              <a:solidFill>
                <a:srgbClr val="00B050"/>
              </a:solidFill>
            </a:endParaRPr>
          </a:p>
          <a:p>
            <a:r>
              <a:rPr lang="en-US" altLang="zh-CN" dirty="0">
                <a:solidFill>
                  <a:srgbClr val="00B050"/>
                </a:solidFill>
              </a:rPr>
              <a:t>cv2.imshow('</a:t>
            </a:r>
            <a:r>
              <a:rPr lang="zh-CN" altLang="en-US" dirty="0">
                <a:solidFill>
                  <a:srgbClr val="00B050"/>
                </a:solidFill>
              </a:rPr>
              <a:t>黑帽操作（暗区域）</a:t>
            </a:r>
            <a:r>
              <a:rPr lang="en-US" altLang="zh-CN" dirty="0">
                <a:solidFill>
                  <a:srgbClr val="00B050"/>
                </a:solidFill>
              </a:rPr>
              <a:t>', blackhat)</a:t>
            </a:r>
            <a:endParaRPr lang="en-US" altLang="zh-CN" dirty="0">
              <a:solidFill>
                <a:srgbClr val="00B050"/>
              </a:solidFill>
            </a:endParaRPr>
          </a:p>
          <a:p>
            <a:r>
              <a:rPr lang="en-US" altLang="zh-CN" dirty="0">
                <a:solidFill>
                  <a:srgbClr val="00B050"/>
                </a:solidFill>
              </a:rPr>
              <a:t>cv2.waitKey(0)</a:t>
            </a:r>
            <a:endParaRPr lang="en-US" altLang="zh-CN" dirty="0">
              <a:solidFill>
                <a:srgbClr val="00B050"/>
              </a:solidFill>
            </a:endParaRPr>
          </a:p>
          <a:p>
            <a:r>
              <a:rPr lang="en-US" altLang="zh-CN" dirty="0">
                <a:solidFill>
                  <a:srgbClr val="00B050"/>
                </a:solidFill>
              </a:rPr>
              <a:t>cv2.destroyAllWindows()</a:t>
            </a:r>
            <a:endParaRPr lang="en-US" altLang="zh-CN" dirty="0">
              <a:solidFill>
                <a:srgbClr val="00B050"/>
              </a:solidFill>
            </a:endParaRPr>
          </a:p>
        </p:txBody>
      </p:sp>
      <p:pic>
        <p:nvPicPr>
          <p:cNvPr id="7" name="图片 6"/>
          <p:cNvPicPr>
            <a:picLocks noChangeAspect="1"/>
          </p:cNvPicPr>
          <p:nvPr/>
        </p:nvPicPr>
        <p:blipFill>
          <a:blip r:embed="rId1"/>
          <a:stretch>
            <a:fillRect/>
          </a:stretch>
        </p:blipFill>
        <p:spPr>
          <a:xfrm>
            <a:off x="10105390" y="530225"/>
            <a:ext cx="1876425" cy="2571115"/>
          </a:xfrm>
          <a:prstGeom prst="rect">
            <a:avLst/>
          </a:prstGeom>
        </p:spPr>
      </p:pic>
      <p:pic>
        <p:nvPicPr>
          <p:cNvPr id="8" name="图片 7"/>
          <p:cNvPicPr>
            <a:picLocks noChangeAspect="1"/>
          </p:cNvPicPr>
          <p:nvPr/>
        </p:nvPicPr>
        <p:blipFill>
          <a:blip r:embed="rId2"/>
          <a:stretch>
            <a:fillRect/>
          </a:stretch>
        </p:blipFill>
        <p:spPr>
          <a:xfrm>
            <a:off x="10106025" y="3678555"/>
            <a:ext cx="1875790" cy="2412365"/>
          </a:xfrm>
          <a:prstGeom prst="rect">
            <a:avLst/>
          </a:prstGeom>
        </p:spPr>
      </p:pic>
      <p:pic>
        <p:nvPicPr>
          <p:cNvPr id="9" name="图片 8" descr="开运算"/>
          <p:cNvPicPr>
            <a:picLocks noChangeAspect="1"/>
          </p:cNvPicPr>
          <p:nvPr/>
        </p:nvPicPr>
        <p:blipFill>
          <a:blip r:embed="rId3"/>
          <a:stretch>
            <a:fillRect/>
          </a:stretch>
        </p:blipFill>
        <p:spPr>
          <a:xfrm>
            <a:off x="7664450" y="470535"/>
            <a:ext cx="1877695" cy="2570480"/>
          </a:xfrm>
          <a:prstGeom prst="rect">
            <a:avLst/>
          </a:prstGeom>
        </p:spPr>
      </p:pic>
      <p:pic>
        <p:nvPicPr>
          <p:cNvPr id="10" name="图片 9" descr="闭运算"/>
          <p:cNvPicPr>
            <a:picLocks noChangeAspect="1"/>
          </p:cNvPicPr>
          <p:nvPr/>
        </p:nvPicPr>
        <p:blipFill>
          <a:blip r:embed="rId4"/>
          <a:stretch>
            <a:fillRect/>
          </a:stretch>
        </p:blipFill>
        <p:spPr>
          <a:xfrm>
            <a:off x="7664450" y="3678555"/>
            <a:ext cx="1877060" cy="2413635"/>
          </a:xfrm>
          <a:prstGeom prst="rect">
            <a:avLst/>
          </a:prstGeom>
        </p:spPr>
      </p:pic>
      <p:sp>
        <p:nvSpPr>
          <p:cNvPr id="12" name="文本框 11"/>
          <p:cNvSpPr txBox="1"/>
          <p:nvPr/>
        </p:nvSpPr>
        <p:spPr>
          <a:xfrm>
            <a:off x="10269855" y="6231890"/>
            <a:ext cx="2804795" cy="436245"/>
          </a:xfrm>
          <a:prstGeom prst="rect">
            <a:avLst/>
          </a:prstGeom>
          <a:noFill/>
        </p:spPr>
        <p:txBody>
          <a:bodyPr wrap="square">
            <a:noAutofit/>
          </a:bodyPr>
          <a:lstStyle/>
          <a:p>
            <a:r>
              <a:rPr lang="zh-CN" altLang="en-US" dirty="0">
                <a:solidFill>
                  <a:schemeClr val="bg1"/>
                </a:solidFill>
              </a:rPr>
              <a:t>黑帽运算</a:t>
            </a:r>
            <a:r>
              <a:rPr lang="zh-CN" altLang="en-US" dirty="0">
                <a:solidFill>
                  <a:schemeClr val="bg1"/>
                </a:solidFill>
              </a:rPr>
              <a:t>结果</a:t>
            </a:r>
            <a:endParaRPr lang="zh-CN" altLang="en-US" dirty="0">
              <a:solidFill>
                <a:schemeClr val="bg1"/>
              </a:solidFill>
            </a:endParaRPr>
          </a:p>
        </p:txBody>
      </p:sp>
      <p:sp>
        <p:nvSpPr>
          <p:cNvPr id="13" name="文本框 12"/>
          <p:cNvSpPr txBox="1"/>
          <p:nvPr/>
        </p:nvSpPr>
        <p:spPr>
          <a:xfrm>
            <a:off x="10269855" y="3101340"/>
            <a:ext cx="2804795" cy="436245"/>
          </a:xfrm>
          <a:prstGeom prst="rect">
            <a:avLst/>
          </a:prstGeom>
          <a:noFill/>
        </p:spPr>
        <p:txBody>
          <a:bodyPr wrap="square">
            <a:noAutofit/>
          </a:bodyPr>
          <a:lstStyle/>
          <a:p>
            <a:r>
              <a:rPr lang="zh-CN" altLang="en-US" dirty="0">
                <a:solidFill>
                  <a:schemeClr val="bg1"/>
                </a:solidFill>
              </a:rPr>
              <a:t>顶帽</a:t>
            </a:r>
            <a:r>
              <a:rPr lang="zh-CN" altLang="en-US" dirty="0">
                <a:solidFill>
                  <a:schemeClr val="bg1"/>
                </a:solidFill>
              </a:rPr>
              <a:t>运算结果</a:t>
            </a:r>
            <a:endParaRPr lang="zh-CN" altLang="en-US" dirty="0">
              <a:solidFill>
                <a:schemeClr val="bg1"/>
              </a:solidFill>
            </a:endParaRPr>
          </a:p>
        </p:txBody>
      </p:sp>
      <p:sp>
        <p:nvSpPr>
          <p:cNvPr id="14" name="文本框 13"/>
          <p:cNvSpPr txBox="1"/>
          <p:nvPr/>
        </p:nvSpPr>
        <p:spPr>
          <a:xfrm>
            <a:off x="8291195" y="3101340"/>
            <a:ext cx="642620" cy="436245"/>
          </a:xfrm>
          <a:prstGeom prst="rect">
            <a:avLst/>
          </a:prstGeom>
          <a:noFill/>
        </p:spPr>
        <p:txBody>
          <a:bodyPr wrap="square">
            <a:noAutofit/>
          </a:bodyPr>
          <a:lstStyle/>
          <a:p>
            <a:r>
              <a:rPr lang="zh-CN" altLang="en-US" dirty="0">
                <a:solidFill>
                  <a:schemeClr val="bg1"/>
                </a:solidFill>
              </a:rPr>
              <a:t>原图</a:t>
            </a:r>
            <a:endParaRPr lang="zh-CN" altLang="en-US" dirty="0">
              <a:solidFill>
                <a:schemeClr val="bg1"/>
              </a:solidFill>
            </a:endParaRPr>
          </a:p>
        </p:txBody>
      </p:sp>
      <p:sp>
        <p:nvSpPr>
          <p:cNvPr id="15" name="文本框 14"/>
          <p:cNvSpPr txBox="1"/>
          <p:nvPr/>
        </p:nvSpPr>
        <p:spPr>
          <a:xfrm>
            <a:off x="8291195" y="6153785"/>
            <a:ext cx="642620" cy="436245"/>
          </a:xfrm>
          <a:prstGeom prst="rect">
            <a:avLst/>
          </a:prstGeom>
          <a:noFill/>
        </p:spPr>
        <p:txBody>
          <a:bodyPr wrap="square">
            <a:noAutofit/>
          </a:bodyPr>
          <a:p>
            <a:r>
              <a:rPr lang="zh-CN" altLang="en-US" dirty="0">
                <a:solidFill>
                  <a:schemeClr val="bg1"/>
                </a:solidFill>
              </a:rPr>
              <a:t>原图</a:t>
            </a:r>
            <a:endParaRPr lang="zh-CN" altLang="en-US" dirty="0">
              <a:solidFill>
                <a:schemeClr val="bg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83845" y="212090"/>
            <a:ext cx="6144260" cy="583565"/>
          </a:xfrm>
          <a:prstGeom prst="rect">
            <a:avLst/>
          </a:prstGeom>
          <a:noFill/>
        </p:spPr>
        <p:txBody>
          <a:bodyPr wrap="square">
            <a:spAutoFit/>
          </a:bodyPr>
          <a:p>
            <a:r>
              <a:rPr lang="en-US" altLang="zh-CN" sz="3200" dirty="0">
                <a:solidFill>
                  <a:schemeClr val="bg1"/>
                </a:solidFill>
                <a:latin typeface="华文楷体" panose="02010600040101010101" pitchFamily="2" charset="-122"/>
                <a:ea typeface="华文楷体" panose="02010600040101010101" pitchFamily="2" charset="-122"/>
              </a:rPr>
              <a:t>9.</a:t>
            </a:r>
            <a:r>
              <a:rPr lang="zh-CN" altLang="en-US" sz="3200" dirty="0">
                <a:solidFill>
                  <a:schemeClr val="bg1"/>
                </a:solidFill>
                <a:latin typeface="华文楷体" panose="02010600040101010101" pitchFamily="2" charset="-122"/>
                <a:ea typeface="华文楷体" panose="02010600040101010101" pitchFamily="2" charset="-122"/>
              </a:rPr>
              <a:t>图像</a:t>
            </a:r>
            <a:r>
              <a:rPr lang="zh-CN" altLang="en-US" sz="3200" dirty="0">
                <a:solidFill>
                  <a:schemeClr val="bg1"/>
                </a:solidFill>
                <a:latin typeface="华文楷体" panose="02010600040101010101" pitchFamily="2" charset="-122"/>
                <a:ea typeface="华文楷体" panose="02010600040101010101" pitchFamily="2" charset="-122"/>
              </a:rPr>
              <a:t>平滑</a:t>
            </a:r>
            <a:endParaRPr lang="zh-CN" altLang="en-US" sz="3200" dirty="0">
              <a:solidFill>
                <a:schemeClr val="bg1"/>
              </a:solidFill>
              <a:latin typeface="华文楷体" panose="02010600040101010101" pitchFamily="2" charset="-122"/>
              <a:ea typeface="华文楷体" panose="02010600040101010101" pitchFamily="2" charset="-122"/>
            </a:endParaRPr>
          </a:p>
        </p:txBody>
      </p:sp>
      <p:sp>
        <p:nvSpPr>
          <p:cNvPr id="6" name="文本框 5"/>
          <p:cNvSpPr txBox="1"/>
          <p:nvPr/>
        </p:nvSpPr>
        <p:spPr>
          <a:xfrm>
            <a:off x="2273935" y="871220"/>
            <a:ext cx="2804795" cy="436245"/>
          </a:xfrm>
          <a:prstGeom prst="rect">
            <a:avLst/>
          </a:prstGeom>
          <a:noFill/>
        </p:spPr>
        <p:txBody>
          <a:bodyPr wrap="square">
            <a:noAutofit/>
          </a:bodyPr>
          <a:lstStyle/>
          <a:p>
            <a:r>
              <a:rPr lang="en-US" altLang="zh-CN" dirty="0">
                <a:solidFill>
                  <a:schemeClr val="bg1"/>
                </a:solidFill>
              </a:rPr>
              <a:t>9.1</a:t>
            </a:r>
            <a:r>
              <a:rPr lang="zh-CN" altLang="en-US" dirty="0">
                <a:solidFill>
                  <a:schemeClr val="bg1"/>
                </a:solidFill>
              </a:rPr>
              <a:t>图像</a:t>
            </a:r>
            <a:r>
              <a:rPr lang="zh-CN" altLang="en-US" dirty="0">
                <a:solidFill>
                  <a:schemeClr val="bg1"/>
                </a:solidFill>
              </a:rPr>
              <a:t>噪声</a:t>
            </a:r>
            <a:endParaRPr lang="zh-CN" altLang="en-US" dirty="0">
              <a:solidFill>
                <a:schemeClr val="bg1"/>
              </a:solidFill>
            </a:endParaRPr>
          </a:p>
        </p:txBody>
      </p:sp>
      <p:pic>
        <p:nvPicPr>
          <p:cNvPr id="2" name="图片 1"/>
          <p:cNvPicPr>
            <a:picLocks noChangeAspect="1"/>
          </p:cNvPicPr>
          <p:nvPr/>
        </p:nvPicPr>
        <p:blipFill>
          <a:blip r:embed="rId1"/>
          <a:stretch>
            <a:fillRect/>
          </a:stretch>
        </p:blipFill>
        <p:spPr>
          <a:xfrm>
            <a:off x="6706235" y="1461770"/>
            <a:ext cx="5430520" cy="1640840"/>
          </a:xfrm>
          <a:prstGeom prst="rect">
            <a:avLst/>
          </a:prstGeom>
        </p:spPr>
      </p:pic>
      <p:sp>
        <p:nvSpPr>
          <p:cNvPr id="3" name="文本框 2"/>
          <p:cNvSpPr txBox="1"/>
          <p:nvPr/>
        </p:nvSpPr>
        <p:spPr>
          <a:xfrm>
            <a:off x="438150" y="1456055"/>
            <a:ext cx="5748020" cy="2832100"/>
          </a:xfrm>
          <a:prstGeom prst="rect">
            <a:avLst/>
          </a:prstGeom>
          <a:noFill/>
        </p:spPr>
        <p:txBody>
          <a:bodyPr wrap="square">
            <a:noAutofit/>
          </a:bodyPr>
          <a:p>
            <a:r>
              <a:rPr lang="en-US" altLang="zh-CN" dirty="0">
                <a:solidFill>
                  <a:schemeClr val="bg1"/>
                </a:solidFill>
              </a:rPr>
              <a:t>1. </a:t>
            </a:r>
            <a:r>
              <a:rPr lang="zh-CN" altLang="en-US" dirty="0">
                <a:solidFill>
                  <a:schemeClr val="bg1"/>
                </a:solidFill>
              </a:rPr>
              <a:t>椒盐噪声</a:t>
            </a:r>
            <a:endParaRPr lang="zh-CN" altLang="en-US" dirty="0">
              <a:solidFill>
                <a:schemeClr val="bg1"/>
              </a:solidFill>
            </a:endParaRPr>
          </a:p>
          <a:p>
            <a:r>
              <a:rPr lang="zh-CN" altLang="en-US" dirty="0">
                <a:solidFill>
                  <a:schemeClr val="bg1"/>
                </a:solidFill>
              </a:rPr>
              <a:t>椒盐噪声也称为脉冲噪声，是图像中经常见到的一种噪声，它是一种随机出现的白点或者黑点，可能是亮的区域有黑色像素或是在暗的区域有白色像素（或是两者皆有）。</a:t>
            </a:r>
            <a:endParaRPr lang="zh-CN" altLang="en-US" dirty="0">
              <a:solidFill>
                <a:schemeClr val="bg1"/>
              </a:solidFill>
            </a:endParaRPr>
          </a:p>
        </p:txBody>
      </p:sp>
      <p:pic>
        <p:nvPicPr>
          <p:cNvPr id="5" name="图片 4"/>
          <p:cNvPicPr>
            <a:picLocks noChangeAspect="1"/>
          </p:cNvPicPr>
          <p:nvPr/>
        </p:nvPicPr>
        <p:blipFill>
          <a:blip r:embed="rId2"/>
          <a:stretch>
            <a:fillRect/>
          </a:stretch>
        </p:blipFill>
        <p:spPr>
          <a:xfrm>
            <a:off x="6706870" y="3804920"/>
            <a:ext cx="5430520" cy="1746885"/>
          </a:xfrm>
          <a:prstGeom prst="rect">
            <a:avLst/>
          </a:prstGeom>
        </p:spPr>
      </p:pic>
      <p:sp>
        <p:nvSpPr>
          <p:cNvPr id="7" name="文本框 6"/>
          <p:cNvSpPr txBox="1"/>
          <p:nvPr/>
        </p:nvSpPr>
        <p:spPr>
          <a:xfrm>
            <a:off x="548640" y="3679825"/>
            <a:ext cx="5748020" cy="2832100"/>
          </a:xfrm>
          <a:prstGeom prst="rect">
            <a:avLst/>
          </a:prstGeom>
          <a:noFill/>
        </p:spPr>
        <p:txBody>
          <a:bodyPr wrap="square">
            <a:noAutofit/>
          </a:bodyPr>
          <a:p>
            <a:r>
              <a:rPr lang="en-US" altLang="zh-CN" dirty="0">
                <a:solidFill>
                  <a:schemeClr val="bg1"/>
                </a:solidFill>
              </a:rPr>
              <a:t>2.</a:t>
            </a:r>
            <a:r>
              <a:rPr lang="zh-CN" altLang="en-US" dirty="0">
                <a:solidFill>
                  <a:schemeClr val="bg1"/>
                </a:solidFill>
              </a:rPr>
              <a:t>高斯</a:t>
            </a:r>
            <a:r>
              <a:rPr lang="zh-CN" altLang="en-US" dirty="0">
                <a:solidFill>
                  <a:schemeClr val="bg1"/>
                </a:solidFill>
              </a:rPr>
              <a:t>噪声</a:t>
            </a:r>
            <a:endParaRPr lang="zh-CN" altLang="en-US" dirty="0">
              <a:solidFill>
                <a:schemeClr val="bg1"/>
              </a:solidFill>
            </a:endParaRPr>
          </a:p>
          <a:p>
            <a:r>
              <a:rPr lang="zh-CN" altLang="en-US" dirty="0">
                <a:solidFill>
                  <a:schemeClr val="bg1"/>
                </a:solidFill>
              </a:rPr>
              <a:t>高斯噪声是指噪声密度函数服从高斯分布的一类噪声。由于高斯噪声在空间和频域中数学上的易处理性，这种噪声（也称为正态噪声）模型经常被用于实践中。高斯随机变量</a:t>
            </a:r>
            <a:r>
              <a:rPr lang="en-US" altLang="zh-CN" dirty="0">
                <a:solidFill>
                  <a:schemeClr val="bg1"/>
                </a:solidFill>
              </a:rPr>
              <a:t>z</a:t>
            </a:r>
            <a:r>
              <a:rPr lang="zh-CN" altLang="en-US" dirty="0">
                <a:solidFill>
                  <a:schemeClr val="bg1"/>
                </a:solidFill>
              </a:rPr>
              <a:t>的概率密度函数由下式给出：</a:t>
            </a:r>
            <a:endParaRPr lang="zh-CN" altLang="en-US" dirty="0">
              <a:solidFill>
                <a:schemeClr val="bg1"/>
              </a:solidFill>
            </a:endParaRPr>
          </a:p>
          <a:p>
            <a:endParaRPr lang="en-US" altLang="zh-CN" dirty="0">
              <a:solidFill>
                <a:schemeClr val="bg1"/>
              </a:solidFill>
            </a:endParaRPr>
          </a:p>
        </p:txBody>
      </p:sp>
      <p:pic>
        <p:nvPicPr>
          <p:cNvPr id="8" name="图片 7"/>
          <p:cNvPicPr>
            <a:picLocks noChangeAspect="1"/>
          </p:cNvPicPr>
          <p:nvPr/>
        </p:nvPicPr>
        <p:blipFill>
          <a:blip r:embed="rId3"/>
          <a:stretch>
            <a:fillRect/>
          </a:stretch>
        </p:blipFill>
        <p:spPr>
          <a:xfrm>
            <a:off x="1610995" y="5286375"/>
            <a:ext cx="2305050" cy="69532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83845" y="212090"/>
            <a:ext cx="6144260" cy="583565"/>
          </a:xfrm>
          <a:prstGeom prst="rect">
            <a:avLst/>
          </a:prstGeom>
          <a:noFill/>
        </p:spPr>
        <p:txBody>
          <a:bodyPr wrap="square">
            <a:spAutoFit/>
          </a:bodyPr>
          <a:p>
            <a:r>
              <a:rPr lang="en-US" altLang="zh-CN" sz="3200" dirty="0">
                <a:solidFill>
                  <a:schemeClr val="bg1"/>
                </a:solidFill>
                <a:latin typeface="华文楷体" panose="02010600040101010101" pitchFamily="2" charset="-122"/>
                <a:ea typeface="华文楷体" panose="02010600040101010101" pitchFamily="2" charset="-122"/>
              </a:rPr>
              <a:t>9.</a:t>
            </a:r>
            <a:r>
              <a:rPr lang="zh-CN" altLang="en-US" sz="3200" dirty="0">
                <a:solidFill>
                  <a:schemeClr val="bg1"/>
                </a:solidFill>
                <a:latin typeface="华文楷体" panose="02010600040101010101" pitchFamily="2" charset="-122"/>
                <a:ea typeface="华文楷体" panose="02010600040101010101" pitchFamily="2" charset="-122"/>
              </a:rPr>
              <a:t>图像平滑</a:t>
            </a:r>
            <a:endParaRPr lang="zh-CN" altLang="en-US" sz="3200" dirty="0">
              <a:solidFill>
                <a:schemeClr val="bg1"/>
              </a:solidFill>
              <a:latin typeface="华文楷体" panose="02010600040101010101" pitchFamily="2" charset="-122"/>
              <a:ea typeface="华文楷体" panose="02010600040101010101" pitchFamily="2" charset="-122"/>
            </a:endParaRPr>
          </a:p>
        </p:txBody>
      </p:sp>
      <p:sp>
        <p:nvSpPr>
          <p:cNvPr id="6" name="文本框 5"/>
          <p:cNvSpPr txBox="1"/>
          <p:nvPr/>
        </p:nvSpPr>
        <p:spPr>
          <a:xfrm>
            <a:off x="3392170" y="499110"/>
            <a:ext cx="3861435" cy="436245"/>
          </a:xfrm>
          <a:prstGeom prst="rect">
            <a:avLst/>
          </a:prstGeom>
          <a:noFill/>
        </p:spPr>
        <p:txBody>
          <a:bodyPr wrap="square">
            <a:noAutofit/>
          </a:bodyPr>
          <a:lstStyle/>
          <a:p>
            <a:r>
              <a:rPr lang="en-US" altLang="zh-CN" dirty="0">
                <a:solidFill>
                  <a:schemeClr val="bg1"/>
                </a:solidFill>
              </a:rPr>
              <a:t>9.2</a:t>
            </a:r>
            <a:r>
              <a:rPr lang="zh-CN" altLang="en-US" dirty="0">
                <a:solidFill>
                  <a:schemeClr val="bg1"/>
                </a:solidFill>
              </a:rPr>
              <a:t>均值滤波，高斯滤波，中值</a:t>
            </a:r>
            <a:r>
              <a:rPr lang="zh-CN" altLang="en-US" dirty="0">
                <a:solidFill>
                  <a:schemeClr val="bg1"/>
                </a:solidFill>
              </a:rPr>
              <a:t>滤波</a:t>
            </a:r>
            <a:endParaRPr lang="zh-CN" altLang="en-US" dirty="0">
              <a:solidFill>
                <a:schemeClr val="bg1"/>
              </a:solidFill>
            </a:endParaRPr>
          </a:p>
        </p:txBody>
      </p:sp>
      <p:pic>
        <p:nvPicPr>
          <p:cNvPr id="3" name="图片 2"/>
          <p:cNvPicPr>
            <a:picLocks noChangeAspect="1"/>
          </p:cNvPicPr>
          <p:nvPr/>
        </p:nvPicPr>
        <p:blipFill>
          <a:blip r:embed="rId1"/>
          <a:stretch>
            <a:fillRect/>
          </a:stretch>
        </p:blipFill>
        <p:spPr>
          <a:xfrm>
            <a:off x="5608320" y="991235"/>
            <a:ext cx="5962650" cy="1797050"/>
          </a:xfrm>
          <a:prstGeom prst="rect">
            <a:avLst/>
          </a:prstGeom>
        </p:spPr>
      </p:pic>
      <p:pic>
        <p:nvPicPr>
          <p:cNvPr id="5" name="图片 4"/>
          <p:cNvPicPr>
            <a:picLocks noChangeAspect="1"/>
          </p:cNvPicPr>
          <p:nvPr/>
        </p:nvPicPr>
        <p:blipFill>
          <a:blip r:embed="rId2"/>
          <a:srcRect t="-4619" r="3121"/>
          <a:stretch>
            <a:fillRect/>
          </a:stretch>
        </p:blipFill>
        <p:spPr>
          <a:xfrm>
            <a:off x="5608320" y="2734310"/>
            <a:ext cx="5984875" cy="1922780"/>
          </a:xfrm>
          <a:prstGeom prst="rect">
            <a:avLst/>
          </a:prstGeom>
        </p:spPr>
      </p:pic>
      <p:pic>
        <p:nvPicPr>
          <p:cNvPr id="7" name="图片 6"/>
          <p:cNvPicPr>
            <a:picLocks noChangeAspect="1"/>
          </p:cNvPicPr>
          <p:nvPr/>
        </p:nvPicPr>
        <p:blipFill>
          <a:blip r:embed="rId3"/>
          <a:stretch>
            <a:fillRect/>
          </a:stretch>
        </p:blipFill>
        <p:spPr>
          <a:xfrm>
            <a:off x="5604510" y="4766310"/>
            <a:ext cx="5966460" cy="1768475"/>
          </a:xfrm>
          <a:prstGeom prst="rect">
            <a:avLst/>
          </a:prstGeom>
        </p:spPr>
      </p:pic>
      <p:sp>
        <p:nvSpPr>
          <p:cNvPr id="8" name="文本框 7"/>
          <p:cNvSpPr txBox="1"/>
          <p:nvPr/>
        </p:nvSpPr>
        <p:spPr>
          <a:xfrm>
            <a:off x="486410" y="1077595"/>
            <a:ext cx="4657725" cy="2586355"/>
          </a:xfrm>
          <a:prstGeom prst="rect">
            <a:avLst/>
          </a:prstGeom>
          <a:noFill/>
        </p:spPr>
        <p:txBody>
          <a:bodyPr wrap="square">
            <a:noAutofit/>
          </a:bodyPr>
          <a:p>
            <a:r>
              <a:rPr lang="zh-CN" altLang="en-US" dirty="0">
                <a:solidFill>
                  <a:srgbClr val="FF0000"/>
                </a:solidFill>
              </a:rPr>
              <a:t>均值滤波</a:t>
            </a:r>
            <a:r>
              <a:rPr lang="zh-CN" altLang="en-US" dirty="0">
                <a:solidFill>
                  <a:schemeClr val="bg1"/>
                </a:solidFill>
              </a:rPr>
              <a:t>是一种</a:t>
            </a:r>
            <a:r>
              <a:rPr lang="zh-CN" altLang="en-US" dirty="0">
                <a:solidFill>
                  <a:srgbClr val="FF0000"/>
                </a:solidFill>
              </a:rPr>
              <a:t>线性滤波</a:t>
            </a:r>
            <a:r>
              <a:rPr lang="zh-CN" altLang="en-US" dirty="0">
                <a:solidFill>
                  <a:schemeClr val="bg1"/>
                </a:solidFill>
              </a:rPr>
              <a:t>方法，它使用一个滤波器模板，在图像上滑动这个模板。对于模板覆盖下的每个像素点，取模板内所有像素值的</a:t>
            </a:r>
            <a:r>
              <a:rPr lang="zh-CN" altLang="en-US" dirty="0">
                <a:solidFill>
                  <a:srgbClr val="FF0000"/>
                </a:solidFill>
              </a:rPr>
              <a:t>平均值</a:t>
            </a:r>
            <a:r>
              <a:rPr lang="zh-CN" altLang="en-US" dirty="0">
                <a:solidFill>
                  <a:schemeClr val="bg1"/>
                </a:solidFill>
              </a:rPr>
              <a:t>，来替换该像素点原来的值</a:t>
            </a:r>
            <a:r>
              <a:rPr lang="en-US" altLang="zh-CN" dirty="0">
                <a:solidFill>
                  <a:schemeClr val="bg1"/>
                </a:solidFill>
              </a:rPr>
              <a:t> </a:t>
            </a:r>
            <a:r>
              <a:rPr lang="zh-CN" altLang="en-US" dirty="0">
                <a:solidFill>
                  <a:schemeClr val="bg1"/>
                </a:solidFill>
              </a:rPr>
              <a:t>。</a:t>
            </a:r>
            <a:endParaRPr lang="zh-CN" altLang="en-US" dirty="0">
              <a:solidFill>
                <a:schemeClr val="bg1"/>
              </a:solidFill>
            </a:endParaRPr>
          </a:p>
        </p:txBody>
      </p:sp>
      <p:sp>
        <p:nvSpPr>
          <p:cNvPr id="9" name="文本框 8"/>
          <p:cNvSpPr txBox="1"/>
          <p:nvPr/>
        </p:nvSpPr>
        <p:spPr>
          <a:xfrm>
            <a:off x="486410" y="4814570"/>
            <a:ext cx="4678045" cy="1184275"/>
          </a:xfrm>
          <a:prstGeom prst="rect">
            <a:avLst/>
          </a:prstGeom>
          <a:noFill/>
        </p:spPr>
        <p:txBody>
          <a:bodyPr wrap="square">
            <a:noAutofit/>
          </a:bodyPr>
          <a:lstStyle/>
          <a:p>
            <a:r>
              <a:rPr lang="zh-CN" altLang="en-US" dirty="0">
                <a:solidFill>
                  <a:srgbClr val="FF0000"/>
                </a:solidFill>
              </a:rPr>
              <a:t>中值滤波</a:t>
            </a:r>
            <a:r>
              <a:rPr lang="zh-CN" altLang="en-US" dirty="0">
                <a:solidFill>
                  <a:schemeClr val="bg1"/>
                </a:solidFill>
              </a:rPr>
              <a:t>是</a:t>
            </a:r>
            <a:r>
              <a:rPr lang="zh-CN" altLang="en-US" dirty="0">
                <a:solidFill>
                  <a:srgbClr val="FF0000"/>
                </a:solidFill>
              </a:rPr>
              <a:t>非线性滤波</a:t>
            </a:r>
            <a:r>
              <a:rPr lang="zh-CN" altLang="en-US" dirty="0">
                <a:solidFill>
                  <a:schemeClr val="bg1"/>
                </a:solidFill>
              </a:rPr>
              <a:t>的一种，它同样使用一个滤波器模板在图像上滑动。对于模板覆盖下的每个像素点，将模板内所有像素值按大小排序，取</a:t>
            </a:r>
            <a:r>
              <a:rPr lang="zh-CN" altLang="en-US" dirty="0">
                <a:solidFill>
                  <a:srgbClr val="FF0000"/>
                </a:solidFill>
              </a:rPr>
              <a:t>中间值</a:t>
            </a:r>
            <a:r>
              <a:rPr lang="zh-CN" altLang="en-US" dirty="0">
                <a:solidFill>
                  <a:schemeClr val="bg1"/>
                </a:solidFill>
              </a:rPr>
              <a:t>来替换该像素点原来的值。比如在一个</a:t>
            </a:r>
            <a:r>
              <a:rPr lang="en-US" altLang="zh-CN" dirty="0">
                <a:solidFill>
                  <a:schemeClr val="bg1"/>
                </a:solidFill>
              </a:rPr>
              <a:t> 3</a:t>
            </a:r>
            <a:r>
              <a:rPr lang="en-US" altLang="en-US" dirty="0">
                <a:solidFill>
                  <a:schemeClr val="bg1"/>
                </a:solidFill>
              </a:rPr>
              <a:t>×</a:t>
            </a:r>
            <a:r>
              <a:rPr lang="en-US" altLang="zh-CN" dirty="0">
                <a:solidFill>
                  <a:schemeClr val="bg1"/>
                </a:solidFill>
              </a:rPr>
              <a:t>3 </a:t>
            </a:r>
            <a:r>
              <a:rPr lang="zh-CN" altLang="en-US" dirty="0">
                <a:solidFill>
                  <a:schemeClr val="bg1"/>
                </a:solidFill>
              </a:rPr>
              <a:t>的模板中，有</a:t>
            </a:r>
            <a:r>
              <a:rPr lang="en-US" altLang="zh-CN" dirty="0">
                <a:solidFill>
                  <a:schemeClr val="bg1"/>
                </a:solidFill>
              </a:rPr>
              <a:t> 9 </a:t>
            </a:r>
            <a:r>
              <a:rPr lang="zh-CN" altLang="en-US" dirty="0">
                <a:solidFill>
                  <a:schemeClr val="bg1"/>
                </a:solidFill>
              </a:rPr>
              <a:t>个像素值，将这</a:t>
            </a:r>
            <a:r>
              <a:rPr lang="en-US" altLang="zh-CN" dirty="0">
                <a:solidFill>
                  <a:schemeClr val="bg1"/>
                </a:solidFill>
              </a:rPr>
              <a:t> 9 </a:t>
            </a:r>
            <a:r>
              <a:rPr lang="zh-CN" altLang="en-US" dirty="0">
                <a:solidFill>
                  <a:schemeClr val="bg1"/>
                </a:solidFill>
              </a:rPr>
              <a:t>个值从小到大排序后，取第</a:t>
            </a:r>
            <a:r>
              <a:rPr lang="en-US" altLang="zh-CN" dirty="0">
                <a:solidFill>
                  <a:schemeClr val="bg1"/>
                </a:solidFill>
              </a:rPr>
              <a:t> 5 </a:t>
            </a:r>
            <a:r>
              <a:rPr lang="zh-CN" altLang="en-US" dirty="0">
                <a:solidFill>
                  <a:schemeClr val="bg1"/>
                </a:solidFill>
              </a:rPr>
              <a:t>个值（中间值）来更新模板中心像素的值。</a:t>
            </a:r>
            <a:endParaRPr lang="zh-CN" altLang="en-US" dirty="0">
              <a:solidFill>
                <a:schemeClr val="bg1"/>
              </a:solidFill>
            </a:endParaRPr>
          </a:p>
        </p:txBody>
      </p:sp>
      <p:sp>
        <p:nvSpPr>
          <p:cNvPr id="11" name="文本框 10"/>
          <p:cNvSpPr txBox="1"/>
          <p:nvPr/>
        </p:nvSpPr>
        <p:spPr>
          <a:xfrm>
            <a:off x="434340" y="2618740"/>
            <a:ext cx="4782820" cy="2296160"/>
          </a:xfrm>
          <a:prstGeom prst="rect">
            <a:avLst/>
          </a:prstGeom>
          <a:noFill/>
        </p:spPr>
        <p:txBody>
          <a:bodyPr wrap="square">
            <a:noAutofit/>
          </a:bodyPr>
          <a:lstStyle/>
          <a:p>
            <a:r>
              <a:rPr lang="zh-CN" altLang="en-US" dirty="0">
                <a:solidFill>
                  <a:srgbClr val="FF0000"/>
                </a:solidFill>
              </a:rPr>
              <a:t>高斯滤波</a:t>
            </a:r>
            <a:r>
              <a:rPr lang="zh-CN" altLang="en-US" dirty="0">
                <a:solidFill>
                  <a:schemeClr val="bg1"/>
                </a:solidFill>
              </a:rPr>
              <a:t>也是一种</a:t>
            </a:r>
            <a:r>
              <a:rPr lang="zh-CN" altLang="en-US" dirty="0">
                <a:solidFill>
                  <a:srgbClr val="FF0000"/>
                </a:solidFill>
              </a:rPr>
              <a:t>线性平滑滤波</a:t>
            </a:r>
            <a:r>
              <a:rPr lang="zh-CN" altLang="en-US" dirty="0">
                <a:solidFill>
                  <a:schemeClr val="bg1"/>
                </a:solidFill>
              </a:rPr>
              <a:t>，与均值滤波不同的是，它在计算滤波结果时，给模板内不同位置的像素赋予了不同的权重。模板中心的像素权重最大，离中心越远的像素权重越小，这些权重是根据</a:t>
            </a:r>
            <a:r>
              <a:rPr lang="zh-CN" altLang="en-US" dirty="0">
                <a:solidFill>
                  <a:srgbClr val="FF0000"/>
                </a:solidFill>
              </a:rPr>
              <a:t>高斯分布函数</a:t>
            </a:r>
            <a:r>
              <a:rPr lang="zh-CN" altLang="en-US" dirty="0">
                <a:solidFill>
                  <a:schemeClr val="bg1"/>
                </a:solidFill>
              </a:rPr>
              <a:t>计算得出的。这样在平滑图像的同时，对边缘的破坏相对均值滤波更小。</a:t>
            </a:r>
            <a:endParaRPr lang="zh-CN" altLang="en-US" dirty="0">
              <a:solidFill>
                <a:schemeClr val="bg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83845" y="212090"/>
            <a:ext cx="6144260" cy="583565"/>
          </a:xfrm>
          <a:prstGeom prst="rect">
            <a:avLst/>
          </a:prstGeom>
          <a:noFill/>
        </p:spPr>
        <p:txBody>
          <a:bodyPr wrap="square">
            <a:spAutoFit/>
          </a:bodyPr>
          <a:p>
            <a:r>
              <a:rPr lang="en-US" altLang="zh-CN" sz="3200" dirty="0">
                <a:solidFill>
                  <a:schemeClr val="bg1"/>
                </a:solidFill>
                <a:latin typeface="华文楷体" panose="02010600040101010101" pitchFamily="2" charset="-122"/>
                <a:ea typeface="华文楷体" panose="02010600040101010101" pitchFamily="2" charset="-122"/>
              </a:rPr>
              <a:t>9.</a:t>
            </a:r>
            <a:r>
              <a:rPr lang="zh-CN" altLang="en-US" sz="3200" dirty="0">
                <a:solidFill>
                  <a:schemeClr val="bg1"/>
                </a:solidFill>
                <a:latin typeface="华文楷体" panose="02010600040101010101" pitchFamily="2" charset="-122"/>
                <a:ea typeface="华文楷体" panose="02010600040101010101" pitchFamily="2" charset="-122"/>
              </a:rPr>
              <a:t>图像</a:t>
            </a:r>
            <a:r>
              <a:rPr lang="zh-CN" altLang="en-US" sz="3200" dirty="0">
                <a:solidFill>
                  <a:schemeClr val="bg1"/>
                </a:solidFill>
                <a:latin typeface="华文楷体" panose="02010600040101010101" pitchFamily="2" charset="-122"/>
                <a:ea typeface="华文楷体" panose="02010600040101010101" pitchFamily="2" charset="-122"/>
              </a:rPr>
              <a:t>平滑</a:t>
            </a:r>
            <a:endParaRPr lang="zh-CN" altLang="en-US" sz="3200" dirty="0">
              <a:solidFill>
                <a:schemeClr val="bg1"/>
              </a:solidFill>
              <a:latin typeface="华文楷体" panose="02010600040101010101" pitchFamily="2" charset="-122"/>
              <a:ea typeface="华文楷体" panose="02010600040101010101" pitchFamily="2" charset="-122"/>
            </a:endParaRPr>
          </a:p>
        </p:txBody>
      </p:sp>
      <p:sp>
        <p:nvSpPr>
          <p:cNvPr id="6" name="文本框 5"/>
          <p:cNvSpPr txBox="1"/>
          <p:nvPr/>
        </p:nvSpPr>
        <p:spPr>
          <a:xfrm>
            <a:off x="3597275" y="743585"/>
            <a:ext cx="4721860" cy="436245"/>
          </a:xfrm>
          <a:prstGeom prst="rect">
            <a:avLst/>
          </a:prstGeom>
          <a:noFill/>
        </p:spPr>
        <p:txBody>
          <a:bodyPr wrap="square">
            <a:noAutofit/>
          </a:bodyPr>
          <a:lstStyle/>
          <a:p>
            <a:r>
              <a:rPr lang="zh-CN" altLang="en-US" dirty="0">
                <a:solidFill>
                  <a:schemeClr val="bg1"/>
                </a:solidFill>
              </a:rPr>
              <a:t>中值滤波和均值滤波对噪声处理效果的</a:t>
            </a:r>
            <a:r>
              <a:rPr lang="zh-CN" altLang="en-US" dirty="0">
                <a:solidFill>
                  <a:schemeClr val="bg1"/>
                </a:solidFill>
              </a:rPr>
              <a:t>区别</a:t>
            </a:r>
            <a:endParaRPr lang="zh-CN" altLang="en-US" dirty="0">
              <a:solidFill>
                <a:schemeClr val="bg1"/>
              </a:solidFill>
            </a:endParaRPr>
          </a:p>
        </p:txBody>
      </p:sp>
      <p:graphicFrame>
        <p:nvGraphicFramePr>
          <p:cNvPr id="3" name="表格 2"/>
          <p:cNvGraphicFramePr/>
          <p:nvPr>
            <p:custDataLst>
              <p:tags r:id="rId1"/>
            </p:custDataLst>
          </p:nvPr>
        </p:nvGraphicFramePr>
        <p:xfrm>
          <a:off x="346710" y="1649730"/>
          <a:ext cx="11410950" cy="4439920"/>
        </p:xfrm>
        <a:graphic>
          <a:graphicData uri="http://schemas.openxmlformats.org/drawingml/2006/table">
            <a:tbl>
              <a:tblPr/>
              <a:tblGrid>
                <a:gridCol w="3803650"/>
                <a:gridCol w="3803650"/>
                <a:gridCol w="3803650"/>
              </a:tblGrid>
              <a:tr h="1109980">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噪声类型</a:t>
                      </a:r>
                      <a:endParaRPr lang="zh-CN" altLang="en-US" sz="1200" b="1" i="0">
                        <a:solidFill>
                          <a:schemeClr val="bg1"/>
                        </a:solidFill>
                        <a:uFillTx/>
                        <a:latin typeface="Inter" charset="0"/>
                        <a:ea typeface="Inter"/>
                      </a:endParaRPr>
                    </a:p>
                  </a:txBody>
                  <a:tcPr marL="114617" marR="114617" marT="76517" marB="76517" anchor="ctr" anchorCtr="0">
                    <a:lnL w="952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均值滤波效果</a:t>
                      </a:r>
                      <a:endParaRPr lang="zh-CN" altLang="en-US" sz="1200" b="1"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中值滤波效果</a:t>
                      </a:r>
                      <a:endParaRPr lang="zh-CN" altLang="en-US" sz="1200" b="1"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109980">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高斯噪声</a:t>
                      </a:r>
                      <a:endParaRPr lang="zh-CN" altLang="en-US" sz="1200" b="1" i="0">
                        <a:solidFill>
                          <a:schemeClr val="bg1"/>
                        </a:solidFill>
                        <a:uFillTx/>
                        <a:latin typeface="Inter" charset="0"/>
                        <a:ea typeface="Inter"/>
                      </a:endParaRPr>
                    </a:p>
                  </a:txBody>
                  <a:tcPr marL="114617" marR="114617" marT="76517" marB="76517" anchor="ctr" anchorCtr="0">
                    <a:lnL w="952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有效（适合平滑连续分布的噪声）</a:t>
                      </a:r>
                      <a:endParaRPr lang="zh-CN" altLang="en-US" sz="1200" b="1"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效果较差（可能保留部分噪声）</a:t>
                      </a:r>
                      <a:endParaRPr lang="zh-CN" altLang="en-US" sz="1200" b="1"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109980">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椒盐噪声</a:t>
                      </a:r>
                      <a:endParaRPr lang="zh-CN" altLang="en-US" sz="1200" b="1" i="0">
                        <a:solidFill>
                          <a:schemeClr val="bg1"/>
                        </a:solidFill>
                        <a:uFillTx/>
                        <a:latin typeface="Inter" charset="0"/>
                        <a:ea typeface="Inter"/>
                      </a:endParaRPr>
                    </a:p>
                  </a:txBody>
                  <a:tcPr marL="114617" marR="114617" marT="76517" marB="76517" anchor="ctr" anchorCtr="0">
                    <a:lnL w="952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效果差（噪声会被平均到周围像素）</a:t>
                      </a:r>
                      <a:endParaRPr lang="zh-CN" altLang="en-US" sz="1200" b="1"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极佳（直接剔除极端噪声点）</a:t>
                      </a:r>
                      <a:endParaRPr lang="zh-CN" altLang="en-US" sz="1200" b="1"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109980">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随机脉冲噪声</a:t>
                      </a:r>
                      <a:endParaRPr lang="zh-CN" altLang="en-US" sz="1200" b="1" i="0">
                        <a:solidFill>
                          <a:schemeClr val="bg1"/>
                        </a:solidFill>
                        <a:uFillTx/>
                        <a:latin typeface="Inter" charset="0"/>
                        <a:ea typeface="Inter"/>
                      </a:endParaRPr>
                    </a:p>
                  </a:txBody>
                  <a:tcPr marL="114617" marR="114617" marT="76517" marB="76517" anchor="ctr" anchorCtr="0">
                    <a:lnL w="952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抑制效果有限</a:t>
                      </a:r>
                      <a:endParaRPr lang="zh-CN" altLang="en-US" sz="1200" b="1"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抑制效果显著</a:t>
                      </a:r>
                      <a:endParaRPr lang="zh-CN" altLang="en-US" sz="1200" b="1"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标题 1"/>
          <p:cNvSpPr/>
          <p:nvPr/>
        </p:nvSpPr>
        <p:spPr>
          <a:xfrm>
            <a:off x="726440" y="2729230"/>
            <a:ext cx="2956560" cy="958215"/>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30000"/>
              </a:lnSpc>
              <a:buNone/>
            </a:pPr>
            <a:r>
              <a:rPr lang="zh-CN" altLang="en-US" sz="2800" b="1" strike="noStrike" spc="-1" dirty="0">
                <a:solidFill>
                  <a:srgbClr val="0570FF"/>
                </a:solidFill>
                <a:latin typeface="等线" panose="02010600030101010101" charset="-122"/>
              </a:rPr>
              <a:t>图像</a:t>
            </a:r>
            <a:r>
              <a:rPr lang="zh-CN" altLang="en-US" sz="2800" b="1" strike="noStrike" spc="-1" dirty="0">
                <a:solidFill>
                  <a:srgbClr val="0570FF"/>
                </a:solidFill>
                <a:latin typeface="等线" panose="02010600030101010101" charset="-122"/>
              </a:rPr>
              <a:t>处理部分介绍</a:t>
            </a:r>
            <a:endParaRPr lang="zh-CN" altLang="en-US" sz="2800" b="1" strike="noStrike" spc="-1" dirty="0">
              <a:solidFill>
                <a:srgbClr val="0570FF"/>
              </a:solidFill>
              <a:latin typeface="等线" panose="02010600030101010101" charset="-122"/>
            </a:endParaRPr>
          </a:p>
        </p:txBody>
      </p:sp>
      <p:sp>
        <p:nvSpPr>
          <p:cNvPr id="116" name="标题 1"/>
          <p:cNvSpPr/>
          <p:nvPr/>
        </p:nvSpPr>
        <p:spPr>
          <a:xfrm>
            <a:off x="482013" y="4243140"/>
            <a:ext cx="331920" cy="313920"/>
          </a:xfrm>
          <a:custGeom>
            <a:avLst/>
            <a:gdLst/>
            <a:ahLst/>
            <a:cxnLst/>
            <a:rect l="l" t="t" r="r" b="b"/>
            <a:pathLst>
              <a:path w="1043464" h="986885">
                <a:moveTo>
                  <a:pt x="1004888" y="909733"/>
                </a:moveTo>
                <a:cubicBezTo>
                  <a:pt x="1026193" y="909733"/>
                  <a:pt x="1043464" y="927004"/>
                  <a:pt x="1043464" y="948309"/>
                </a:cubicBezTo>
                <a:cubicBezTo>
                  <a:pt x="1043464" y="969614"/>
                  <a:pt x="1026193" y="986885"/>
                  <a:pt x="1004888" y="986885"/>
                </a:cubicBezTo>
                <a:cubicBezTo>
                  <a:pt x="983583" y="986885"/>
                  <a:pt x="966312" y="969614"/>
                  <a:pt x="966312" y="948309"/>
                </a:cubicBezTo>
                <a:cubicBezTo>
                  <a:pt x="966312" y="927004"/>
                  <a:pt x="983583" y="909733"/>
                  <a:pt x="1004888" y="909733"/>
                </a:cubicBezTo>
                <a:close/>
                <a:moveTo>
                  <a:pt x="521732" y="909733"/>
                </a:moveTo>
                <a:cubicBezTo>
                  <a:pt x="543037" y="909733"/>
                  <a:pt x="560308" y="927004"/>
                  <a:pt x="560308" y="948309"/>
                </a:cubicBezTo>
                <a:cubicBezTo>
                  <a:pt x="560308" y="969614"/>
                  <a:pt x="543037" y="986885"/>
                  <a:pt x="521732" y="986885"/>
                </a:cubicBezTo>
                <a:cubicBezTo>
                  <a:pt x="500427" y="986885"/>
                  <a:pt x="483156" y="969614"/>
                  <a:pt x="483156" y="948309"/>
                </a:cubicBezTo>
                <a:cubicBezTo>
                  <a:pt x="483156" y="927004"/>
                  <a:pt x="500427" y="909733"/>
                  <a:pt x="521732" y="909733"/>
                </a:cubicBezTo>
                <a:close/>
                <a:moveTo>
                  <a:pt x="38576" y="909733"/>
                </a:moveTo>
                <a:cubicBezTo>
                  <a:pt x="59881" y="909733"/>
                  <a:pt x="77152" y="927004"/>
                  <a:pt x="77152" y="948309"/>
                </a:cubicBezTo>
                <a:cubicBezTo>
                  <a:pt x="77152" y="969614"/>
                  <a:pt x="59881" y="986885"/>
                  <a:pt x="38576" y="986885"/>
                </a:cubicBezTo>
                <a:cubicBezTo>
                  <a:pt x="17271" y="986885"/>
                  <a:pt x="0" y="969614"/>
                  <a:pt x="0" y="948309"/>
                </a:cubicBezTo>
                <a:cubicBezTo>
                  <a:pt x="0" y="927004"/>
                  <a:pt x="17271" y="909733"/>
                  <a:pt x="38576" y="909733"/>
                </a:cubicBezTo>
                <a:close/>
                <a:moveTo>
                  <a:pt x="1004888" y="454866"/>
                </a:moveTo>
                <a:cubicBezTo>
                  <a:pt x="1026193" y="454866"/>
                  <a:pt x="1043464" y="472137"/>
                  <a:pt x="1043464" y="493442"/>
                </a:cubicBezTo>
                <a:cubicBezTo>
                  <a:pt x="1043464" y="514747"/>
                  <a:pt x="1026193" y="532018"/>
                  <a:pt x="1004888" y="532018"/>
                </a:cubicBezTo>
                <a:cubicBezTo>
                  <a:pt x="983583" y="532018"/>
                  <a:pt x="966312" y="514747"/>
                  <a:pt x="966312" y="493442"/>
                </a:cubicBezTo>
                <a:cubicBezTo>
                  <a:pt x="966312" y="472137"/>
                  <a:pt x="983583" y="454866"/>
                  <a:pt x="1004888" y="454866"/>
                </a:cubicBezTo>
                <a:close/>
                <a:moveTo>
                  <a:pt x="521732" y="454866"/>
                </a:moveTo>
                <a:cubicBezTo>
                  <a:pt x="543037" y="454866"/>
                  <a:pt x="560308" y="472137"/>
                  <a:pt x="560308" y="493442"/>
                </a:cubicBezTo>
                <a:cubicBezTo>
                  <a:pt x="560308" y="514747"/>
                  <a:pt x="543037" y="532018"/>
                  <a:pt x="521732" y="532018"/>
                </a:cubicBezTo>
                <a:cubicBezTo>
                  <a:pt x="500427" y="532018"/>
                  <a:pt x="483156" y="514747"/>
                  <a:pt x="483156" y="493442"/>
                </a:cubicBezTo>
                <a:cubicBezTo>
                  <a:pt x="483156" y="472137"/>
                  <a:pt x="500427" y="454866"/>
                  <a:pt x="521732" y="454866"/>
                </a:cubicBezTo>
                <a:close/>
                <a:moveTo>
                  <a:pt x="38576" y="454866"/>
                </a:moveTo>
                <a:cubicBezTo>
                  <a:pt x="59881" y="454866"/>
                  <a:pt x="77152" y="472137"/>
                  <a:pt x="77152" y="493442"/>
                </a:cubicBezTo>
                <a:cubicBezTo>
                  <a:pt x="77152" y="514747"/>
                  <a:pt x="59881" y="532018"/>
                  <a:pt x="38576" y="532018"/>
                </a:cubicBezTo>
                <a:cubicBezTo>
                  <a:pt x="17271" y="532018"/>
                  <a:pt x="0" y="514747"/>
                  <a:pt x="0" y="493442"/>
                </a:cubicBezTo>
                <a:cubicBezTo>
                  <a:pt x="0" y="472137"/>
                  <a:pt x="17271" y="454866"/>
                  <a:pt x="38576" y="454866"/>
                </a:cubicBezTo>
                <a:close/>
                <a:moveTo>
                  <a:pt x="1004888" y="0"/>
                </a:moveTo>
                <a:cubicBezTo>
                  <a:pt x="1026193" y="0"/>
                  <a:pt x="1043464" y="17271"/>
                  <a:pt x="1043464" y="38576"/>
                </a:cubicBezTo>
                <a:cubicBezTo>
                  <a:pt x="1043464" y="59881"/>
                  <a:pt x="1026193" y="77152"/>
                  <a:pt x="1004888" y="77152"/>
                </a:cubicBezTo>
                <a:cubicBezTo>
                  <a:pt x="983583" y="77152"/>
                  <a:pt x="966312" y="59881"/>
                  <a:pt x="966312" y="38576"/>
                </a:cubicBezTo>
                <a:cubicBezTo>
                  <a:pt x="966312" y="17271"/>
                  <a:pt x="983583" y="0"/>
                  <a:pt x="1004888" y="0"/>
                </a:cubicBezTo>
                <a:close/>
                <a:moveTo>
                  <a:pt x="521732" y="0"/>
                </a:moveTo>
                <a:cubicBezTo>
                  <a:pt x="543037" y="0"/>
                  <a:pt x="560308" y="17271"/>
                  <a:pt x="560308" y="38576"/>
                </a:cubicBezTo>
                <a:cubicBezTo>
                  <a:pt x="560308" y="59881"/>
                  <a:pt x="543037" y="77152"/>
                  <a:pt x="521732" y="77152"/>
                </a:cubicBezTo>
                <a:cubicBezTo>
                  <a:pt x="500427" y="77152"/>
                  <a:pt x="483156" y="59881"/>
                  <a:pt x="483156" y="38576"/>
                </a:cubicBezTo>
                <a:cubicBezTo>
                  <a:pt x="483156" y="17271"/>
                  <a:pt x="500427" y="0"/>
                  <a:pt x="521732" y="0"/>
                </a:cubicBezTo>
                <a:close/>
                <a:moveTo>
                  <a:pt x="38576" y="0"/>
                </a:moveTo>
                <a:cubicBezTo>
                  <a:pt x="59881" y="0"/>
                  <a:pt x="77152" y="17271"/>
                  <a:pt x="77152" y="38576"/>
                </a:cubicBezTo>
                <a:cubicBezTo>
                  <a:pt x="77152" y="59881"/>
                  <a:pt x="59881" y="77152"/>
                  <a:pt x="38576" y="77152"/>
                </a:cubicBezTo>
                <a:cubicBezTo>
                  <a:pt x="17271" y="77152"/>
                  <a:pt x="0" y="59881"/>
                  <a:pt x="0" y="38576"/>
                </a:cubicBezTo>
                <a:cubicBezTo>
                  <a:pt x="0" y="17271"/>
                  <a:pt x="17271" y="0"/>
                  <a:pt x="38576" y="0"/>
                </a:cubicBezTo>
                <a:close/>
              </a:path>
            </a:pathLst>
          </a:custGeom>
          <a:gradFill rotWithShape="0">
            <a:gsLst>
              <a:gs pos="0">
                <a:srgbClr val="FFFFFF"/>
              </a:gs>
              <a:gs pos="100000">
                <a:srgbClr val="FFFFFF">
                  <a:alpha val="0"/>
                </a:srgbClr>
              </a:gs>
            </a:gsLst>
            <a:lin ang="18900000"/>
          </a:gradFill>
          <a:ln w="12600">
            <a:noFill/>
          </a:ln>
        </p:spPr>
        <p:style>
          <a:lnRef idx="0">
            <a:scrgbClr r="0" g="0" b="0"/>
          </a:lnRef>
          <a:fillRef idx="0">
            <a:scrgbClr r="0" g="0" b="0"/>
          </a:fillRef>
          <a:effectRef idx="0">
            <a:scrgbClr r="0" g="0" b="0"/>
          </a:effectRef>
          <a:fontRef idx="minor"/>
        </p:style>
      </p:sp>
      <p:sp>
        <p:nvSpPr>
          <p:cNvPr id="117" name="标题 1"/>
          <p:cNvSpPr/>
          <p:nvPr/>
        </p:nvSpPr>
        <p:spPr>
          <a:xfrm>
            <a:off x="395104" y="1743533"/>
            <a:ext cx="494640" cy="468000"/>
          </a:xfrm>
          <a:custGeom>
            <a:avLst/>
            <a:gdLst/>
            <a:ahLst/>
            <a:cxnLst/>
            <a:rect l="l" t="t" r="r" b="b"/>
            <a:pathLst>
              <a:path w="1043464" h="986885">
                <a:moveTo>
                  <a:pt x="1004888" y="909733"/>
                </a:moveTo>
                <a:cubicBezTo>
                  <a:pt x="1026193" y="909733"/>
                  <a:pt x="1043464" y="927004"/>
                  <a:pt x="1043464" y="948309"/>
                </a:cubicBezTo>
                <a:cubicBezTo>
                  <a:pt x="1043464" y="969614"/>
                  <a:pt x="1026193" y="986885"/>
                  <a:pt x="1004888" y="986885"/>
                </a:cubicBezTo>
                <a:cubicBezTo>
                  <a:pt x="983583" y="986885"/>
                  <a:pt x="966312" y="969614"/>
                  <a:pt x="966312" y="948309"/>
                </a:cubicBezTo>
                <a:cubicBezTo>
                  <a:pt x="966312" y="927004"/>
                  <a:pt x="983583" y="909733"/>
                  <a:pt x="1004888" y="909733"/>
                </a:cubicBezTo>
                <a:close/>
                <a:moveTo>
                  <a:pt x="521732" y="909733"/>
                </a:moveTo>
                <a:cubicBezTo>
                  <a:pt x="543037" y="909733"/>
                  <a:pt x="560308" y="927004"/>
                  <a:pt x="560308" y="948309"/>
                </a:cubicBezTo>
                <a:cubicBezTo>
                  <a:pt x="560308" y="969614"/>
                  <a:pt x="543037" y="986885"/>
                  <a:pt x="521732" y="986885"/>
                </a:cubicBezTo>
                <a:cubicBezTo>
                  <a:pt x="500427" y="986885"/>
                  <a:pt x="483156" y="969614"/>
                  <a:pt x="483156" y="948309"/>
                </a:cubicBezTo>
                <a:cubicBezTo>
                  <a:pt x="483156" y="927004"/>
                  <a:pt x="500427" y="909733"/>
                  <a:pt x="521732" y="909733"/>
                </a:cubicBezTo>
                <a:close/>
                <a:moveTo>
                  <a:pt x="38576" y="909733"/>
                </a:moveTo>
                <a:cubicBezTo>
                  <a:pt x="59881" y="909733"/>
                  <a:pt x="77152" y="927004"/>
                  <a:pt x="77152" y="948309"/>
                </a:cubicBezTo>
                <a:cubicBezTo>
                  <a:pt x="77152" y="969614"/>
                  <a:pt x="59881" y="986885"/>
                  <a:pt x="38576" y="986885"/>
                </a:cubicBezTo>
                <a:cubicBezTo>
                  <a:pt x="17271" y="986885"/>
                  <a:pt x="0" y="969614"/>
                  <a:pt x="0" y="948309"/>
                </a:cubicBezTo>
                <a:cubicBezTo>
                  <a:pt x="0" y="927004"/>
                  <a:pt x="17271" y="909733"/>
                  <a:pt x="38576" y="909733"/>
                </a:cubicBezTo>
                <a:close/>
                <a:moveTo>
                  <a:pt x="1004888" y="454866"/>
                </a:moveTo>
                <a:cubicBezTo>
                  <a:pt x="1026193" y="454866"/>
                  <a:pt x="1043464" y="472137"/>
                  <a:pt x="1043464" y="493442"/>
                </a:cubicBezTo>
                <a:cubicBezTo>
                  <a:pt x="1043464" y="514747"/>
                  <a:pt x="1026193" y="532018"/>
                  <a:pt x="1004888" y="532018"/>
                </a:cubicBezTo>
                <a:cubicBezTo>
                  <a:pt x="983583" y="532018"/>
                  <a:pt x="966312" y="514747"/>
                  <a:pt x="966312" y="493442"/>
                </a:cubicBezTo>
                <a:cubicBezTo>
                  <a:pt x="966312" y="472137"/>
                  <a:pt x="983583" y="454866"/>
                  <a:pt x="1004888" y="454866"/>
                </a:cubicBezTo>
                <a:close/>
                <a:moveTo>
                  <a:pt x="521732" y="454866"/>
                </a:moveTo>
                <a:cubicBezTo>
                  <a:pt x="543037" y="454866"/>
                  <a:pt x="560308" y="472137"/>
                  <a:pt x="560308" y="493442"/>
                </a:cubicBezTo>
                <a:cubicBezTo>
                  <a:pt x="560308" y="514747"/>
                  <a:pt x="543037" y="532018"/>
                  <a:pt x="521732" y="532018"/>
                </a:cubicBezTo>
                <a:cubicBezTo>
                  <a:pt x="500427" y="532018"/>
                  <a:pt x="483156" y="514747"/>
                  <a:pt x="483156" y="493442"/>
                </a:cubicBezTo>
                <a:cubicBezTo>
                  <a:pt x="483156" y="472137"/>
                  <a:pt x="500427" y="454866"/>
                  <a:pt x="521732" y="454866"/>
                </a:cubicBezTo>
                <a:close/>
                <a:moveTo>
                  <a:pt x="38576" y="454866"/>
                </a:moveTo>
                <a:cubicBezTo>
                  <a:pt x="59881" y="454866"/>
                  <a:pt x="77152" y="472137"/>
                  <a:pt x="77152" y="493442"/>
                </a:cubicBezTo>
                <a:cubicBezTo>
                  <a:pt x="77152" y="514747"/>
                  <a:pt x="59881" y="532018"/>
                  <a:pt x="38576" y="532018"/>
                </a:cubicBezTo>
                <a:cubicBezTo>
                  <a:pt x="17271" y="532018"/>
                  <a:pt x="0" y="514747"/>
                  <a:pt x="0" y="493442"/>
                </a:cubicBezTo>
                <a:cubicBezTo>
                  <a:pt x="0" y="472137"/>
                  <a:pt x="17271" y="454866"/>
                  <a:pt x="38576" y="454866"/>
                </a:cubicBezTo>
                <a:close/>
                <a:moveTo>
                  <a:pt x="1004888" y="0"/>
                </a:moveTo>
                <a:cubicBezTo>
                  <a:pt x="1026193" y="0"/>
                  <a:pt x="1043464" y="17271"/>
                  <a:pt x="1043464" y="38576"/>
                </a:cubicBezTo>
                <a:cubicBezTo>
                  <a:pt x="1043464" y="59881"/>
                  <a:pt x="1026193" y="77152"/>
                  <a:pt x="1004888" y="77152"/>
                </a:cubicBezTo>
                <a:cubicBezTo>
                  <a:pt x="983583" y="77152"/>
                  <a:pt x="966312" y="59881"/>
                  <a:pt x="966312" y="38576"/>
                </a:cubicBezTo>
                <a:cubicBezTo>
                  <a:pt x="966312" y="17271"/>
                  <a:pt x="983583" y="0"/>
                  <a:pt x="1004888" y="0"/>
                </a:cubicBezTo>
                <a:close/>
                <a:moveTo>
                  <a:pt x="521732" y="0"/>
                </a:moveTo>
                <a:cubicBezTo>
                  <a:pt x="543037" y="0"/>
                  <a:pt x="560308" y="17271"/>
                  <a:pt x="560308" y="38576"/>
                </a:cubicBezTo>
                <a:cubicBezTo>
                  <a:pt x="560308" y="59881"/>
                  <a:pt x="543037" y="77152"/>
                  <a:pt x="521732" y="77152"/>
                </a:cubicBezTo>
                <a:cubicBezTo>
                  <a:pt x="500427" y="77152"/>
                  <a:pt x="483156" y="59881"/>
                  <a:pt x="483156" y="38576"/>
                </a:cubicBezTo>
                <a:cubicBezTo>
                  <a:pt x="483156" y="17271"/>
                  <a:pt x="500427" y="0"/>
                  <a:pt x="521732" y="0"/>
                </a:cubicBezTo>
                <a:close/>
                <a:moveTo>
                  <a:pt x="38576" y="0"/>
                </a:moveTo>
                <a:cubicBezTo>
                  <a:pt x="59881" y="0"/>
                  <a:pt x="77152" y="17271"/>
                  <a:pt x="77152" y="38576"/>
                </a:cubicBezTo>
                <a:cubicBezTo>
                  <a:pt x="77152" y="59881"/>
                  <a:pt x="59881" y="77152"/>
                  <a:pt x="38576" y="77152"/>
                </a:cubicBezTo>
                <a:cubicBezTo>
                  <a:pt x="17271" y="77152"/>
                  <a:pt x="0" y="59881"/>
                  <a:pt x="0" y="38576"/>
                </a:cubicBezTo>
                <a:cubicBezTo>
                  <a:pt x="0" y="17271"/>
                  <a:pt x="17271" y="0"/>
                  <a:pt x="38576" y="0"/>
                </a:cubicBezTo>
                <a:close/>
              </a:path>
            </a:pathLst>
          </a:custGeom>
          <a:solidFill>
            <a:schemeClr val="bg1"/>
          </a:solidFill>
          <a:ln w="12600">
            <a:noFill/>
          </a:ln>
        </p:spPr>
        <p:style>
          <a:lnRef idx="0">
            <a:scrgbClr r="0" g="0" b="0"/>
          </a:lnRef>
          <a:fillRef idx="0">
            <a:scrgbClr r="0" g="0" b="0"/>
          </a:fillRef>
          <a:effectRef idx="0">
            <a:scrgbClr r="0" g="0" b="0"/>
          </a:effectRef>
          <a:fontRef idx="minor"/>
        </p:style>
      </p:sp>
      <p:sp>
        <p:nvSpPr>
          <p:cNvPr id="118" name="标题 1"/>
          <p:cNvSpPr/>
          <p:nvPr/>
        </p:nvSpPr>
        <p:spPr>
          <a:xfrm>
            <a:off x="690880" y="1312545"/>
            <a:ext cx="1468120" cy="1147445"/>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30000"/>
              </a:lnSpc>
              <a:buNone/>
            </a:pPr>
            <a:r>
              <a:rPr lang="en-US" sz="3600" b="0" strike="noStrike" spc="-1">
                <a:solidFill>
                  <a:srgbClr val="FFFFFF"/>
                </a:solidFill>
                <a:latin typeface="Source Han Sans CN Bold"/>
                <a:ea typeface="Source Han Sans CN Bold"/>
              </a:rPr>
              <a:t>Part</a:t>
            </a:r>
            <a:endParaRPr lang="en-US" sz="3600" b="0" strike="noStrike" spc="-1">
              <a:latin typeface="Arial" panose="020B0604020202020204"/>
            </a:endParaRPr>
          </a:p>
        </p:txBody>
      </p:sp>
      <p:sp>
        <p:nvSpPr>
          <p:cNvPr id="119" name="标题 1"/>
          <p:cNvSpPr/>
          <p:nvPr/>
        </p:nvSpPr>
        <p:spPr>
          <a:xfrm>
            <a:off x="1867680" y="1312560"/>
            <a:ext cx="1010160" cy="1147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30000"/>
              </a:lnSpc>
              <a:buNone/>
            </a:pPr>
            <a:r>
              <a:rPr lang="en-US" sz="3600" b="0" strike="noStrike" spc="-1">
                <a:solidFill>
                  <a:srgbClr val="FFFFFF"/>
                </a:solidFill>
                <a:latin typeface="OPPOSans H"/>
                <a:ea typeface="OPPOSans H"/>
              </a:rPr>
              <a:t>01</a:t>
            </a:r>
            <a:endParaRPr lang="en-US" sz="3600" b="0" strike="noStrike" spc="-1">
              <a:latin typeface="Arial" panose="020B0604020202020204"/>
            </a:endParaRPr>
          </a:p>
        </p:txBody>
      </p:sp>
      <p:sp>
        <p:nvSpPr>
          <p:cNvPr id="122" name="标题 1"/>
          <p:cNvSpPr/>
          <p:nvPr/>
        </p:nvSpPr>
        <p:spPr>
          <a:xfrm>
            <a:off x="720360" y="4078080"/>
            <a:ext cx="1769400" cy="3301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50000"/>
              </a:lnSpc>
              <a:buNone/>
            </a:pPr>
            <a:r>
              <a:rPr lang="en-US" sz="1200" b="0" strike="noStrike" spc="-1" dirty="0">
                <a:solidFill>
                  <a:srgbClr val="FFFFFF">
                    <a:alpha val="70000"/>
                  </a:srgbClr>
                </a:solidFill>
                <a:latin typeface="Source Han Sans"/>
                <a:ea typeface="Source Han Sans"/>
              </a:rPr>
              <a:t>POWERPOINT DESIGN</a:t>
            </a:r>
            <a:endParaRPr lang="en-US" sz="1200" b="0" strike="noStrike" spc="-1" dirty="0">
              <a:latin typeface="Arial" panose="020B0604020202020204"/>
            </a:endParaRPr>
          </a:p>
        </p:txBody>
      </p:sp>
      <p:sp>
        <p:nvSpPr>
          <p:cNvPr id="123" name="线条 1"/>
          <p:cNvSpPr/>
          <p:nvPr/>
        </p:nvSpPr>
        <p:spPr>
          <a:xfrm>
            <a:off x="2402640" y="4243320"/>
            <a:ext cx="3027960" cy="360"/>
          </a:xfrm>
          <a:prstGeom prst="line">
            <a:avLst/>
          </a:prstGeom>
          <a:ln w="6840" cap="sq">
            <a:solidFill>
              <a:srgbClr val="FFFFFF"/>
            </a:solidFill>
            <a:miter/>
          </a:ln>
        </p:spPr>
        <p:style>
          <a:lnRef idx="0">
            <a:scrgbClr r="0" g="0" b="0"/>
          </a:lnRef>
          <a:fillRef idx="0">
            <a:scrgbClr r="0" g="0" b="0"/>
          </a:fillRef>
          <a:effectRef idx="0">
            <a:scrgbClr r="0" g="0" b="0"/>
          </a:effectRef>
          <a:fontRef idx="minor"/>
        </p:style>
      </p:sp>
      <p:sp>
        <p:nvSpPr>
          <p:cNvPr id="2" name="标题 13"/>
          <p:cNvSpPr/>
          <p:nvPr/>
        </p:nvSpPr>
        <p:spPr>
          <a:xfrm>
            <a:off x="395104" y="647925"/>
            <a:ext cx="2157852" cy="3301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50000"/>
              </a:lnSpc>
              <a:buNone/>
            </a:pPr>
            <a:r>
              <a:rPr lang="en-US" altLang="zh-CN" sz="1200" b="0" strike="noStrike" spc="-1" dirty="0">
                <a:solidFill>
                  <a:schemeClr val="bg1"/>
                </a:solidFill>
                <a:latin typeface="Arial" panose="020B0604020202020204"/>
              </a:rPr>
              <a:t>HFUT-XC  WDR</a:t>
            </a:r>
            <a:r>
              <a:rPr lang="zh-CN" altLang="en-US" sz="1200" b="0" strike="noStrike" spc="-1" dirty="0">
                <a:solidFill>
                  <a:schemeClr val="bg1"/>
                </a:solidFill>
                <a:latin typeface="Arial" panose="020B0604020202020204"/>
              </a:rPr>
              <a:t>机器人实验室</a:t>
            </a:r>
            <a:endParaRPr lang="en-US" sz="1200" b="0" strike="noStrike" spc="-1" dirty="0">
              <a:solidFill>
                <a:schemeClr val="bg1"/>
              </a:solidFill>
              <a:latin typeface="Arial" panose="020B0604020202020204"/>
            </a:endParaRPr>
          </a:p>
        </p:txBody>
      </p:sp>
      <p:pic>
        <p:nvPicPr>
          <p:cNvPr id="3" name="图片 2"/>
          <p:cNvPicPr>
            <a:picLocks noChangeAspect="1"/>
          </p:cNvPicPr>
          <p:nvPr/>
        </p:nvPicPr>
        <p:blipFill>
          <a:blip r:embed="rId1" cstate="print">
            <a:lum bright="70000" contrast="-70000"/>
            <a:extLst>
              <a:ext uri="{28A0092B-C50C-407E-A947-70E740481C1C}">
                <a14:useLocalDpi xmlns:a14="http://schemas.microsoft.com/office/drawing/2010/main" val="0"/>
              </a:ext>
            </a:extLst>
          </a:blip>
          <a:srcRect t="24488" b="28365"/>
          <a:stretch>
            <a:fillRect/>
          </a:stretch>
        </p:blipFill>
        <p:spPr>
          <a:xfrm>
            <a:off x="213548" y="70958"/>
            <a:ext cx="2189092" cy="729933"/>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35915" y="831850"/>
            <a:ext cx="5511165" cy="3663950"/>
          </a:xfrm>
          <a:prstGeom prst="rect">
            <a:avLst/>
          </a:prstGeom>
          <a:noFill/>
        </p:spPr>
        <p:txBody>
          <a:bodyPr wrap="square">
            <a:noAutofit/>
          </a:bodyPr>
          <a:p>
            <a:endParaRPr lang="en-US" altLang="zh-CN" dirty="0">
              <a:solidFill>
                <a:schemeClr val="bg1"/>
              </a:solidFill>
            </a:endParaRPr>
          </a:p>
          <a:p>
            <a:r>
              <a:rPr lang="en-US" altLang="zh-CN" dirty="0">
                <a:solidFill>
                  <a:srgbClr val="FF0000"/>
                </a:solidFill>
              </a:rPr>
              <a:t># 1. </a:t>
            </a:r>
            <a:r>
              <a:rPr lang="zh-CN" altLang="en-US" dirty="0">
                <a:solidFill>
                  <a:srgbClr val="FF0000"/>
                </a:solidFill>
              </a:rPr>
              <a:t>均值滤波</a:t>
            </a:r>
            <a:endParaRPr lang="zh-CN" altLang="en-US" dirty="0">
              <a:solidFill>
                <a:srgbClr val="FF0000"/>
              </a:solidFill>
            </a:endParaRPr>
          </a:p>
          <a:p>
            <a:r>
              <a:rPr lang="en-US" altLang="zh-CN" dirty="0">
                <a:solidFill>
                  <a:srgbClr val="FF0000"/>
                </a:solidFill>
              </a:rPr>
              <a:t># </a:t>
            </a:r>
            <a:r>
              <a:rPr lang="zh-CN" altLang="en-US" dirty="0">
                <a:solidFill>
                  <a:srgbClr val="FF0000"/>
                </a:solidFill>
              </a:rPr>
              <a:t>参数：输入图像，卷积核大小</a:t>
            </a:r>
            <a:r>
              <a:rPr lang="en-US" altLang="zh-CN" dirty="0">
                <a:solidFill>
                  <a:srgbClr val="FF0000"/>
                </a:solidFill>
              </a:rPr>
              <a:t>(3x3)</a:t>
            </a:r>
            <a:endParaRPr lang="en-US" altLang="zh-CN" dirty="0">
              <a:solidFill>
                <a:srgbClr val="FF0000"/>
              </a:solidFill>
            </a:endParaRPr>
          </a:p>
          <a:p>
            <a:r>
              <a:rPr lang="en-US" altLang="zh-CN" dirty="0">
                <a:solidFill>
                  <a:srgbClr val="00B050"/>
                </a:solidFill>
              </a:rPr>
              <a:t>mean_blur = cv2.blur(img, (3, 3))</a:t>
            </a:r>
            <a:endParaRPr lang="en-US" altLang="zh-CN" dirty="0">
              <a:solidFill>
                <a:srgbClr val="00B050"/>
              </a:solidFill>
            </a:endParaRP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r>
              <a:rPr lang="en-US" altLang="zh-CN" dirty="0">
                <a:solidFill>
                  <a:srgbClr val="FF0000"/>
                </a:solidFill>
              </a:rPr>
              <a:t># 2. </a:t>
            </a:r>
            <a:r>
              <a:rPr lang="zh-CN" altLang="en-US" dirty="0">
                <a:solidFill>
                  <a:srgbClr val="FF0000"/>
                </a:solidFill>
              </a:rPr>
              <a:t>高斯滤波</a:t>
            </a:r>
            <a:endParaRPr lang="zh-CN" altLang="en-US" dirty="0">
              <a:solidFill>
                <a:srgbClr val="FF0000"/>
              </a:solidFill>
            </a:endParaRPr>
          </a:p>
          <a:p>
            <a:r>
              <a:rPr lang="en-US" altLang="zh-CN" dirty="0">
                <a:solidFill>
                  <a:srgbClr val="FF0000"/>
                </a:solidFill>
              </a:rPr>
              <a:t># </a:t>
            </a:r>
            <a:r>
              <a:rPr lang="zh-CN" altLang="en-US" dirty="0">
                <a:solidFill>
                  <a:srgbClr val="FF0000"/>
                </a:solidFill>
              </a:rPr>
              <a:t>参数：输入图像，卷积核大小</a:t>
            </a:r>
            <a:r>
              <a:rPr lang="en-US" altLang="zh-CN" dirty="0">
                <a:solidFill>
                  <a:srgbClr val="FF0000"/>
                </a:solidFill>
              </a:rPr>
              <a:t>(5x5)</a:t>
            </a:r>
            <a:r>
              <a:rPr lang="zh-CN" altLang="en-US" dirty="0">
                <a:solidFill>
                  <a:srgbClr val="FF0000"/>
                </a:solidFill>
              </a:rPr>
              <a:t>，</a:t>
            </a:r>
            <a:r>
              <a:rPr lang="en-US" altLang="zh-CN" dirty="0">
                <a:solidFill>
                  <a:srgbClr val="FF0000"/>
                </a:solidFill>
              </a:rPr>
              <a:t>x</a:t>
            </a:r>
            <a:r>
              <a:rPr lang="zh-CN" altLang="en-US" dirty="0">
                <a:solidFill>
                  <a:srgbClr val="FF0000"/>
                </a:solidFill>
              </a:rPr>
              <a:t>方向标准差</a:t>
            </a:r>
            <a:endParaRPr lang="zh-CN" altLang="en-US" dirty="0">
              <a:solidFill>
                <a:schemeClr val="bg1"/>
              </a:solidFill>
            </a:endParaRPr>
          </a:p>
          <a:p>
            <a:r>
              <a:rPr lang="en-US" altLang="zh-CN" dirty="0">
                <a:solidFill>
                  <a:srgbClr val="00B050"/>
                </a:solidFill>
              </a:rPr>
              <a:t>gaussian_blur = cv2.GaussianBlur(img, (5, 5), 1)</a:t>
            </a:r>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r>
              <a:rPr lang="en-US" altLang="zh-CN" dirty="0">
                <a:solidFill>
                  <a:srgbClr val="FF0000"/>
                </a:solidFill>
              </a:rPr>
              <a:t># 3. </a:t>
            </a:r>
            <a:r>
              <a:rPr lang="zh-CN" altLang="en-US" dirty="0">
                <a:solidFill>
                  <a:srgbClr val="FF0000"/>
                </a:solidFill>
              </a:rPr>
              <a:t>中值滤波</a:t>
            </a:r>
            <a:endParaRPr lang="zh-CN" altLang="en-US" dirty="0">
              <a:solidFill>
                <a:srgbClr val="FF0000"/>
              </a:solidFill>
            </a:endParaRPr>
          </a:p>
          <a:p>
            <a:r>
              <a:rPr lang="en-US" altLang="zh-CN" dirty="0">
                <a:solidFill>
                  <a:srgbClr val="FF0000"/>
                </a:solidFill>
              </a:rPr>
              <a:t># </a:t>
            </a:r>
            <a:r>
              <a:rPr lang="zh-CN" altLang="en-US" dirty="0">
                <a:solidFill>
                  <a:srgbClr val="FF0000"/>
                </a:solidFill>
              </a:rPr>
              <a:t>参数：输入图像，卷积核大小</a:t>
            </a:r>
            <a:r>
              <a:rPr lang="en-US" altLang="zh-CN" dirty="0">
                <a:solidFill>
                  <a:srgbClr val="FF0000"/>
                </a:solidFill>
              </a:rPr>
              <a:t>(3</a:t>
            </a:r>
            <a:r>
              <a:rPr lang="zh-CN" altLang="en-US" dirty="0">
                <a:solidFill>
                  <a:srgbClr val="FF0000"/>
                </a:solidFill>
              </a:rPr>
              <a:t>，必须为奇数</a:t>
            </a:r>
            <a:r>
              <a:rPr lang="en-US" altLang="zh-CN" dirty="0">
                <a:solidFill>
                  <a:srgbClr val="FF0000"/>
                </a:solidFill>
              </a:rPr>
              <a:t>)</a:t>
            </a:r>
            <a:endParaRPr lang="en-US" altLang="zh-CN" dirty="0">
              <a:solidFill>
                <a:srgbClr val="FF0000"/>
              </a:solidFill>
            </a:endParaRPr>
          </a:p>
          <a:p>
            <a:r>
              <a:rPr lang="en-US" altLang="zh-CN" dirty="0">
                <a:solidFill>
                  <a:srgbClr val="00B050"/>
                </a:solidFill>
              </a:rPr>
              <a:t>median_blur = cv2.medianBlur(img, 3)</a:t>
            </a:r>
            <a:endParaRPr lang="en-US" altLang="zh-CN" dirty="0">
              <a:solidFill>
                <a:srgbClr val="00B050"/>
              </a:solidFill>
            </a:endParaRPr>
          </a:p>
          <a:p>
            <a:endParaRPr lang="en-US" altLang="zh-CN" dirty="0">
              <a:solidFill>
                <a:srgbClr val="00B050"/>
              </a:solidFill>
            </a:endParaRPr>
          </a:p>
        </p:txBody>
      </p:sp>
      <p:pic>
        <p:nvPicPr>
          <p:cNvPr id="10" name="图片 9"/>
          <p:cNvPicPr>
            <a:picLocks noChangeAspect="1"/>
          </p:cNvPicPr>
          <p:nvPr/>
        </p:nvPicPr>
        <p:blipFill>
          <a:blip r:embed="rId1"/>
          <a:srcRect r="2083" b="2729"/>
          <a:stretch>
            <a:fillRect/>
          </a:stretch>
        </p:blipFill>
        <p:spPr>
          <a:xfrm>
            <a:off x="7027545" y="359410"/>
            <a:ext cx="3253105" cy="1811020"/>
          </a:xfrm>
          <a:prstGeom prst="rect">
            <a:avLst/>
          </a:prstGeom>
        </p:spPr>
      </p:pic>
      <p:pic>
        <p:nvPicPr>
          <p:cNvPr id="11" name="图片 10"/>
          <p:cNvPicPr>
            <a:picLocks noChangeAspect="1"/>
          </p:cNvPicPr>
          <p:nvPr/>
        </p:nvPicPr>
        <p:blipFill>
          <a:blip r:embed="rId2"/>
          <a:stretch>
            <a:fillRect/>
          </a:stretch>
        </p:blipFill>
        <p:spPr>
          <a:xfrm>
            <a:off x="7065010" y="2602230"/>
            <a:ext cx="3253105" cy="1814830"/>
          </a:xfrm>
          <a:prstGeom prst="rect">
            <a:avLst/>
          </a:prstGeom>
        </p:spPr>
      </p:pic>
      <p:pic>
        <p:nvPicPr>
          <p:cNvPr id="12" name="图片 11"/>
          <p:cNvPicPr>
            <a:picLocks noChangeAspect="1"/>
          </p:cNvPicPr>
          <p:nvPr/>
        </p:nvPicPr>
        <p:blipFill>
          <a:blip r:embed="rId3"/>
          <a:stretch>
            <a:fillRect/>
          </a:stretch>
        </p:blipFill>
        <p:spPr>
          <a:xfrm>
            <a:off x="7065010" y="4718685"/>
            <a:ext cx="3252470" cy="1871345"/>
          </a:xfrm>
          <a:prstGeom prst="rect">
            <a:avLst/>
          </a:prstGeom>
        </p:spPr>
      </p:pic>
      <p:sp>
        <p:nvSpPr>
          <p:cNvPr id="15" name="文本框 14"/>
          <p:cNvSpPr txBox="1"/>
          <p:nvPr/>
        </p:nvSpPr>
        <p:spPr>
          <a:xfrm>
            <a:off x="335915" y="248285"/>
            <a:ext cx="6144260" cy="583565"/>
          </a:xfrm>
          <a:prstGeom prst="rect">
            <a:avLst/>
          </a:prstGeom>
          <a:noFill/>
        </p:spPr>
        <p:txBody>
          <a:bodyPr wrap="square">
            <a:spAutoFit/>
          </a:bodyPr>
          <a:p>
            <a:r>
              <a:rPr lang="en-US" altLang="zh-CN" sz="3200" dirty="0">
                <a:solidFill>
                  <a:schemeClr val="bg1"/>
                </a:solidFill>
                <a:latin typeface="华文楷体" panose="02010600040101010101" pitchFamily="2" charset="-122"/>
                <a:ea typeface="华文楷体" panose="02010600040101010101" pitchFamily="2" charset="-122"/>
              </a:rPr>
              <a:t>9.</a:t>
            </a:r>
            <a:r>
              <a:rPr lang="zh-CN" altLang="en-US" sz="3200" dirty="0">
                <a:solidFill>
                  <a:schemeClr val="bg1"/>
                </a:solidFill>
                <a:latin typeface="华文楷体" panose="02010600040101010101" pitchFamily="2" charset="-122"/>
                <a:ea typeface="华文楷体" panose="02010600040101010101" pitchFamily="2" charset="-122"/>
              </a:rPr>
              <a:t>图像</a:t>
            </a:r>
            <a:r>
              <a:rPr lang="zh-CN" altLang="en-US" sz="3200" dirty="0">
                <a:solidFill>
                  <a:schemeClr val="bg1"/>
                </a:solidFill>
                <a:latin typeface="华文楷体" panose="02010600040101010101" pitchFamily="2" charset="-122"/>
                <a:ea typeface="华文楷体" panose="02010600040101010101" pitchFamily="2" charset="-122"/>
              </a:rPr>
              <a:t>平滑</a:t>
            </a:r>
            <a:endParaRPr lang="zh-CN" altLang="en-US" sz="3200" dirty="0">
              <a:solidFill>
                <a:schemeClr val="bg1"/>
              </a:solidFill>
              <a:latin typeface="华文楷体" panose="02010600040101010101" pitchFamily="2" charset="-122"/>
              <a:ea typeface="华文楷体" panose="02010600040101010101" pitchFamily="2"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5255" y="212090"/>
            <a:ext cx="6144260" cy="583565"/>
          </a:xfrm>
          <a:prstGeom prst="rect">
            <a:avLst/>
          </a:prstGeom>
          <a:noFill/>
        </p:spPr>
        <p:txBody>
          <a:bodyPr wrap="square">
            <a:spAutoFit/>
          </a:bodyPr>
          <a:p>
            <a:r>
              <a:rPr lang="en-US" altLang="zh-CN" sz="3200" dirty="0">
                <a:solidFill>
                  <a:schemeClr val="bg1"/>
                </a:solidFill>
                <a:latin typeface="华文楷体" panose="02010600040101010101" pitchFamily="2" charset="-122"/>
                <a:ea typeface="华文楷体" panose="02010600040101010101" pitchFamily="2" charset="-122"/>
              </a:rPr>
              <a:t>10.</a:t>
            </a:r>
            <a:r>
              <a:rPr lang="zh-CN" altLang="en-US" sz="3200" dirty="0">
                <a:solidFill>
                  <a:schemeClr val="bg1"/>
                </a:solidFill>
                <a:latin typeface="华文楷体" panose="02010600040101010101" pitchFamily="2" charset="-122"/>
                <a:ea typeface="华文楷体" panose="02010600040101010101" pitchFamily="2" charset="-122"/>
              </a:rPr>
              <a:t>掩膜</a:t>
            </a:r>
            <a:endParaRPr lang="zh-CN" altLang="en-US" sz="3200" dirty="0">
              <a:solidFill>
                <a:schemeClr val="bg1"/>
              </a:solidFill>
              <a:latin typeface="华文楷体" panose="02010600040101010101" pitchFamily="2" charset="-122"/>
              <a:ea typeface="华文楷体" panose="02010600040101010101" pitchFamily="2" charset="-122"/>
            </a:endParaRPr>
          </a:p>
        </p:txBody>
      </p:sp>
      <p:sp>
        <p:nvSpPr>
          <p:cNvPr id="2" name="文本框 1"/>
          <p:cNvSpPr txBox="1"/>
          <p:nvPr/>
        </p:nvSpPr>
        <p:spPr>
          <a:xfrm>
            <a:off x="306070" y="1117600"/>
            <a:ext cx="4692015" cy="1734185"/>
          </a:xfrm>
          <a:prstGeom prst="rect">
            <a:avLst/>
          </a:prstGeom>
          <a:noFill/>
        </p:spPr>
        <p:txBody>
          <a:bodyPr wrap="square">
            <a:noAutofit/>
          </a:bodyPr>
          <a:p>
            <a:r>
              <a:rPr lang="zh-CN" altLang="en-US" dirty="0">
                <a:solidFill>
                  <a:schemeClr val="bg1"/>
                </a:solidFill>
              </a:rPr>
              <a:t>在</a:t>
            </a:r>
            <a:r>
              <a:rPr lang="en-US" altLang="zh-CN" dirty="0">
                <a:solidFill>
                  <a:schemeClr val="bg1"/>
                </a:solidFill>
              </a:rPr>
              <a:t> OpenCV </a:t>
            </a:r>
            <a:r>
              <a:rPr lang="zh-CN" altLang="en-US" dirty="0">
                <a:solidFill>
                  <a:schemeClr val="bg1"/>
                </a:solidFill>
              </a:rPr>
              <a:t>中，掩膜（</a:t>
            </a:r>
            <a:r>
              <a:rPr lang="en-US" altLang="zh-CN" dirty="0">
                <a:solidFill>
                  <a:schemeClr val="bg1"/>
                </a:solidFill>
              </a:rPr>
              <a:t>Mask</a:t>
            </a:r>
            <a:r>
              <a:rPr lang="zh-CN" altLang="en-US" dirty="0">
                <a:solidFill>
                  <a:schemeClr val="bg1"/>
                </a:solidFill>
              </a:rPr>
              <a:t>）</a:t>
            </a:r>
            <a:r>
              <a:rPr lang="en-US" altLang="zh-CN" dirty="0">
                <a:solidFill>
                  <a:schemeClr val="bg1"/>
                </a:solidFill>
              </a:rPr>
              <a:t> </a:t>
            </a:r>
            <a:r>
              <a:rPr lang="zh-CN" altLang="en-US" dirty="0">
                <a:solidFill>
                  <a:schemeClr val="bg1"/>
                </a:solidFill>
              </a:rPr>
              <a:t>是一种特殊的图像，通常为</a:t>
            </a:r>
            <a:r>
              <a:rPr lang="zh-CN" altLang="en-US" dirty="0">
                <a:solidFill>
                  <a:srgbClr val="FF0000"/>
                </a:solidFill>
              </a:rPr>
              <a:t>单通道（灰度）图像</a:t>
            </a:r>
            <a:r>
              <a:rPr lang="zh-CN" altLang="en-US" dirty="0">
                <a:solidFill>
                  <a:schemeClr val="bg1"/>
                </a:solidFill>
              </a:rPr>
              <a:t>，用于指定原始图像中哪些区域需要被处理（或忽略）。掩膜通过像素值的高低（通常</a:t>
            </a:r>
            <a:r>
              <a:rPr lang="en-US" altLang="zh-CN" dirty="0">
                <a:solidFill>
                  <a:schemeClr val="bg1"/>
                </a:solidFill>
              </a:rPr>
              <a:t> 0 </a:t>
            </a:r>
            <a:r>
              <a:rPr lang="zh-CN" altLang="en-US" dirty="0">
                <a:solidFill>
                  <a:schemeClr val="bg1"/>
                </a:solidFill>
              </a:rPr>
              <a:t>和非</a:t>
            </a:r>
            <a:r>
              <a:rPr lang="en-US" altLang="zh-CN" dirty="0">
                <a:solidFill>
                  <a:schemeClr val="bg1"/>
                </a:solidFill>
              </a:rPr>
              <a:t> 0</a:t>
            </a:r>
            <a:r>
              <a:rPr lang="zh-CN" altLang="en-US" dirty="0">
                <a:solidFill>
                  <a:schemeClr val="bg1"/>
                </a:solidFill>
              </a:rPr>
              <a:t>）来标记感兴趣区域（</a:t>
            </a:r>
            <a:r>
              <a:rPr lang="en-US" altLang="zh-CN" dirty="0">
                <a:solidFill>
                  <a:schemeClr val="bg1"/>
                </a:solidFill>
              </a:rPr>
              <a:t>ROI</a:t>
            </a:r>
            <a:r>
              <a:rPr lang="zh-CN" altLang="en-US" dirty="0">
                <a:solidFill>
                  <a:schemeClr val="bg1"/>
                </a:solidFill>
              </a:rPr>
              <a:t>），是</a:t>
            </a:r>
            <a:r>
              <a:rPr lang="zh-CN" altLang="en-US" dirty="0">
                <a:solidFill>
                  <a:srgbClr val="FF0000"/>
                </a:solidFill>
              </a:rPr>
              <a:t>图像分割、区域选择和局部处理</a:t>
            </a:r>
            <a:r>
              <a:rPr lang="zh-CN" altLang="en-US" dirty="0">
                <a:solidFill>
                  <a:schemeClr val="bg1"/>
                </a:solidFill>
              </a:rPr>
              <a:t>的核心工具。</a:t>
            </a:r>
            <a:endParaRPr lang="zh-CN" altLang="en-US" dirty="0">
              <a:solidFill>
                <a:schemeClr val="bg1"/>
              </a:solidFill>
            </a:endParaRPr>
          </a:p>
        </p:txBody>
      </p:sp>
      <p:sp>
        <p:nvSpPr>
          <p:cNvPr id="7" name="文本框 6"/>
          <p:cNvSpPr txBox="1"/>
          <p:nvPr/>
        </p:nvSpPr>
        <p:spPr>
          <a:xfrm>
            <a:off x="5141595" y="795655"/>
            <a:ext cx="6972300" cy="5443220"/>
          </a:xfrm>
          <a:prstGeom prst="rect">
            <a:avLst/>
          </a:prstGeom>
          <a:noFill/>
        </p:spPr>
        <p:txBody>
          <a:bodyPr wrap="square">
            <a:noAutofit/>
          </a:bodyPr>
          <a:lstStyle/>
          <a:p>
            <a:r>
              <a:rPr lang="en-US" altLang="zh-CN" dirty="0">
                <a:solidFill>
                  <a:srgbClr val="00B050"/>
                </a:solidFill>
              </a:rPr>
              <a:t>import cv2</a:t>
            </a:r>
            <a:endParaRPr lang="en-US" altLang="zh-CN" dirty="0">
              <a:solidFill>
                <a:srgbClr val="00B050"/>
              </a:solidFill>
            </a:endParaRPr>
          </a:p>
          <a:p>
            <a:r>
              <a:rPr lang="en-US" altLang="zh-CN" dirty="0">
                <a:solidFill>
                  <a:srgbClr val="00B050"/>
                </a:solidFill>
              </a:rPr>
              <a:t>import numpy as np</a:t>
            </a:r>
            <a:endParaRPr lang="en-US" altLang="zh-CN" dirty="0">
              <a:solidFill>
                <a:srgbClr val="00B050"/>
              </a:solidFill>
            </a:endParaRPr>
          </a:p>
          <a:p>
            <a:endParaRPr lang="en-US" altLang="zh-CN" dirty="0">
              <a:solidFill>
                <a:srgbClr val="00B050"/>
              </a:solidFill>
            </a:endParaRPr>
          </a:p>
          <a:p>
            <a:r>
              <a:rPr lang="en-US" altLang="zh-CN" dirty="0">
                <a:solidFill>
                  <a:srgbClr val="FF0000"/>
                </a:solidFill>
              </a:rPr>
              <a:t># </a:t>
            </a:r>
            <a:r>
              <a:rPr lang="zh-CN" altLang="en-US" dirty="0">
                <a:solidFill>
                  <a:srgbClr val="FF0000"/>
                </a:solidFill>
              </a:rPr>
              <a:t>读取原始图像（彩色）</a:t>
            </a:r>
            <a:endParaRPr lang="zh-CN" altLang="en-US" dirty="0">
              <a:solidFill>
                <a:srgbClr val="FF0000"/>
              </a:solidFill>
            </a:endParaRPr>
          </a:p>
          <a:p>
            <a:r>
              <a:rPr lang="en-US" altLang="zh-CN" dirty="0">
                <a:solidFill>
                  <a:srgbClr val="00B050"/>
                </a:solidFill>
              </a:rPr>
              <a:t>img = cv2.imread("image.jpg")</a:t>
            </a:r>
            <a:endParaRPr lang="en-US" altLang="zh-CN" dirty="0">
              <a:solidFill>
                <a:srgbClr val="00B050"/>
              </a:solidFill>
            </a:endParaRPr>
          </a:p>
          <a:p>
            <a:r>
              <a:rPr lang="en-US" altLang="zh-CN" dirty="0">
                <a:solidFill>
                  <a:srgbClr val="00B050"/>
                </a:solidFill>
              </a:rPr>
              <a:t>h, w = img.shape[:2]  # </a:t>
            </a:r>
            <a:r>
              <a:rPr lang="zh-CN" altLang="en-US" dirty="0">
                <a:solidFill>
                  <a:srgbClr val="00B050"/>
                </a:solidFill>
              </a:rPr>
              <a:t>获取图像尺寸</a:t>
            </a:r>
            <a:endParaRPr lang="en-US" altLang="zh-CN" dirty="0">
              <a:solidFill>
                <a:srgbClr val="00B050"/>
              </a:solidFill>
            </a:endParaRPr>
          </a:p>
          <a:p>
            <a:r>
              <a:rPr lang="en-US" altLang="zh-CN" dirty="0">
                <a:solidFill>
                  <a:srgbClr val="FF0000"/>
                </a:solidFill>
              </a:rPr>
              <a:t># </a:t>
            </a:r>
            <a:r>
              <a:rPr lang="zh-CN" altLang="en-US" dirty="0">
                <a:solidFill>
                  <a:srgbClr val="FF0000"/>
                </a:solidFill>
              </a:rPr>
              <a:t>创建掩膜（初始为全黑）</a:t>
            </a:r>
            <a:endParaRPr lang="zh-CN" altLang="en-US" dirty="0">
              <a:solidFill>
                <a:srgbClr val="FF0000"/>
              </a:solidFill>
            </a:endParaRPr>
          </a:p>
          <a:p>
            <a:r>
              <a:rPr lang="en-US" altLang="zh-CN" dirty="0">
                <a:solidFill>
                  <a:srgbClr val="00B050"/>
                </a:solidFill>
              </a:rPr>
              <a:t>mask = np.zeros((h, w), np.uint8)</a:t>
            </a:r>
            <a:endParaRPr lang="en-US" altLang="zh-CN" dirty="0">
              <a:solidFill>
                <a:srgbClr val="00B050"/>
              </a:solidFill>
            </a:endParaRPr>
          </a:p>
          <a:p>
            <a:r>
              <a:rPr lang="en-US" altLang="zh-CN" dirty="0">
                <a:solidFill>
                  <a:srgbClr val="FF0000"/>
                </a:solidFill>
              </a:rPr>
              <a:t># </a:t>
            </a:r>
            <a:r>
              <a:rPr lang="zh-CN" altLang="en-US" dirty="0">
                <a:solidFill>
                  <a:srgbClr val="FF0000"/>
                </a:solidFill>
              </a:rPr>
              <a:t>在掩膜中标记感兴趣区域（例如：中心</a:t>
            </a:r>
            <a:r>
              <a:rPr lang="en-US" altLang="zh-CN" dirty="0">
                <a:solidFill>
                  <a:srgbClr val="FF0000"/>
                </a:solidFill>
              </a:rPr>
              <a:t>100x100</a:t>
            </a:r>
            <a:r>
              <a:rPr lang="zh-CN" altLang="en-US" dirty="0">
                <a:solidFill>
                  <a:srgbClr val="FF0000"/>
                </a:solidFill>
              </a:rPr>
              <a:t>的矩形）</a:t>
            </a:r>
            <a:endParaRPr lang="zh-CN" altLang="en-US" dirty="0">
              <a:solidFill>
                <a:srgbClr val="FF0000"/>
              </a:solidFill>
            </a:endParaRPr>
          </a:p>
          <a:p>
            <a:r>
              <a:rPr lang="en-US" altLang="zh-CN" dirty="0">
                <a:solidFill>
                  <a:srgbClr val="00B050"/>
                </a:solidFill>
              </a:rPr>
              <a:t>cv2.rectangle(mask, (w//2-50, h//2-50), (w//2+50, h//2+50), 255, -1)</a:t>
            </a:r>
            <a:endParaRPr lang="en-US" altLang="zh-CN" dirty="0">
              <a:solidFill>
                <a:srgbClr val="00B050"/>
              </a:solidFill>
            </a:endParaRPr>
          </a:p>
          <a:p>
            <a:endParaRPr lang="en-US" altLang="zh-CN" dirty="0">
              <a:solidFill>
                <a:srgbClr val="00B050"/>
              </a:solidFill>
            </a:endParaRPr>
          </a:p>
          <a:p>
            <a:r>
              <a:rPr lang="en-US" altLang="zh-CN" dirty="0">
                <a:solidFill>
                  <a:srgbClr val="FF0000"/>
                </a:solidFill>
              </a:rPr>
              <a:t># </a:t>
            </a:r>
            <a:r>
              <a:rPr lang="zh-CN" altLang="en-US" dirty="0">
                <a:solidFill>
                  <a:srgbClr val="FF0000"/>
                </a:solidFill>
              </a:rPr>
              <a:t>应用掩膜：只保留掩膜中非</a:t>
            </a:r>
            <a:r>
              <a:rPr lang="en-US" altLang="zh-CN" dirty="0">
                <a:solidFill>
                  <a:srgbClr val="FF0000"/>
                </a:solidFill>
              </a:rPr>
              <a:t>0</a:t>
            </a:r>
            <a:r>
              <a:rPr lang="zh-CN" altLang="en-US" dirty="0">
                <a:solidFill>
                  <a:srgbClr val="FF0000"/>
                </a:solidFill>
              </a:rPr>
              <a:t>区域的像素</a:t>
            </a:r>
            <a:endParaRPr lang="zh-CN" altLang="en-US" dirty="0">
              <a:solidFill>
                <a:srgbClr val="00B050"/>
              </a:solidFill>
            </a:endParaRPr>
          </a:p>
          <a:p>
            <a:r>
              <a:rPr lang="en-US" altLang="zh-CN" dirty="0">
                <a:solidFill>
                  <a:srgbClr val="00B050"/>
                </a:solidFill>
              </a:rPr>
              <a:t>masked_img = cv2.bitwise_and(img, img, mask=mask)</a:t>
            </a:r>
            <a:endParaRPr lang="en-US" altLang="zh-CN" dirty="0">
              <a:solidFill>
                <a:srgbClr val="00B050"/>
              </a:solidFill>
            </a:endParaRPr>
          </a:p>
          <a:p>
            <a:r>
              <a:rPr lang="en-US" altLang="zh-CN" dirty="0">
                <a:solidFill>
                  <a:srgbClr val="FF0000"/>
                </a:solidFill>
              </a:rPr>
              <a:t># </a:t>
            </a:r>
            <a:r>
              <a:rPr lang="zh-CN" altLang="en-US" dirty="0">
                <a:solidFill>
                  <a:srgbClr val="FF0000"/>
                </a:solidFill>
              </a:rPr>
              <a:t>显示结果</a:t>
            </a:r>
            <a:endParaRPr lang="zh-CN" altLang="en-US" dirty="0">
              <a:solidFill>
                <a:srgbClr val="FF0000"/>
              </a:solidFill>
            </a:endParaRPr>
          </a:p>
          <a:p>
            <a:r>
              <a:rPr lang="en-US" altLang="zh-CN" dirty="0">
                <a:solidFill>
                  <a:srgbClr val="00B050"/>
                </a:solidFill>
              </a:rPr>
              <a:t>cv2.imshow("Original", img)</a:t>
            </a:r>
            <a:endParaRPr lang="en-US" altLang="zh-CN" dirty="0">
              <a:solidFill>
                <a:srgbClr val="00B050"/>
              </a:solidFill>
            </a:endParaRPr>
          </a:p>
          <a:p>
            <a:r>
              <a:rPr lang="en-US" altLang="zh-CN" dirty="0">
                <a:solidFill>
                  <a:srgbClr val="00B050"/>
                </a:solidFill>
              </a:rPr>
              <a:t>cv2.imshow("Mask", mask)</a:t>
            </a:r>
            <a:endParaRPr lang="en-US" altLang="zh-CN" dirty="0">
              <a:solidFill>
                <a:srgbClr val="00B050"/>
              </a:solidFill>
            </a:endParaRPr>
          </a:p>
          <a:p>
            <a:r>
              <a:rPr lang="en-US" altLang="zh-CN" dirty="0">
                <a:solidFill>
                  <a:srgbClr val="00B050"/>
                </a:solidFill>
              </a:rPr>
              <a:t>cv2.imshow("Masked Image", masked_img)</a:t>
            </a:r>
            <a:endParaRPr lang="en-US" altLang="zh-CN" dirty="0">
              <a:solidFill>
                <a:srgbClr val="00B050"/>
              </a:solidFill>
            </a:endParaRPr>
          </a:p>
          <a:p>
            <a:r>
              <a:rPr lang="en-US" altLang="zh-CN" dirty="0">
                <a:solidFill>
                  <a:srgbClr val="00B050"/>
                </a:solidFill>
              </a:rPr>
              <a:t>cv2.waitKey(0)</a:t>
            </a:r>
            <a:endParaRPr lang="en-US" altLang="zh-CN" dirty="0">
              <a:solidFill>
                <a:srgbClr val="00B050"/>
              </a:solidFill>
            </a:endParaRPr>
          </a:p>
          <a:p>
            <a:r>
              <a:rPr lang="en-US" altLang="zh-CN" dirty="0">
                <a:solidFill>
                  <a:srgbClr val="00B050"/>
                </a:solidFill>
              </a:rPr>
              <a:t>cv2.destroyAllWindows()</a:t>
            </a:r>
            <a:endParaRPr lang="en-US" altLang="zh-CN" dirty="0">
              <a:solidFill>
                <a:srgbClr val="00B050"/>
              </a:solidFill>
            </a:endParaRPr>
          </a:p>
        </p:txBody>
      </p:sp>
      <p:pic>
        <p:nvPicPr>
          <p:cNvPr id="10" name="图片 9"/>
          <p:cNvPicPr>
            <a:picLocks noChangeAspect="1"/>
          </p:cNvPicPr>
          <p:nvPr/>
        </p:nvPicPr>
        <p:blipFill>
          <a:blip r:embed="rId1"/>
          <a:stretch>
            <a:fillRect/>
          </a:stretch>
        </p:blipFill>
        <p:spPr>
          <a:xfrm>
            <a:off x="990600" y="2894965"/>
            <a:ext cx="2233930" cy="334391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83845" y="212090"/>
            <a:ext cx="6144260" cy="583565"/>
          </a:xfrm>
          <a:prstGeom prst="rect">
            <a:avLst/>
          </a:prstGeom>
          <a:noFill/>
        </p:spPr>
        <p:txBody>
          <a:bodyPr wrap="square">
            <a:spAutoFit/>
          </a:bodyPr>
          <a:p>
            <a:r>
              <a:rPr lang="en-US" altLang="zh-CN" sz="3200" dirty="0">
                <a:solidFill>
                  <a:schemeClr val="bg1"/>
                </a:solidFill>
                <a:latin typeface="华文楷体" panose="02010600040101010101" pitchFamily="2" charset="-122"/>
                <a:ea typeface="华文楷体" panose="02010600040101010101" pitchFamily="2" charset="-122"/>
              </a:rPr>
              <a:t>11.</a:t>
            </a:r>
            <a:r>
              <a:rPr lang="zh-CN" altLang="en-US" sz="3200" dirty="0">
                <a:solidFill>
                  <a:schemeClr val="bg1"/>
                </a:solidFill>
                <a:latin typeface="华文楷体" panose="02010600040101010101" pitchFamily="2" charset="-122"/>
                <a:ea typeface="华文楷体" panose="02010600040101010101" pitchFamily="2" charset="-122"/>
              </a:rPr>
              <a:t>边缘</a:t>
            </a:r>
            <a:r>
              <a:rPr lang="zh-CN" altLang="en-US" sz="3200" dirty="0">
                <a:solidFill>
                  <a:schemeClr val="bg1"/>
                </a:solidFill>
                <a:latin typeface="华文楷体" panose="02010600040101010101" pitchFamily="2" charset="-122"/>
                <a:ea typeface="华文楷体" panose="02010600040101010101" pitchFamily="2" charset="-122"/>
              </a:rPr>
              <a:t>检测</a:t>
            </a:r>
            <a:endParaRPr lang="zh-CN" altLang="en-US" sz="3200" dirty="0">
              <a:solidFill>
                <a:schemeClr val="bg1"/>
              </a:solidFill>
              <a:latin typeface="华文楷体" panose="02010600040101010101" pitchFamily="2" charset="-122"/>
              <a:ea typeface="华文楷体" panose="02010600040101010101" pitchFamily="2" charset="-122"/>
            </a:endParaRPr>
          </a:p>
        </p:txBody>
      </p:sp>
      <p:sp>
        <p:nvSpPr>
          <p:cNvPr id="6" name="文本框 5"/>
          <p:cNvSpPr txBox="1"/>
          <p:nvPr/>
        </p:nvSpPr>
        <p:spPr>
          <a:xfrm>
            <a:off x="3597275" y="521335"/>
            <a:ext cx="4721860" cy="436245"/>
          </a:xfrm>
          <a:prstGeom prst="rect">
            <a:avLst/>
          </a:prstGeom>
          <a:noFill/>
        </p:spPr>
        <p:txBody>
          <a:bodyPr wrap="square">
            <a:noAutofit/>
          </a:bodyPr>
          <a:lstStyle/>
          <a:p>
            <a:r>
              <a:rPr lang="en-US" altLang="zh-CN" dirty="0">
                <a:solidFill>
                  <a:schemeClr val="bg1"/>
                </a:solidFill>
              </a:rPr>
              <a:t>11.1</a:t>
            </a:r>
            <a:r>
              <a:rPr lang="zh-CN" altLang="en-US" dirty="0">
                <a:solidFill>
                  <a:schemeClr val="bg1"/>
                </a:solidFill>
              </a:rPr>
              <a:t>边缘检测的原理与</a:t>
            </a:r>
            <a:r>
              <a:rPr lang="zh-CN" altLang="en-US" dirty="0">
                <a:solidFill>
                  <a:schemeClr val="bg1"/>
                </a:solidFill>
              </a:rPr>
              <a:t>种类</a:t>
            </a:r>
            <a:endParaRPr lang="zh-CN" altLang="en-US" dirty="0">
              <a:solidFill>
                <a:schemeClr val="bg1"/>
              </a:solidFill>
            </a:endParaRPr>
          </a:p>
        </p:txBody>
      </p:sp>
      <p:sp>
        <p:nvSpPr>
          <p:cNvPr id="8" name="文本框 7"/>
          <p:cNvSpPr txBox="1"/>
          <p:nvPr/>
        </p:nvSpPr>
        <p:spPr>
          <a:xfrm>
            <a:off x="1372235" y="870585"/>
            <a:ext cx="8147685" cy="1069340"/>
          </a:xfrm>
          <a:prstGeom prst="rect">
            <a:avLst/>
          </a:prstGeom>
          <a:noFill/>
        </p:spPr>
        <p:txBody>
          <a:bodyPr wrap="square">
            <a:noAutofit/>
          </a:bodyPr>
          <a:lstStyle/>
          <a:p>
            <a:r>
              <a:rPr lang="zh-CN" altLang="en-US" dirty="0">
                <a:solidFill>
                  <a:schemeClr val="bg1"/>
                </a:solidFill>
              </a:rPr>
              <a:t>原理：图像边缘处的像素值会有明显的变化，这种变化可以通过计算像素值的</a:t>
            </a:r>
            <a:r>
              <a:rPr lang="zh-CN" altLang="en-US" dirty="0">
                <a:solidFill>
                  <a:srgbClr val="FF0000"/>
                </a:solidFill>
              </a:rPr>
              <a:t>梯度</a:t>
            </a:r>
            <a:r>
              <a:rPr lang="zh-CN" altLang="en-US" dirty="0">
                <a:solidFill>
                  <a:schemeClr val="bg1"/>
                </a:solidFill>
              </a:rPr>
              <a:t>来检测。梯度越大，表示像素值变化越</a:t>
            </a:r>
            <a:r>
              <a:rPr lang="zh-CN" altLang="en-US" dirty="0">
                <a:solidFill>
                  <a:srgbClr val="FF0000"/>
                </a:solidFill>
              </a:rPr>
              <a:t>剧烈</a:t>
            </a:r>
            <a:r>
              <a:rPr lang="zh-CN" altLang="en-US" dirty="0">
                <a:solidFill>
                  <a:schemeClr val="bg1"/>
                </a:solidFill>
              </a:rPr>
              <a:t>，越可能是边缘。</a:t>
            </a:r>
            <a:endParaRPr lang="zh-CN" altLang="en-US" dirty="0">
              <a:solidFill>
                <a:schemeClr val="bg1"/>
              </a:solidFill>
            </a:endParaRPr>
          </a:p>
        </p:txBody>
      </p:sp>
      <p:graphicFrame>
        <p:nvGraphicFramePr>
          <p:cNvPr id="18" name="表格 17"/>
          <p:cNvGraphicFramePr/>
          <p:nvPr>
            <p:custDataLst>
              <p:tags r:id="rId1"/>
            </p:custDataLst>
          </p:nvPr>
        </p:nvGraphicFramePr>
        <p:xfrm>
          <a:off x="165735" y="1553210"/>
          <a:ext cx="11585575" cy="5219065"/>
        </p:xfrm>
        <a:graphic>
          <a:graphicData uri="http://schemas.openxmlformats.org/drawingml/2006/table">
            <a:tbl>
              <a:tblPr/>
              <a:tblGrid>
                <a:gridCol w="2317115"/>
                <a:gridCol w="2317115"/>
                <a:gridCol w="2317115"/>
                <a:gridCol w="2317115"/>
                <a:gridCol w="2317115"/>
              </a:tblGrid>
              <a:tr h="344805">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算法名称</a:t>
                      </a:r>
                      <a:endParaRPr lang="zh-CN" altLang="en-US" sz="1200" b="1" i="0">
                        <a:solidFill>
                          <a:schemeClr val="bg1"/>
                        </a:solidFill>
                        <a:uFillTx/>
                        <a:latin typeface="Inter" charset="0"/>
                        <a:ea typeface="Inter"/>
                      </a:endParaRPr>
                    </a:p>
                  </a:txBody>
                  <a:tcPr marL="114617" marR="114617" marT="76517" marB="76517" anchor="ctr" anchorCtr="0">
                    <a:lnL w="952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核心原理</a:t>
                      </a:r>
                      <a:endParaRPr lang="zh-CN" altLang="en-US" sz="1200" b="1"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优势</a:t>
                      </a:r>
                      <a:endParaRPr lang="zh-CN" altLang="en-US" sz="1200" b="1"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劣势</a:t>
                      </a:r>
                      <a:endParaRPr lang="zh-CN" altLang="en-US" sz="1200" b="1"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适用场景</a:t>
                      </a:r>
                      <a:endParaRPr lang="zh-CN" altLang="en-US" sz="1200" b="1"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397000">
                <a:tc>
                  <a:txBody>
                    <a:bodyPr/>
                    <a:p>
                      <a:pPr marL="0" indent="0">
                        <a:lnSpc>
                          <a:spcPts val="1400"/>
                        </a:lnSpc>
                        <a:spcBef>
                          <a:spcPct val="0"/>
                        </a:spcBef>
                        <a:spcAft>
                          <a:spcPct val="0"/>
                        </a:spcAft>
                      </a:pPr>
                      <a:r>
                        <a:rPr lang="en-US" altLang="zh-CN" sz="1200" b="1" i="0">
                          <a:solidFill>
                            <a:schemeClr val="bg1"/>
                          </a:solidFill>
                          <a:uFillTx/>
                          <a:latin typeface="Inter" charset="0"/>
                          <a:ea typeface="Inter"/>
                        </a:rPr>
                        <a:t>Canny </a:t>
                      </a:r>
                      <a:r>
                        <a:rPr lang="zh-CN" altLang="en-US" sz="1200" b="1" i="0">
                          <a:solidFill>
                            <a:schemeClr val="bg1"/>
                          </a:solidFill>
                          <a:uFillTx/>
                          <a:latin typeface="Inter" charset="0"/>
                          <a:ea typeface="Inter"/>
                        </a:rPr>
                        <a:t>边缘检测</a:t>
                      </a:r>
                      <a:endParaRPr lang="zh-CN" altLang="en-US" sz="1200" b="1" i="0">
                        <a:solidFill>
                          <a:schemeClr val="bg1"/>
                        </a:solidFill>
                        <a:uFillTx/>
                        <a:latin typeface="Inter" charset="0"/>
                        <a:ea typeface="Inter"/>
                      </a:endParaRPr>
                    </a:p>
                  </a:txBody>
                  <a:tcPr marL="114617" marR="114617" marT="76517" marB="76517" anchor="ctr" anchorCtr="0">
                    <a:lnL w="952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多阶段流程：</a:t>
                      </a:r>
                      <a:br>
                        <a:rPr lang="zh-CN" altLang="en-US" sz="1200" b="1" i="0">
                          <a:solidFill>
                            <a:schemeClr val="bg1"/>
                          </a:solidFill>
                          <a:uFillTx/>
                          <a:latin typeface="Inter" charset="0"/>
                          <a:ea typeface="Inter"/>
                        </a:rPr>
                      </a:br>
                      <a:r>
                        <a:rPr lang="en-US" altLang="zh-CN" sz="1200" b="1" i="0">
                          <a:solidFill>
                            <a:schemeClr val="bg1"/>
                          </a:solidFill>
                          <a:uFillTx/>
                          <a:latin typeface="Inter" charset="0"/>
                          <a:ea typeface="Inter"/>
                        </a:rPr>
                        <a:t>1. </a:t>
                      </a:r>
                      <a:r>
                        <a:rPr lang="zh-CN" altLang="en-US" sz="1200" b="1" i="0">
                          <a:solidFill>
                            <a:srgbClr val="FF0000"/>
                          </a:solidFill>
                          <a:uFillTx/>
                          <a:latin typeface="Inter" charset="0"/>
                          <a:ea typeface="Inter"/>
                        </a:rPr>
                        <a:t>高斯滤波</a:t>
                      </a:r>
                      <a:r>
                        <a:rPr lang="zh-CN" altLang="en-US" sz="1200" b="1" i="0">
                          <a:solidFill>
                            <a:schemeClr val="bg1"/>
                          </a:solidFill>
                          <a:uFillTx/>
                          <a:latin typeface="Inter" charset="0"/>
                          <a:ea typeface="Inter"/>
                        </a:rPr>
                        <a:t>去噪</a:t>
                      </a:r>
                      <a:br>
                        <a:rPr lang="zh-CN" altLang="en-US" sz="1200" b="1" i="0">
                          <a:solidFill>
                            <a:schemeClr val="bg1"/>
                          </a:solidFill>
                          <a:uFillTx/>
                          <a:latin typeface="Inter" charset="0"/>
                          <a:ea typeface="Inter"/>
                        </a:rPr>
                      </a:br>
                      <a:r>
                        <a:rPr lang="en-US" altLang="zh-CN" sz="1200" b="1" i="0">
                          <a:solidFill>
                            <a:schemeClr val="bg1"/>
                          </a:solidFill>
                          <a:uFillTx/>
                          <a:latin typeface="Inter" charset="0"/>
                          <a:ea typeface="Inter"/>
                        </a:rPr>
                        <a:t>2. </a:t>
                      </a:r>
                      <a:r>
                        <a:rPr lang="zh-CN" altLang="en-US" sz="1200" b="1" i="0">
                          <a:solidFill>
                            <a:schemeClr val="bg1"/>
                          </a:solidFill>
                          <a:uFillTx/>
                          <a:latin typeface="Inter" charset="0"/>
                          <a:ea typeface="Inter"/>
                        </a:rPr>
                        <a:t>计算梯度强度与方向</a:t>
                      </a:r>
                      <a:br>
                        <a:rPr lang="zh-CN" altLang="en-US" sz="1200" b="1" i="0">
                          <a:solidFill>
                            <a:schemeClr val="bg1"/>
                          </a:solidFill>
                          <a:uFillTx/>
                          <a:latin typeface="Inter" charset="0"/>
                          <a:ea typeface="Inter"/>
                        </a:rPr>
                      </a:br>
                      <a:r>
                        <a:rPr lang="en-US" altLang="zh-CN" sz="1200" b="1" i="0">
                          <a:solidFill>
                            <a:schemeClr val="bg1"/>
                          </a:solidFill>
                          <a:uFillTx/>
                          <a:latin typeface="Inter" charset="0"/>
                          <a:ea typeface="Inter"/>
                        </a:rPr>
                        <a:t>3. </a:t>
                      </a:r>
                      <a:r>
                        <a:rPr lang="zh-CN" altLang="en-US" sz="1200" b="1" i="0">
                          <a:solidFill>
                            <a:schemeClr val="bg1"/>
                          </a:solidFill>
                          <a:uFillTx/>
                          <a:latin typeface="Inter" charset="0"/>
                          <a:ea typeface="Inter"/>
                        </a:rPr>
                        <a:t>非极大值抑制（边缘细化）</a:t>
                      </a:r>
                      <a:br>
                        <a:rPr lang="zh-CN" altLang="en-US" sz="1200" b="1" i="0">
                          <a:solidFill>
                            <a:schemeClr val="bg1"/>
                          </a:solidFill>
                          <a:uFillTx/>
                          <a:latin typeface="Inter" charset="0"/>
                          <a:ea typeface="Inter"/>
                        </a:rPr>
                      </a:br>
                      <a:r>
                        <a:rPr lang="en-US" altLang="zh-CN" sz="1200" b="1" i="0">
                          <a:solidFill>
                            <a:schemeClr val="bg1"/>
                          </a:solidFill>
                          <a:uFillTx/>
                          <a:latin typeface="Inter" charset="0"/>
                          <a:ea typeface="Inter"/>
                        </a:rPr>
                        <a:t>4. </a:t>
                      </a:r>
                      <a:r>
                        <a:rPr lang="zh-CN" altLang="en-US" sz="1200" b="1" i="0">
                          <a:solidFill>
                            <a:schemeClr val="bg1"/>
                          </a:solidFill>
                          <a:uFillTx/>
                          <a:latin typeface="Inter" charset="0"/>
                          <a:ea typeface="Inter"/>
                        </a:rPr>
                        <a:t>双阈值检测（强 </a:t>
                      </a:r>
                      <a:r>
                        <a:rPr lang="en-US" altLang="zh-CN" sz="1200" b="1" i="0">
                          <a:solidFill>
                            <a:schemeClr val="bg1"/>
                          </a:solidFill>
                          <a:uFillTx/>
                          <a:latin typeface="Inter" charset="0"/>
                          <a:ea typeface="Inter"/>
                        </a:rPr>
                        <a:t>/ </a:t>
                      </a:r>
                      <a:r>
                        <a:rPr lang="zh-CN" altLang="en-US" sz="1200" b="1" i="0">
                          <a:solidFill>
                            <a:schemeClr val="bg1"/>
                          </a:solidFill>
                          <a:uFillTx/>
                          <a:latin typeface="Inter" charset="0"/>
                          <a:ea typeface="Inter"/>
                        </a:rPr>
                        <a:t>弱边缘区分）</a:t>
                      </a:r>
                      <a:br>
                        <a:rPr lang="zh-CN" altLang="en-US" sz="1200" b="1" i="0">
                          <a:solidFill>
                            <a:schemeClr val="bg1"/>
                          </a:solidFill>
                          <a:uFillTx/>
                          <a:latin typeface="Inter" charset="0"/>
                          <a:ea typeface="Inter"/>
                        </a:rPr>
                      </a:br>
                      <a:r>
                        <a:rPr lang="en-US" altLang="zh-CN" sz="1200" b="1" i="0">
                          <a:solidFill>
                            <a:schemeClr val="bg1"/>
                          </a:solidFill>
                          <a:uFillTx/>
                          <a:latin typeface="Inter" charset="0"/>
                          <a:ea typeface="Inter"/>
                        </a:rPr>
                        <a:t>5. </a:t>
                      </a:r>
                      <a:r>
                        <a:rPr lang="zh-CN" altLang="en-US" sz="1200" b="1" i="0">
                          <a:solidFill>
                            <a:srgbClr val="FF0000"/>
                          </a:solidFill>
                          <a:uFillTx/>
                          <a:latin typeface="Inter" charset="0"/>
                          <a:ea typeface="Inter"/>
                        </a:rPr>
                        <a:t>边缘连接</a:t>
                      </a:r>
                      <a:r>
                        <a:rPr lang="zh-CN" altLang="en-US" sz="1200" b="1" i="0">
                          <a:solidFill>
                            <a:schemeClr val="bg1"/>
                          </a:solidFill>
                          <a:uFillTx/>
                          <a:latin typeface="Inter" charset="0"/>
                          <a:ea typeface="Inter"/>
                        </a:rPr>
                        <a:t>（弱边缘验证）</a:t>
                      </a:r>
                      <a:endParaRPr lang="zh-CN" altLang="en-US" sz="1200" b="1"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en-US" altLang="zh-CN" sz="1200" b="1" i="0">
                          <a:solidFill>
                            <a:schemeClr val="bg1"/>
                          </a:solidFill>
                          <a:uFillTx/>
                          <a:latin typeface="Inter" charset="0"/>
                          <a:ea typeface="Inter"/>
                        </a:rPr>
                        <a:t>1. </a:t>
                      </a:r>
                      <a:r>
                        <a:rPr lang="zh-CN" altLang="en-US" sz="1200" b="1" i="0">
                          <a:solidFill>
                            <a:schemeClr val="bg1"/>
                          </a:solidFill>
                          <a:uFillTx/>
                          <a:latin typeface="Inter" charset="0"/>
                          <a:ea typeface="Inter"/>
                        </a:rPr>
                        <a:t>抗噪声能力强</a:t>
                      </a:r>
                      <a:br>
                        <a:rPr lang="zh-CN" altLang="en-US" sz="1200" b="1" i="0">
                          <a:solidFill>
                            <a:schemeClr val="bg1"/>
                          </a:solidFill>
                          <a:uFillTx/>
                          <a:latin typeface="Inter" charset="0"/>
                          <a:ea typeface="Inter"/>
                        </a:rPr>
                      </a:br>
                      <a:r>
                        <a:rPr lang="en-US" altLang="zh-CN" sz="1200" b="1" i="0">
                          <a:solidFill>
                            <a:schemeClr val="bg1"/>
                          </a:solidFill>
                          <a:uFillTx/>
                          <a:latin typeface="Inter" charset="0"/>
                          <a:ea typeface="Inter"/>
                        </a:rPr>
                        <a:t>2. </a:t>
                      </a:r>
                      <a:r>
                        <a:rPr lang="zh-CN" altLang="en-US" sz="1200" b="1" i="0">
                          <a:solidFill>
                            <a:schemeClr val="bg1"/>
                          </a:solidFill>
                          <a:uFillTx/>
                          <a:latin typeface="Inter" charset="0"/>
                          <a:ea typeface="Inter"/>
                        </a:rPr>
                        <a:t>边缘定位精准（无冗余）</a:t>
                      </a:r>
                      <a:br>
                        <a:rPr lang="zh-CN" altLang="en-US" sz="1200" b="1" i="0">
                          <a:solidFill>
                            <a:schemeClr val="bg1"/>
                          </a:solidFill>
                          <a:uFillTx/>
                          <a:latin typeface="Inter" charset="0"/>
                          <a:ea typeface="Inter"/>
                        </a:rPr>
                      </a:br>
                      <a:r>
                        <a:rPr lang="en-US" altLang="zh-CN" sz="1200" b="1" i="0">
                          <a:solidFill>
                            <a:schemeClr val="bg1"/>
                          </a:solidFill>
                          <a:uFillTx/>
                          <a:latin typeface="Inter" charset="0"/>
                          <a:ea typeface="Inter"/>
                        </a:rPr>
                        <a:t>3. </a:t>
                      </a:r>
                      <a:r>
                        <a:rPr lang="zh-CN" altLang="en-US" sz="1200" b="1" i="0">
                          <a:solidFill>
                            <a:schemeClr val="bg1"/>
                          </a:solidFill>
                          <a:uFillTx/>
                          <a:latin typeface="Inter" charset="0"/>
                          <a:ea typeface="Inter"/>
                        </a:rPr>
                        <a:t>能有效连接断裂边缘</a:t>
                      </a:r>
                      <a:br>
                        <a:rPr lang="zh-CN" altLang="en-US" sz="1200" b="1" i="0">
                          <a:solidFill>
                            <a:schemeClr val="bg1"/>
                          </a:solidFill>
                          <a:uFillTx/>
                          <a:latin typeface="Inter" charset="0"/>
                          <a:ea typeface="Inter"/>
                        </a:rPr>
                      </a:br>
                      <a:r>
                        <a:rPr lang="en-US" altLang="zh-CN" sz="1200" b="1" i="0">
                          <a:solidFill>
                            <a:schemeClr val="bg1"/>
                          </a:solidFill>
                          <a:uFillTx/>
                          <a:latin typeface="Inter" charset="0"/>
                          <a:ea typeface="Inter"/>
                        </a:rPr>
                        <a:t>4. </a:t>
                      </a:r>
                      <a:r>
                        <a:rPr lang="zh-CN" altLang="en-US" sz="1200" b="1" i="0">
                          <a:solidFill>
                            <a:schemeClr val="bg1"/>
                          </a:solidFill>
                          <a:uFillTx/>
                          <a:latin typeface="Inter" charset="0"/>
                          <a:ea typeface="Inter"/>
                        </a:rPr>
                        <a:t>检测效果稳定，是</a:t>
                      </a:r>
                      <a:r>
                        <a:rPr lang="zh-CN" altLang="en-US" sz="1200" b="1" i="0">
                          <a:solidFill>
                            <a:srgbClr val="FF0000"/>
                          </a:solidFill>
                          <a:uFillTx/>
                          <a:latin typeface="Inter" charset="0"/>
                          <a:ea typeface="Inter"/>
                        </a:rPr>
                        <a:t>行业常用标准</a:t>
                      </a:r>
                      <a:endParaRPr lang="zh-CN" altLang="en-US" sz="1200" b="1" i="0">
                        <a:solidFill>
                          <a:srgbClr val="FF0000"/>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en-US" altLang="zh-CN" sz="1200" b="1" i="0">
                          <a:solidFill>
                            <a:schemeClr val="bg1"/>
                          </a:solidFill>
                          <a:uFillTx/>
                          <a:latin typeface="Inter" charset="0"/>
                          <a:ea typeface="Inter"/>
                        </a:rPr>
                        <a:t>1. </a:t>
                      </a:r>
                      <a:r>
                        <a:rPr lang="zh-CN" altLang="en-US" sz="1200" b="1" i="0">
                          <a:solidFill>
                            <a:srgbClr val="FF0000"/>
                          </a:solidFill>
                          <a:uFillTx/>
                          <a:latin typeface="Inter" charset="0"/>
                          <a:ea typeface="Inter"/>
                        </a:rPr>
                        <a:t>多阶段流程</a:t>
                      </a:r>
                      <a:r>
                        <a:rPr lang="zh-CN" altLang="en-US" sz="1200" b="1" i="0">
                          <a:solidFill>
                            <a:schemeClr val="bg1"/>
                          </a:solidFill>
                          <a:uFillTx/>
                          <a:latin typeface="Inter" charset="0"/>
                          <a:ea typeface="Inter"/>
                        </a:rPr>
                        <a:t>，计算复杂度相对较高</a:t>
                      </a:r>
                      <a:br>
                        <a:rPr lang="zh-CN" altLang="en-US" sz="1200" b="1" i="0">
                          <a:solidFill>
                            <a:schemeClr val="bg1"/>
                          </a:solidFill>
                          <a:uFillTx/>
                          <a:latin typeface="Inter" charset="0"/>
                          <a:ea typeface="Inter"/>
                        </a:rPr>
                      </a:br>
                      <a:r>
                        <a:rPr lang="en-US" altLang="zh-CN" sz="1200" b="1" i="0">
                          <a:solidFill>
                            <a:schemeClr val="bg1"/>
                          </a:solidFill>
                          <a:uFillTx/>
                          <a:latin typeface="Inter" charset="0"/>
                          <a:ea typeface="Inter"/>
                        </a:rPr>
                        <a:t>2. </a:t>
                      </a:r>
                      <a:r>
                        <a:rPr lang="zh-CN" altLang="en-US" sz="1200" b="1" i="0">
                          <a:solidFill>
                            <a:schemeClr val="bg1"/>
                          </a:solidFill>
                          <a:uFillTx/>
                          <a:latin typeface="Inter" charset="0"/>
                          <a:ea typeface="Inter"/>
                        </a:rPr>
                        <a:t>双阈值需手动调整，对参数敏感</a:t>
                      </a:r>
                      <a:endParaRPr lang="zh-CN" altLang="en-US" sz="1200" b="1"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绝大多数</a:t>
                      </a:r>
                      <a:r>
                        <a:rPr lang="zh-CN" altLang="en-US" sz="1200" b="1" i="0">
                          <a:solidFill>
                            <a:srgbClr val="FF0000"/>
                          </a:solidFill>
                          <a:uFillTx/>
                          <a:latin typeface="Inter" charset="0"/>
                          <a:ea typeface="Inter"/>
                        </a:rPr>
                        <a:t>通用场景</a:t>
                      </a:r>
                      <a:r>
                        <a:rPr lang="zh-CN" altLang="en-US" sz="1200" b="1" i="0">
                          <a:solidFill>
                            <a:schemeClr val="bg1"/>
                          </a:solidFill>
                          <a:uFillTx/>
                          <a:latin typeface="Inter" charset="0"/>
                          <a:ea typeface="Inter"/>
                        </a:rPr>
                        <a:t>，如目标轮廓提取、图像分割预处理、工业缺陷检测、自动驾驶车道线识别</a:t>
                      </a:r>
                      <a:endParaRPr lang="zh-CN" altLang="en-US" sz="1200" b="1"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189355">
                <a:tc>
                  <a:txBody>
                    <a:bodyPr/>
                    <a:p>
                      <a:pPr marL="0" indent="0">
                        <a:lnSpc>
                          <a:spcPts val="1400"/>
                        </a:lnSpc>
                        <a:spcBef>
                          <a:spcPct val="0"/>
                        </a:spcBef>
                        <a:spcAft>
                          <a:spcPct val="0"/>
                        </a:spcAft>
                      </a:pPr>
                      <a:r>
                        <a:rPr lang="en-US" altLang="zh-CN" sz="1200" b="1" i="0">
                          <a:solidFill>
                            <a:schemeClr val="bg1"/>
                          </a:solidFill>
                          <a:uFillTx/>
                          <a:latin typeface="Inter" charset="0"/>
                          <a:ea typeface="Inter"/>
                        </a:rPr>
                        <a:t>Sobel </a:t>
                      </a:r>
                      <a:r>
                        <a:rPr lang="zh-CN" altLang="en-US" sz="1200" b="1" i="0">
                          <a:solidFill>
                            <a:schemeClr val="bg1"/>
                          </a:solidFill>
                          <a:uFillTx/>
                          <a:latin typeface="Inter" charset="0"/>
                          <a:ea typeface="Inter"/>
                        </a:rPr>
                        <a:t>算子</a:t>
                      </a:r>
                      <a:endParaRPr lang="zh-CN" altLang="en-US" sz="1200" b="1" i="0">
                        <a:solidFill>
                          <a:schemeClr val="bg1"/>
                        </a:solidFill>
                        <a:uFillTx/>
                        <a:latin typeface="Inter" charset="0"/>
                        <a:ea typeface="Inter"/>
                      </a:endParaRPr>
                    </a:p>
                  </a:txBody>
                  <a:tcPr marL="114617" marR="114617" marT="76517" marB="76517" anchor="ctr" anchorCtr="0">
                    <a:lnL w="952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基于一阶导数，使用 </a:t>
                      </a:r>
                      <a:r>
                        <a:rPr lang="en-US" altLang="zh-CN" sz="1200" b="1" i="0">
                          <a:solidFill>
                            <a:schemeClr val="bg1"/>
                          </a:solidFill>
                          <a:uFillTx/>
                          <a:latin typeface="Inter" charset="0"/>
                          <a:ea typeface="Inter"/>
                        </a:rPr>
                        <a:t>3×3 </a:t>
                      </a:r>
                      <a:r>
                        <a:rPr lang="zh-CN" altLang="en-US" sz="1200" b="1" i="0">
                          <a:solidFill>
                            <a:schemeClr val="bg1"/>
                          </a:solidFill>
                          <a:uFillTx/>
                          <a:latin typeface="Inter" charset="0"/>
                          <a:ea typeface="Inter"/>
                        </a:rPr>
                        <a:t>卷积核分别</a:t>
                      </a:r>
                      <a:r>
                        <a:rPr lang="zh-CN" altLang="en-US" sz="1200" b="1" i="0">
                          <a:solidFill>
                            <a:srgbClr val="FF0000"/>
                          </a:solidFill>
                          <a:uFillTx/>
                          <a:latin typeface="Inter" charset="0"/>
                          <a:ea typeface="Inter"/>
                        </a:rPr>
                        <a:t>计算水平方向（</a:t>
                      </a:r>
                      <a:r>
                        <a:rPr lang="en-US" altLang="zh-CN" sz="1200" b="1" i="0">
                          <a:solidFill>
                            <a:srgbClr val="FF0000"/>
                          </a:solidFill>
                          <a:uFillTx/>
                          <a:latin typeface="Inter" charset="0"/>
                          <a:ea typeface="Inter"/>
                        </a:rPr>
                        <a:t>Sobel-X</a:t>
                      </a:r>
                      <a:r>
                        <a:rPr lang="zh-CN" altLang="en-US" sz="1200" b="1" i="0">
                          <a:solidFill>
                            <a:srgbClr val="FF0000"/>
                          </a:solidFill>
                          <a:uFillTx/>
                          <a:latin typeface="Inter" charset="0"/>
                          <a:ea typeface="Inter"/>
                        </a:rPr>
                        <a:t>）</a:t>
                      </a:r>
                      <a:r>
                        <a:rPr lang="en-US" altLang="zh-CN" sz="1200" b="1" i="0">
                          <a:solidFill>
                            <a:srgbClr val="FF0000"/>
                          </a:solidFill>
                          <a:uFillTx/>
                          <a:latin typeface="Inter" charset="0"/>
                          <a:ea typeface="Inter"/>
                        </a:rPr>
                        <a:t> </a:t>
                      </a:r>
                      <a:r>
                        <a:rPr lang="zh-CN" altLang="en-US" sz="1200" b="1" i="0">
                          <a:solidFill>
                            <a:srgbClr val="FF0000"/>
                          </a:solidFill>
                          <a:uFillTx/>
                          <a:latin typeface="Inter" charset="0"/>
                          <a:ea typeface="Inter"/>
                        </a:rPr>
                        <a:t>和垂直方向（</a:t>
                      </a:r>
                      <a:r>
                        <a:rPr lang="en-US" altLang="zh-CN" sz="1200" b="1" i="0">
                          <a:solidFill>
                            <a:srgbClr val="FF0000"/>
                          </a:solidFill>
                          <a:uFillTx/>
                          <a:latin typeface="Inter" charset="0"/>
                          <a:ea typeface="Inter"/>
                        </a:rPr>
                        <a:t>Sobel-Y</a:t>
                      </a:r>
                      <a:r>
                        <a:rPr lang="zh-CN" altLang="en-US" sz="1200" b="1" i="0">
                          <a:solidFill>
                            <a:srgbClr val="FF0000"/>
                          </a:solidFill>
                          <a:uFillTx/>
                          <a:latin typeface="Inter" charset="0"/>
                          <a:ea typeface="Inter"/>
                        </a:rPr>
                        <a:t>）</a:t>
                      </a:r>
                      <a:r>
                        <a:rPr lang="en-US" altLang="zh-CN" sz="1200" b="1" i="0">
                          <a:solidFill>
                            <a:srgbClr val="FF0000"/>
                          </a:solidFill>
                          <a:uFillTx/>
                          <a:latin typeface="Inter" charset="0"/>
                          <a:ea typeface="Inter"/>
                        </a:rPr>
                        <a:t> </a:t>
                      </a:r>
                      <a:r>
                        <a:rPr lang="zh-CN" altLang="en-US" sz="1200" b="1" i="0">
                          <a:solidFill>
                            <a:srgbClr val="FF0000"/>
                          </a:solidFill>
                          <a:uFillTx/>
                          <a:latin typeface="Inter" charset="0"/>
                          <a:ea typeface="Inter"/>
                        </a:rPr>
                        <a:t>的梯度</a:t>
                      </a:r>
                      <a:r>
                        <a:rPr lang="zh-CN" altLang="en-US" sz="1200" b="1" i="0">
                          <a:solidFill>
                            <a:schemeClr val="bg1"/>
                          </a:solidFill>
                          <a:uFillTx/>
                          <a:latin typeface="Inter" charset="0"/>
                          <a:ea typeface="Inter"/>
                        </a:rPr>
                        <a:t>，再通过梯度幅值合并边缘</a:t>
                      </a:r>
                      <a:endParaRPr lang="zh-CN" altLang="en-US" sz="1200" b="1"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en-US" altLang="zh-CN" sz="1200" b="1" i="0">
                          <a:solidFill>
                            <a:schemeClr val="bg1"/>
                          </a:solidFill>
                          <a:uFillTx/>
                          <a:latin typeface="Inter" charset="0"/>
                          <a:ea typeface="Inter"/>
                        </a:rPr>
                        <a:t>1. </a:t>
                      </a:r>
                      <a:r>
                        <a:rPr lang="zh-CN" altLang="en-US" sz="1200" b="1" i="0">
                          <a:solidFill>
                            <a:srgbClr val="FF0000"/>
                          </a:solidFill>
                          <a:uFillTx/>
                          <a:latin typeface="Inter" charset="0"/>
                          <a:ea typeface="Inter"/>
                        </a:rPr>
                        <a:t>计算速度快，复杂度低</a:t>
                      </a:r>
                      <a:br>
                        <a:rPr lang="zh-CN" altLang="en-US" sz="1200" b="1" i="0">
                          <a:solidFill>
                            <a:schemeClr val="bg1"/>
                          </a:solidFill>
                          <a:uFillTx/>
                          <a:latin typeface="Inter" charset="0"/>
                          <a:ea typeface="Inter"/>
                        </a:rPr>
                      </a:br>
                      <a:r>
                        <a:rPr lang="en-US" altLang="zh-CN" sz="1200" b="1" i="0">
                          <a:solidFill>
                            <a:schemeClr val="bg1"/>
                          </a:solidFill>
                          <a:uFillTx/>
                          <a:latin typeface="Inter" charset="0"/>
                          <a:ea typeface="Inter"/>
                        </a:rPr>
                        <a:t>2. </a:t>
                      </a:r>
                      <a:r>
                        <a:rPr lang="zh-CN" altLang="en-US" sz="1200" b="1" i="0">
                          <a:solidFill>
                            <a:schemeClr val="bg1"/>
                          </a:solidFill>
                          <a:uFillTx/>
                          <a:latin typeface="Inter" charset="0"/>
                          <a:ea typeface="Inter"/>
                        </a:rPr>
                        <a:t>可单独检测水平 </a:t>
                      </a:r>
                      <a:r>
                        <a:rPr lang="en-US" altLang="zh-CN" sz="1200" b="1" i="0">
                          <a:solidFill>
                            <a:schemeClr val="bg1"/>
                          </a:solidFill>
                          <a:uFillTx/>
                          <a:latin typeface="Inter" charset="0"/>
                          <a:ea typeface="Inter"/>
                        </a:rPr>
                        <a:t>/ </a:t>
                      </a:r>
                      <a:r>
                        <a:rPr lang="zh-CN" altLang="en-US" sz="1200" b="1" i="0">
                          <a:solidFill>
                            <a:schemeClr val="bg1"/>
                          </a:solidFill>
                          <a:uFillTx/>
                          <a:latin typeface="Inter" charset="0"/>
                          <a:ea typeface="Inter"/>
                        </a:rPr>
                        <a:t>垂直边缘，方向性明确</a:t>
                      </a:r>
                      <a:br>
                        <a:rPr lang="zh-CN" altLang="en-US" sz="1200" b="1" i="0">
                          <a:solidFill>
                            <a:schemeClr val="bg1"/>
                          </a:solidFill>
                          <a:uFillTx/>
                          <a:latin typeface="Inter" charset="0"/>
                          <a:ea typeface="Inter"/>
                        </a:rPr>
                      </a:br>
                      <a:r>
                        <a:rPr lang="en-US" altLang="zh-CN" sz="1200" b="1" i="0">
                          <a:solidFill>
                            <a:schemeClr val="bg1"/>
                          </a:solidFill>
                          <a:uFillTx/>
                          <a:latin typeface="Inter" charset="0"/>
                          <a:ea typeface="Inter"/>
                        </a:rPr>
                        <a:t>3. </a:t>
                      </a:r>
                      <a:r>
                        <a:rPr lang="zh-CN" altLang="en-US" sz="1200" b="1" i="0">
                          <a:solidFill>
                            <a:schemeClr val="bg1"/>
                          </a:solidFill>
                          <a:uFillTx/>
                          <a:latin typeface="Inter" charset="0"/>
                          <a:ea typeface="Inter"/>
                        </a:rPr>
                        <a:t>对噪声有一定抑制能力（因卷积核平滑效果）</a:t>
                      </a:r>
                      <a:endParaRPr lang="zh-CN" altLang="en-US" sz="1200" b="1"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en-US" altLang="zh-CN" sz="1200" b="1" i="0">
                          <a:solidFill>
                            <a:schemeClr val="bg1"/>
                          </a:solidFill>
                          <a:uFillTx/>
                          <a:latin typeface="Inter" charset="0"/>
                          <a:ea typeface="Inter"/>
                        </a:rPr>
                        <a:t>1. </a:t>
                      </a:r>
                      <a:r>
                        <a:rPr lang="zh-CN" altLang="en-US" sz="1200" b="1" i="0">
                          <a:solidFill>
                            <a:srgbClr val="FF0000"/>
                          </a:solidFill>
                          <a:uFillTx/>
                          <a:latin typeface="Inter" charset="0"/>
                          <a:ea typeface="Inter"/>
                        </a:rPr>
                        <a:t>边缘较粗，无细化步骤</a:t>
                      </a:r>
                      <a:br>
                        <a:rPr lang="zh-CN" altLang="en-US" sz="1200" b="1" i="0">
                          <a:solidFill>
                            <a:srgbClr val="FF0000"/>
                          </a:solidFill>
                          <a:uFillTx/>
                          <a:latin typeface="Inter" charset="0"/>
                          <a:ea typeface="Inter"/>
                        </a:rPr>
                      </a:br>
                      <a:r>
                        <a:rPr lang="en-US" altLang="zh-CN" sz="1200" b="1" i="0">
                          <a:solidFill>
                            <a:schemeClr val="bg1"/>
                          </a:solidFill>
                          <a:uFillTx/>
                          <a:latin typeface="Inter" charset="0"/>
                          <a:ea typeface="Inter"/>
                        </a:rPr>
                        <a:t>2. </a:t>
                      </a:r>
                      <a:r>
                        <a:rPr lang="zh-CN" altLang="en-US" sz="1200" b="1" i="0">
                          <a:solidFill>
                            <a:schemeClr val="bg1"/>
                          </a:solidFill>
                          <a:uFillTx/>
                          <a:latin typeface="Inter" charset="0"/>
                          <a:ea typeface="Inter"/>
                        </a:rPr>
                        <a:t>小卷积核（</a:t>
                      </a:r>
                      <a:r>
                        <a:rPr lang="en-US" altLang="zh-CN" sz="1200" b="1" i="0">
                          <a:solidFill>
                            <a:schemeClr val="bg1"/>
                          </a:solidFill>
                          <a:uFillTx/>
                          <a:latin typeface="Inter" charset="0"/>
                          <a:ea typeface="Inter"/>
                        </a:rPr>
                        <a:t>3×3</a:t>
                      </a:r>
                      <a:r>
                        <a:rPr lang="zh-CN" altLang="en-US" sz="1200" b="1" i="0">
                          <a:solidFill>
                            <a:schemeClr val="bg1"/>
                          </a:solidFill>
                          <a:uFillTx/>
                          <a:latin typeface="Inter" charset="0"/>
                          <a:ea typeface="Inter"/>
                        </a:rPr>
                        <a:t>）对细节边缘检测精度有限</a:t>
                      </a:r>
                      <a:br>
                        <a:rPr lang="zh-CN" altLang="en-US" sz="1200" b="1" i="0">
                          <a:solidFill>
                            <a:schemeClr val="bg1"/>
                          </a:solidFill>
                          <a:uFillTx/>
                          <a:latin typeface="Inter" charset="0"/>
                          <a:ea typeface="Inter"/>
                        </a:rPr>
                      </a:br>
                      <a:r>
                        <a:rPr lang="en-US" altLang="zh-CN" sz="1200" b="1" i="0">
                          <a:solidFill>
                            <a:schemeClr val="bg1"/>
                          </a:solidFill>
                          <a:uFillTx/>
                          <a:latin typeface="Inter" charset="0"/>
                          <a:ea typeface="Inter"/>
                        </a:rPr>
                        <a:t>3. </a:t>
                      </a:r>
                      <a:r>
                        <a:rPr lang="zh-CN" altLang="en-US" sz="1200" b="1" i="0">
                          <a:solidFill>
                            <a:schemeClr val="bg1"/>
                          </a:solidFill>
                          <a:uFillTx/>
                          <a:latin typeface="Inter" charset="0"/>
                          <a:ea typeface="Inter"/>
                        </a:rPr>
                        <a:t>对斜向边缘敏感性较低</a:t>
                      </a:r>
                      <a:endParaRPr lang="zh-CN" altLang="en-US" sz="1200" b="1"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对</a:t>
                      </a:r>
                      <a:r>
                        <a:rPr lang="zh-CN" altLang="en-US" sz="1200" b="1" i="0">
                          <a:solidFill>
                            <a:srgbClr val="FF0000"/>
                          </a:solidFill>
                          <a:uFillTx/>
                          <a:latin typeface="Inter" charset="0"/>
                          <a:ea typeface="Inter"/>
                        </a:rPr>
                        <a:t>边缘方向性</a:t>
                      </a:r>
                      <a:r>
                        <a:rPr lang="zh-CN" altLang="en-US" sz="1200" b="1" i="0">
                          <a:solidFill>
                            <a:schemeClr val="bg1"/>
                          </a:solidFill>
                          <a:uFillTx/>
                          <a:latin typeface="Inter" charset="0"/>
                          <a:ea typeface="Inter"/>
                        </a:rPr>
                        <a:t>有要求的场景，如：</a:t>
                      </a:r>
                      <a:br>
                        <a:rPr lang="zh-CN" altLang="en-US" sz="1200" b="1" i="0">
                          <a:solidFill>
                            <a:schemeClr val="bg1"/>
                          </a:solidFill>
                          <a:uFillTx/>
                          <a:latin typeface="Inter" charset="0"/>
                          <a:ea typeface="Inter"/>
                        </a:rPr>
                      </a:br>
                      <a:r>
                        <a:rPr lang="en-US" altLang="zh-CN" sz="1200" b="1" i="0">
                          <a:solidFill>
                            <a:schemeClr val="bg1"/>
                          </a:solidFill>
                          <a:uFillTx/>
                          <a:latin typeface="Inter" charset="0"/>
                          <a:ea typeface="Inter"/>
                        </a:rPr>
                        <a:t>- </a:t>
                      </a:r>
                      <a:r>
                        <a:rPr lang="zh-CN" altLang="en-US" sz="1200" b="1" i="0">
                          <a:solidFill>
                            <a:schemeClr val="bg1"/>
                          </a:solidFill>
                          <a:uFillTx/>
                          <a:latin typeface="Inter" charset="0"/>
                          <a:ea typeface="Inter"/>
                        </a:rPr>
                        <a:t>文本行分割（水平边缘检测）</a:t>
                      </a:r>
                      <a:br>
                        <a:rPr lang="zh-CN" altLang="en-US" sz="1200" b="1" i="0">
                          <a:solidFill>
                            <a:schemeClr val="bg1"/>
                          </a:solidFill>
                          <a:uFillTx/>
                          <a:latin typeface="Inter" charset="0"/>
                          <a:ea typeface="Inter"/>
                        </a:rPr>
                      </a:br>
                      <a:r>
                        <a:rPr lang="en-US" altLang="zh-CN" sz="1200" b="1" i="0">
                          <a:solidFill>
                            <a:schemeClr val="bg1"/>
                          </a:solidFill>
                          <a:uFillTx/>
                          <a:latin typeface="Inter" charset="0"/>
                          <a:ea typeface="Inter"/>
                        </a:rPr>
                        <a:t>- </a:t>
                      </a:r>
                      <a:r>
                        <a:rPr lang="zh-CN" altLang="en-US" sz="1200" b="1" i="0">
                          <a:solidFill>
                            <a:schemeClr val="bg1"/>
                          </a:solidFill>
                          <a:uFillTx/>
                          <a:latin typeface="Inter" charset="0"/>
                          <a:ea typeface="Inter"/>
                        </a:rPr>
                        <a:t>图像垂直边缘提取（如建筑轮廓）</a:t>
                      </a:r>
                      <a:endParaRPr lang="zh-CN" altLang="en-US" sz="1200" b="1"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219200">
                <a:tc>
                  <a:txBody>
                    <a:bodyPr/>
                    <a:p>
                      <a:pPr marL="0" indent="0">
                        <a:lnSpc>
                          <a:spcPts val="1400"/>
                        </a:lnSpc>
                        <a:spcBef>
                          <a:spcPct val="0"/>
                        </a:spcBef>
                        <a:spcAft>
                          <a:spcPct val="0"/>
                        </a:spcAft>
                      </a:pPr>
                      <a:r>
                        <a:rPr lang="en-US" altLang="zh-CN" sz="1200" b="1" i="0">
                          <a:solidFill>
                            <a:schemeClr val="bg1"/>
                          </a:solidFill>
                          <a:uFillTx/>
                          <a:latin typeface="Inter" charset="0"/>
                          <a:ea typeface="Inter"/>
                        </a:rPr>
                        <a:t>Scharr </a:t>
                      </a:r>
                      <a:r>
                        <a:rPr lang="zh-CN" altLang="en-US" sz="1200" b="1" i="0">
                          <a:solidFill>
                            <a:schemeClr val="bg1"/>
                          </a:solidFill>
                          <a:uFillTx/>
                          <a:latin typeface="Inter" charset="0"/>
                          <a:ea typeface="Inter"/>
                        </a:rPr>
                        <a:t>算子</a:t>
                      </a:r>
                      <a:endParaRPr lang="zh-CN" altLang="en-US" sz="1200" b="1" i="0">
                        <a:solidFill>
                          <a:schemeClr val="bg1"/>
                        </a:solidFill>
                        <a:uFillTx/>
                        <a:latin typeface="Inter" charset="0"/>
                        <a:ea typeface="Inter"/>
                      </a:endParaRPr>
                    </a:p>
                  </a:txBody>
                  <a:tcPr marL="114617" marR="114617" marT="76517" marB="76517" anchor="ctr" anchorCtr="0">
                    <a:lnL w="952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同样基于一阶导数，是 </a:t>
                      </a:r>
                      <a:r>
                        <a:rPr lang="en-US" altLang="zh-CN" sz="1200" b="1" i="0">
                          <a:solidFill>
                            <a:srgbClr val="FF0000"/>
                          </a:solidFill>
                          <a:uFillTx/>
                          <a:latin typeface="Inter" charset="0"/>
                          <a:ea typeface="Inter"/>
                        </a:rPr>
                        <a:t>Sobel </a:t>
                      </a:r>
                      <a:r>
                        <a:rPr lang="zh-CN" altLang="en-US" sz="1200" b="1" i="0">
                          <a:solidFill>
                            <a:srgbClr val="FF0000"/>
                          </a:solidFill>
                          <a:uFillTx/>
                          <a:latin typeface="Inter" charset="0"/>
                          <a:ea typeface="Inter"/>
                        </a:rPr>
                        <a:t>算子的改进版</a:t>
                      </a:r>
                      <a:r>
                        <a:rPr lang="zh-CN" altLang="en-US" sz="1200" b="1" i="0">
                          <a:solidFill>
                            <a:schemeClr val="bg1"/>
                          </a:solidFill>
                          <a:uFillTx/>
                          <a:latin typeface="Inter" charset="0"/>
                          <a:ea typeface="Inter"/>
                        </a:rPr>
                        <a:t>，使用优化后的 </a:t>
                      </a:r>
                      <a:r>
                        <a:rPr lang="en-US" altLang="zh-CN" sz="1200" b="1" i="0">
                          <a:solidFill>
                            <a:schemeClr val="bg1"/>
                          </a:solidFill>
                          <a:uFillTx/>
                          <a:latin typeface="Inter" charset="0"/>
                          <a:ea typeface="Inter"/>
                        </a:rPr>
                        <a:t>3×3 </a:t>
                      </a:r>
                      <a:r>
                        <a:rPr lang="zh-CN" altLang="en-US" sz="1200" b="1" i="0">
                          <a:solidFill>
                            <a:schemeClr val="bg1"/>
                          </a:solidFill>
                          <a:uFillTx/>
                          <a:latin typeface="Inter" charset="0"/>
                          <a:ea typeface="Inter"/>
                        </a:rPr>
                        <a:t>卷积核（权重更精细），增强梯度计算精度</a:t>
                      </a:r>
                      <a:endParaRPr lang="zh-CN" altLang="en-US" sz="1200" b="1"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en-US" altLang="zh-CN" sz="1200" b="1" i="0">
                          <a:solidFill>
                            <a:schemeClr val="bg1"/>
                          </a:solidFill>
                          <a:uFillTx/>
                          <a:latin typeface="Inter" charset="0"/>
                          <a:ea typeface="Inter"/>
                        </a:rPr>
                        <a:t>1. </a:t>
                      </a:r>
                      <a:r>
                        <a:rPr lang="zh-CN" altLang="en-US" sz="1200" b="1" i="0">
                          <a:solidFill>
                            <a:schemeClr val="bg1"/>
                          </a:solidFill>
                          <a:uFillTx/>
                          <a:latin typeface="Inter" charset="0"/>
                          <a:ea typeface="Inter"/>
                        </a:rPr>
                        <a:t>与 </a:t>
                      </a:r>
                      <a:r>
                        <a:rPr lang="en-US" altLang="zh-CN" sz="1200" b="1" i="0">
                          <a:solidFill>
                            <a:schemeClr val="bg1"/>
                          </a:solidFill>
                          <a:uFillTx/>
                          <a:latin typeface="Inter" charset="0"/>
                          <a:ea typeface="Inter"/>
                        </a:rPr>
                        <a:t>Sobel </a:t>
                      </a:r>
                      <a:r>
                        <a:rPr lang="zh-CN" altLang="en-US" sz="1200" b="1" i="0">
                          <a:solidFill>
                            <a:schemeClr val="bg1"/>
                          </a:solidFill>
                          <a:uFillTx/>
                          <a:latin typeface="Inter" charset="0"/>
                          <a:ea typeface="Inter"/>
                        </a:rPr>
                        <a:t>算子速度相当，计算复杂度低</a:t>
                      </a:r>
                      <a:br>
                        <a:rPr lang="zh-CN" altLang="en-US" sz="1200" b="1" i="0">
                          <a:solidFill>
                            <a:schemeClr val="bg1"/>
                          </a:solidFill>
                          <a:uFillTx/>
                          <a:latin typeface="Inter" charset="0"/>
                          <a:ea typeface="Inter"/>
                        </a:rPr>
                      </a:br>
                      <a:r>
                        <a:rPr lang="en-US" altLang="zh-CN" sz="1200" b="1" i="0">
                          <a:solidFill>
                            <a:schemeClr val="bg1"/>
                          </a:solidFill>
                          <a:uFillTx/>
                          <a:latin typeface="Inter" charset="0"/>
                          <a:ea typeface="Inter"/>
                        </a:rPr>
                        <a:t>2. </a:t>
                      </a:r>
                      <a:r>
                        <a:rPr lang="zh-CN" altLang="en-US" sz="1200" b="1" i="0">
                          <a:solidFill>
                            <a:srgbClr val="FF0000"/>
                          </a:solidFill>
                          <a:uFillTx/>
                          <a:latin typeface="Inter" charset="0"/>
                          <a:ea typeface="Inter"/>
                        </a:rPr>
                        <a:t>边缘检测精度更高（尤其是小尺寸边缘）</a:t>
                      </a:r>
                      <a:br>
                        <a:rPr lang="zh-CN" altLang="en-US" sz="1200" b="1" i="0">
                          <a:solidFill>
                            <a:srgbClr val="FF0000"/>
                          </a:solidFill>
                          <a:uFillTx/>
                          <a:latin typeface="Inter" charset="0"/>
                          <a:ea typeface="Inter"/>
                        </a:rPr>
                      </a:br>
                      <a:r>
                        <a:rPr lang="en-US" altLang="zh-CN" sz="1200" b="1" i="0">
                          <a:solidFill>
                            <a:schemeClr val="bg1"/>
                          </a:solidFill>
                          <a:uFillTx/>
                          <a:latin typeface="Inter" charset="0"/>
                          <a:ea typeface="Inter"/>
                        </a:rPr>
                        <a:t>3. </a:t>
                      </a:r>
                      <a:r>
                        <a:rPr lang="zh-CN" altLang="en-US" sz="1200" b="1" i="0">
                          <a:solidFill>
                            <a:schemeClr val="bg1"/>
                          </a:solidFill>
                          <a:uFillTx/>
                          <a:latin typeface="Inter" charset="0"/>
                          <a:ea typeface="Inter"/>
                        </a:rPr>
                        <a:t>对斜向边缘的敏感性优于 </a:t>
                      </a:r>
                      <a:r>
                        <a:rPr lang="en-US" altLang="zh-CN" sz="1200" b="1" i="0">
                          <a:solidFill>
                            <a:schemeClr val="bg1"/>
                          </a:solidFill>
                          <a:uFillTx/>
                          <a:latin typeface="Inter" charset="0"/>
                          <a:ea typeface="Inter"/>
                        </a:rPr>
                        <a:t>Sobel</a:t>
                      </a:r>
                      <a:endParaRPr lang="en-US" altLang="zh-CN" sz="1200" b="1"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en-US" altLang="zh-CN" sz="1200" b="1" i="0">
                          <a:solidFill>
                            <a:schemeClr val="bg1"/>
                          </a:solidFill>
                          <a:uFillTx/>
                          <a:latin typeface="Inter" charset="0"/>
                          <a:ea typeface="Inter"/>
                        </a:rPr>
                        <a:t>1. </a:t>
                      </a:r>
                      <a:r>
                        <a:rPr lang="zh-CN" altLang="en-US" sz="1200" b="1" i="0">
                          <a:solidFill>
                            <a:srgbClr val="FF0000"/>
                          </a:solidFill>
                          <a:uFillTx/>
                          <a:latin typeface="Inter" charset="0"/>
                          <a:ea typeface="Inter"/>
                        </a:rPr>
                        <a:t>边缘无细化</a:t>
                      </a:r>
                      <a:r>
                        <a:rPr lang="zh-CN" altLang="en-US" sz="1200" b="1" i="0">
                          <a:solidFill>
                            <a:schemeClr val="bg1"/>
                          </a:solidFill>
                          <a:uFillTx/>
                          <a:latin typeface="Inter" charset="0"/>
                          <a:ea typeface="Inter"/>
                        </a:rPr>
                        <a:t>，仍存在一定冗余</a:t>
                      </a:r>
                      <a:br>
                        <a:rPr lang="zh-CN" altLang="en-US" sz="1200" b="1" i="0">
                          <a:solidFill>
                            <a:schemeClr val="bg1"/>
                          </a:solidFill>
                          <a:uFillTx/>
                          <a:latin typeface="Inter" charset="0"/>
                          <a:ea typeface="Inter"/>
                        </a:rPr>
                      </a:br>
                      <a:r>
                        <a:rPr lang="en-US" altLang="zh-CN" sz="1200" b="1" i="0">
                          <a:solidFill>
                            <a:schemeClr val="bg1"/>
                          </a:solidFill>
                          <a:uFillTx/>
                          <a:latin typeface="Inter" charset="0"/>
                          <a:ea typeface="Inter"/>
                        </a:rPr>
                        <a:t>2. </a:t>
                      </a:r>
                      <a:r>
                        <a:rPr lang="zh-CN" altLang="en-US" sz="1200" b="1" i="0">
                          <a:solidFill>
                            <a:schemeClr val="bg1"/>
                          </a:solidFill>
                          <a:uFillTx/>
                          <a:latin typeface="Inter" charset="0"/>
                          <a:ea typeface="Inter"/>
                        </a:rPr>
                        <a:t>对噪声的抑制能力与 </a:t>
                      </a:r>
                      <a:r>
                        <a:rPr lang="en-US" altLang="zh-CN" sz="1200" b="1" i="0">
                          <a:solidFill>
                            <a:schemeClr val="bg1"/>
                          </a:solidFill>
                          <a:uFillTx/>
                          <a:latin typeface="Inter" charset="0"/>
                          <a:ea typeface="Inter"/>
                        </a:rPr>
                        <a:t>Sobel </a:t>
                      </a:r>
                      <a:r>
                        <a:rPr lang="zh-CN" altLang="en-US" sz="1200" b="1" i="0">
                          <a:solidFill>
                            <a:schemeClr val="bg1"/>
                          </a:solidFill>
                          <a:uFillTx/>
                          <a:latin typeface="Inter" charset="0"/>
                          <a:ea typeface="Inter"/>
                        </a:rPr>
                        <a:t>相近，无显著提升</a:t>
                      </a:r>
                      <a:endParaRPr lang="zh-CN" altLang="en-US" sz="1200" b="1"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对</a:t>
                      </a:r>
                      <a:r>
                        <a:rPr lang="zh-CN" altLang="en-US" sz="1200" b="1" i="0">
                          <a:solidFill>
                            <a:srgbClr val="FF0000"/>
                          </a:solidFill>
                          <a:uFillTx/>
                          <a:latin typeface="Inter" charset="0"/>
                          <a:ea typeface="Inter"/>
                        </a:rPr>
                        <a:t>边缘精度要求较高但又需控制计算成本</a:t>
                      </a:r>
                      <a:r>
                        <a:rPr lang="zh-CN" altLang="en-US" sz="1200" b="1" i="0">
                          <a:solidFill>
                            <a:schemeClr val="bg1"/>
                          </a:solidFill>
                          <a:uFillTx/>
                          <a:latin typeface="Inter" charset="0"/>
                          <a:ea typeface="Inter"/>
                        </a:rPr>
                        <a:t>的场景，如：</a:t>
                      </a:r>
                      <a:br>
                        <a:rPr lang="zh-CN" altLang="en-US" sz="1200" b="1" i="0">
                          <a:solidFill>
                            <a:schemeClr val="bg1"/>
                          </a:solidFill>
                          <a:uFillTx/>
                          <a:latin typeface="Inter" charset="0"/>
                          <a:ea typeface="Inter"/>
                        </a:rPr>
                      </a:br>
                      <a:r>
                        <a:rPr lang="en-US" altLang="zh-CN" sz="1200" b="1" i="0">
                          <a:solidFill>
                            <a:schemeClr val="bg1"/>
                          </a:solidFill>
                          <a:uFillTx/>
                          <a:latin typeface="Inter" charset="0"/>
                          <a:ea typeface="Inter"/>
                        </a:rPr>
                        <a:t>- </a:t>
                      </a:r>
                      <a:r>
                        <a:rPr lang="zh-CN" altLang="en-US" sz="1200" b="1" i="0">
                          <a:solidFill>
                            <a:schemeClr val="bg1"/>
                          </a:solidFill>
                          <a:uFillTx/>
                          <a:latin typeface="Inter" charset="0"/>
                          <a:ea typeface="Inter"/>
                        </a:rPr>
                        <a:t>小目标边缘提取</a:t>
                      </a:r>
                      <a:br>
                        <a:rPr lang="zh-CN" altLang="en-US" sz="1200" b="1" i="0">
                          <a:solidFill>
                            <a:schemeClr val="bg1"/>
                          </a:solidFill>
                          <a:uFillTx/>
                          <a:latin typeface="Inter" charset="0"/>
                          <a:ea typeface="Inter"/>
                        </a:rPr>
                      </a:br>
                      <a:r>
                        <a:rPr lang="en-US" altLang="zh-CN" sz="1200" b="1" i="0">
                          <a:solidFill>
                            <a:schemeClr val="bg1"/>
                          </a:solidFill>
                          <a:uFillTx/>
                          <a:latin typeface="Inter" charset="0"/>
                          <a:ea typeface="Inter"/>
                        </a:rPr>
                        <a:t>- </a:t>
                      </a:r>
                      <a:r>
                        <a:rPr lang="zh-CN" altLang="en-US" sz="1200" b="1" i="0">
                          <a:solidFill>
                            <a:schemeClr val="bg1"/>
                          </a:solidFill>
                          <a:uFillTx/>
                          <a:latin typeface="Inter" charset="0"/>
                          <a:ea typeface="Inter"/>
                        </a:rPr>
                        <a:t>精细纹理图像的边缘检测</a:t>
                      </a:r>
                      <a:endParaRPr lang="zh-CN" altLang="en-US" sz="1200" b="1"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068705">
                <a:tc>
                  <a:txBody>
                    <a:bodyPr/>
                    <a:p>
                      <a:pPr marL="0" indent="0">
                        <a:lnSpc>
                          <a:spcPts val="1400"/>
                        </a:lnSpc>
                        <a:spcBef>
                          <a:spcPct val="0"/>
                        </a:spcBef>
                        <a:spcAft>
                          <a:spcPct val="0"/>
                        </a:spcAft>
                      </a:pPr>
                      <a:r>
                        <a:rPr lang="en-US" altLang="zh-CN" sz="1200" b="1" i="0">
                          <a:solidFill>
                            <a:schemeClr val="bg1"/>
                          </a:solidFill>
                          <a:uFillTx/>
                          <a:latin typeface="Inter" charset="0"/>
                          <a:ea typeface="Inter"/>
                        </a:rPr>
                        <a:t>Laplacian </a:t>
                      </a:r>
                      <a:r>
                        <a:rPr lang="zh-CN" altLang="en-US" sz="1200" b="1" i="0">
                          <a:solidFill>
                            <a:schemeClr val="bg1"/>
                          </a:solidFill>
                          <a:uFillTx/>
                          <a:latin typeface="Inter" charset="0"/>
                          <a:ea typeface="Inter"/>
                        </a:rPr>
                        <a:t>算子</a:t>
                      </a:r>
                      <a:endParaRPr lang="zh-CN" altLang="en-US" sz="1200" b="1" i="0">
                        <a:solidFill>
                          <a:schemeClr val="bg1"/>
                        </a:solidFill>
                        <a:uFillTx/>
                        <a:latin typeface="Inter" charset="0"/>
                        <a:ea typeface="Inter"/>
                      </a:endParaRPr>
                    </a:p>
                  </a:txBody>
                  <a:tcPr marL="114617" marR="114617" marT="76517" marB="76517" anchor="ctr" anchorCtr="0">
                    <a:lnL w="952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基于</a:t>
                      </a:r>
                      <a:r>
                        <a:rPr lang="zh-CN" altLang="en-US" sz="1200" b="1" i="0">
                          <a:solidFill>
                            <a:srgbClr val="FF0000"/>
                          </a:solidFill>
                          <a:uFillTx/>
                          <a:latin typeface="Inter" charset="0"/>
                          <a:ea typeface="Inter"/>
                        </a:rPr>
                        <a:t>二阶导数</a:t>
                      </a:r>
                      <a:r>
                        <a:rPr lang="zh-CN" altLang="en-US" sz="1200" b="1" i="0">
                          <a:solidFill>
                            <a:schemeClr val="bg1"/>
                          </a:solidFill>
                          <a:uFillTx/>
                          <a:latin typeface="Inter" charset="0"/>
                          <a:ea typeface="Inter"/>
                        </a:rPr>
                        <a:t>，通过计算像素邻域的二阶差分（梯度的变化率），检测灰度值的 “快速变化区域”（边缘）</a:t>
                      </a:r>
                      <a:endParaRPr lang="zh-CN" altLang="en-US" sz="1200" b="1"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en-US" altLang="zh-CN" sz="1200" b="1" i="0">
                          <a:solidFill>
                            <a:schemeClr val="bg1"/>
                          </a:solidFill>
                          <a:uFillTx/>
                          <a:latin typeface="Inter" charset="0"/>
                          <a:ea typeface="Inter"/>
                        </a:rPr>
                        <a:t>1. </a:t>
                      </a:r>
                      <a:r>
                        <a:rPr lang="zh-CN" altLang="en-US" sz="1200" b="1" i="0">
                          <a:solidFill>
                            <a:srgbClr val="FF0000"/>
                          </a:solidFill>
                          <a:uFillTx/>
                          <a:latin typeface="Inter" charset="0"/>
                          <a:ea typeface="Inter"/>
                        </a:rPr>
                        <a:t>计算简单</a:t>
                      </a:r>
                      <a:r>
                        <a:rPr lang="zh-CN" altLang="en-US" sz="1200" b="1" i="0">
                          <a:solidFill>
                            <a:schemeClr val="bg1"/>
                          </a:solidFill>
                          <a:uFillTx/>
                          <a:latin typeface="Inter" charset="0"/>
                          <a:ea typeface="Inter"/>
                        </a:rPr>
                        <a:t>，无需区分方向（可同时检测所有方向边缘）</a:t>
                      </a:r>
                      <a:br>
                        <a:rPr lang="zh-CN" altLang="en-US" sz="1200" b="1" i="0">
                          <a:solidFill>
                            <a:schemeClr val="bg1"/>
                          </a:solidFill>
                          <a:uFillTx/>
                          <a:latin typeface="Inter" charset="0"/>
                          <a:ea typeface="Inter"/>
                        </a:rPr>
                      </a:br>
                      <a:r>
                        <a:rPr lang="en-US" altLang="zh-CN" sz="1200" b="1" i="0">
                          <a:solidFill>
                            <a:schemeClr val="bg1"/>
                          </a:solidFill>
                          <a:uFillTx/>
                          <a:latin typeface="Inter" charset="0"/>
                          <a:ea typeface="Inter"/>
                        </a:rPr>
                        <a:t>2. </a:t>
                      </a:r>
                      <a:r>
                        <a:rPr lang="zh-CN" altLang="en-US" sz="1200" b="1" i="0">
                          <a:solidFill>
                            <a:schemeClr val="bg1"/>
                          </a:solidFill>
                          <a:uFillTx/>
                          <a:latin typeface="Inter" charset="0"/>
                          <a:ea typeface="Inter"/>
                        </a:rPr>
                        <a:t>对灰度突变区域敏感，能检测细微边缘</a:t>
                      </a:r>
                      <a:endParaRPr lang="zh-CN" altLang="en-US" sz="1200" b="1"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en-US" altLang="zh-CN" sz="1200" b="1" i="0">
                          <a:solidFill>
                            <a:schemeClr val="bg1"/>
                          </a:solidFill>
                          <a:uFillTx/>
                          <a:latin typeface="Inter" charset="0"/>
                          <a:ea typeface="Inter"/>
                        </a:rPr>
                        <a:t>1. </a:t>
                      </a:r>
                      <a:r>
                        <a:rPr lang="zh-CN" altLang="en-US" sz="1200" b="1" i="0">
                          <a:solidFill>
                            <a:schemeClr val="bg1"/>
                          </a:solidFill>
                          <a:uFillTx/>
                          <a:latin typeface="Inter" charset="0"/>
                          <a:ea typeface="Inter"/>
                        </a:rPr>
                        <a:t>对</a:t>
                      </a:r>
                      <a:r>
                        <a:rPr lang="zh-CN" altLang="en-US" sz="1200" b="1" i="0">
                          <a:solidFill>
                            <a:srgbClr val="FF0000"/>
                          </a:solidFill>
                          <a:uFillTx/>
                          <a:latin typeface="Inter" charset="0"/>
                          <a:ea typeface="Inter"/>
                        </a:rPr>
                        <a:t>噪声</a:t>
                      </a:r>
                      <a:r>
                        <a:rPr lang="zh-CN" altLang="en-US" sz="1200" b="1" i="0">
                          <a:solidFill>
                            <a:schemeClr val="bg1"/>
                          </a:solidFill>
                          <a:uFillTx/>
                          <a:latin typeface="Inter" charset="0"/>
                          <a:ea typeface="Inter"/>
                        </a:rPr>
                        <a:t>极其敏感（二阶导数放大噪声）</a:t>
                      </a:r>
                      <a:br>
                        <a:rPr lang="zh-CN" altLang="en-US" sz="1200" b="1" i="0">
                          <a:solidFill>
                            <a:schemeClr val="bg1"/>
                          </a:solidFill>
                          <a:uFillTx/>
                          <a:latin typeface="Inter" charset="0"/>
                          <a:ea typeface="Inter"/>
                        </a:rPr>
                      </a:br>
                      <a:r>
                        <a:rPr lang="en-US" altLang="zh-CN" sz="1200" b="1" i="0">
                          <a:solidFill>
                            <a:schemeClr val="bg1"/>
                          </a:solidFill>
                          <a:uFillTx/>
                          <a:latin typeface="Inter" charset="0"/>
                          <a:ea typeface="Inter"/>
                        </a:rPr>
                        <a:t>2. </a:t>
                      </a:r>
                      <a:r>
                        <a:rPr lang="zh-CN" altLang="en-US" sz="1200" b="1" i="0">
                          <a:solidFill>
                            <a:schemeClr val="bg1"/>
                          </a:solidFill>
                          <a:uFillTx/>
                          <a:latin typeface="Inter" charset="0"/>
                          <a:ea typeface="Inter"/>
                        </a:rPr>
                        <a:t>可能产生</a:t>
                      </a:r>
                      <a:r>
                        <a:rPr lang="zh-CN" altLang="en-US" sz="1200" b="1" i="0">
                          <a:solidFill>
                            <a:srgbClr val="FF0000"/>
                          </a:solidFill>
                          <a:uFillTx/>
                          <a:latin typeface="Inter" charset="0"/>
                          <a:ea typeface="Inter"/>
                        </a:rPr>
                        <a:t>双边缘</a:t>
                      </a:r>
                      <a:r>
                        <a:rPr lang="zh-CN" altLang="en-US" sz="1200" b="1" i="0">
                          <a:solidFill>
                            <a:schemeClr val="bg1"/>
                          </a:solidFill>
                          <a:uFillTx/>
                          <a:latin typeface="Inter" charset="0"/>
                          <a:ea typeface="Inter"/>
                        </a:rPr>
                        <a:t>（因二阶导数过零点特性）</a:t>
                      </a:r>
                      <a:br>
                        <a:rPr lang="zh-CN" altLang="en-US" sz="1200" b="1" i="0">
                          <a:solidFill>
                            <a:schemeClr val="bg1"/>
                          </a:solidFill>
                          <a:uFillTx/>
                          <a:latin typeface="Inter" charset="0"/>
                          <a:ea typeface="Inter"/>
                        </a:rPr>
                      </a:br>
                      <a:r>
                        <a:rPr lang="en-US" altLang="zh-CN" sz="1200" b="1" i="0">
                          <a:solidFill>
                            <a:schemeClr val="bg1"/>
                          </a:solidFill>
                          <a:uFillTx/>
                          <a:latin typeface="Inter" charset="0"/>
                          <a:ea typeface="Inter"/>
                        </a:rPr>
                        <a:t>3. </a:t>
                      </a:r>
                      <a:r>
                        <a:rPr lang="zh-CN" altLang="en-US" sz="1200" b="1" i="0">
                          <a:solidFill>
                            <a:schemeClr val="bg1"/>
                          </a:solidFill>
                          <a:uFillTx/>
                          <a:latin typeface="Inter" charset="0"/>
                          <a:ea typeface="Inter"/>
                        </a:rPr>
                        <a:t>无法区分边缘方向</a:t>
                      </a:r>
                      <a:endParaRPr lang="zh-CN" altLang="en-US" sz="1200" b="1"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需检测所有方向边缘且噪声可控的场景，如：</a:t>
                      </a:r>
                      <a:br>
                        <a:rPr lang="zh-CN" altLang="en-US" sz="1200" b="1" i="0">
                          <a:solidFill>
                            <a:schemeClr val="bg1"/>
                          </a:solidFill>
                          <a:uFillTx/>
                          <a:latin typeface="Inter" charset="0"/>
                          <a:ea typeface="Inter"/>
                        </a:rPr>
                      </a:br>
                      <a:r>
                        <a:rPr lang="en-US" altLang="zh-CN" sz="1200" b="1" i="0">
                          <a:solidFill>
                            <a:schemeClr val="bg1"/>
                          </a:solidFill>
                          <a:uFillTx/>
                          <a:latin typeface="Inter" charset="0"/>
                          <a:ea typeface="Inter"/>
                        </a:rPr>
                        <a:t>- </a:t>
                      </a:r>
                      <a:r>
                        <a:rPr lang="zh-CN" altLang="en-US" sz="1200" b="1" i="0">
                          <a:solidFill>
                            <a:schemeClr val="bg1"/>
                          </a:solidFill>
                          <a:uFillTx/>
                          <a:latin typeface="Inter" charset="0"/>
                          <a:ea typeface="Inter"/>
                        </a:rPr>
                        <a:t>医学图像边缘检测（如 </a:t>
                      </a:r>
                      <a:r>
                        <a:rPr lang="en-US" altLang="zh-CN" sz="1200" b="1" i="0">
                          <a:solidFill>
                            <a:schemeClr val="bg1"/>
                          </a:solidFill>
                          <a:uFillTx/>
                          <a:latin typeface="Inter" charset="0"/>
                          <a:ea typeface="Inter"/>
                        </a:rPr>
                        <a:t>X </a:t>
                      </a:r>
                      <a:r>
                        <a:rPr lang="zh-CN" altLang="en-US" sz="1200" b="1" i="0">
                          <a:solidFill>
                            <a:schemeClr val="bg1"/>
                          </a:solidFill>
                          <a:uFillTx/>
                          <a:latin typeface="Inter" charset="0"/>
                          <a:ea typeface="Inter"/>
                        </a:rPr>
                        <a:t>光片，需先严格去噪）</a:t>
                      </a:r>
                      <a:br>
                        <a:rPr lang="zh-CN" altLang="en-US" sz="1200" b="1" i="0">
                          <a:solidFill>
                            <a:schemeClr val="bg1"/>
                          </a:solidFill>
                          <a:uFillTx/>
                          <a:latin typeface="Inter" charset="0"/>
                          <a:ea typeface="Inter"/>
                        </a:rPr>
                      </a:br>
                      <a:r>
                        <a:rPr lang="en-US" altLang="zh-CN" sz="1200" b="1" i="0">
                          <a:solidFill>
                            <a:schemeClr val="bg1"/>
                          </a:solidFill>
                          <a:uFillTx/>
                          <a:latin typeface="Inter" charset="0"/>
                          <a:ea typeface="Inter"/>
                        </a:rPr>
                        <a:t>- </a:t>
                      </a:r>
                      <a:r>
                        <a:rPr lang="zh-CN" altLang="en-US" sz="1200" b="1" i="0">
                          <a:solidFill>
                            <a:schemeClr val="bg1"/>
                          </a:solidFill>
                          <a:uFillTx/>
                          <a:latin typeface="Inter" charset="0"/>
                          <a:ea typeface="Inter"/>
                        </a:rPr>
                        <a:t>平滑图像的细节增强</a:t>
                      </a:r>
                      <a:endParaRPr lang="zh-CN" altLang="en-US" sz="1200" b="1"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83845" y="212090"/>
            <a:ext cx="6144260" cy="583565"/>
          </a:xfrm>
          <a:prstGeom prst="rect">
            <a:avLst/>
          </a:prstGeom>
          <a:noFill/>
        </p:spPr>
        <p:txBody>
          <a:bodyPr wrap="square">
            <a:spAutoFit/>
          </a:bodyPr>
          <a:p>
            <a:r>
              <a:rPr lang="en-US" altLang="zh-CN" sz="3200" dirty="0">
                <a:solidFill>
                  <a:schemeClr val="bg1"/>
                </a:solidFill>
                <a:latin typeface="华文楷体" panose="02010600040101010101" pitchFamily="2" charset="-122"/>
                <a:ea typeface="华文楷体" panose="02010600040101010101" pitchFamily="2" charset="-122"/>
              </a:rPr>
              <a:t>11.</a:t>
            </a:r>
            <a:r>
              <a:rPr lang="zh-CN" altLang="en-US" sz="3200" dirty="0">
                <a:solidFill>
                  <a:schemeClr val="bg1"/>
                </a:solidFill>
                <a:latin typeface="华文楷体" panose="02010600040101010101" pitchFamily="2" charset="-122"/>
                <a:ea typeface="华文楷体" panose="02010600040101010101" pitchFamily="2" charset="-122"/>
              </a:rPr>
              <a:t>边缘</a:t>
            </a:r>
            <a:r>
              <a:rPr lang="zh-CN" altLang="en-US" sz="3200" dirty="0">
                <a:solidFill>
                  <a:schemeClr val="bg1"/>
                </a:solidFill>
                <a:latin typeface="华文楷体" panose="02010600040101010101" pitchFamily="2" charset="-122"/>
                <a:ea typeface="华文楷体" panose="02010600040101010101" pitchFamily="2" charset="-122"/>
              </a:rPr>
              <a:t>检测</a:t>
            </a:r>
            <a:endParaRPr lang="zh-CN" altLang="en-US" sz="3200" dirty="0">
              <a:solidFill>
                <a:schemeClr val="bg1"/>
              </a:solidFill>
              <a:latin typeface="华文楷体" panose="02010600040101010101" pitchFamily="2" charset="-122"/>
              <a:ea typeface="华文楷体" panose="02010600040101010101" pitchFamily="2" charset="-122"/>
            </a:endParaRPr>
          </a:p>
        </p:txBody>
      </p:sp>
      <p:sp>
        <p:nvSpPr>
          <p:cNvPr id="6" name="文本框 5"/>
          <p:cNvSpPr txBox="1"/>
          <p:nvPr/>
        </p:nvSpPr>
        <p:spPr>
          <a:xfrm>
            <a:off x="3597275" y="521335"/>
            <a:ext cx="4721860" cy="436245"/>
          </a:xfrm>
          <a:prstGeom prst="rect">
            <a:avLst/>
          </a:prstGeom>
          <a:noFill/>
        </p:spPr>
        <p:txBody>
          <a:bodyPr wrap="square">
            <a:noAutofit/>
          </a:bodyPr>
          <a:lstStyle/>
          <a:p>
            <a:r>
              <a:rPr lang="en-US" altLang="zh-CN" dirty="0">
                <a:solidFill>
                  <a:schemeClr val="bg1"/>
                </a:solidFill>
              </a:rPr>
              <a:t>11.2</a:t>
            </a:r>
            <a:r>
              <a:rPr lang="zh-CN" altLang="en-US" dirty="0">
                <a:solidFill>
                  <a:schemeClr val="bg1"/>
                </a:solidFill>
              </a:rPr>
              <a:t>四大边缘</a:t>
            </a:r>
            <a:r>
              <a:rPr lang="zh-CN" altLang="en-US" dirty="0">
                <a:solidFill>
                  <a:schemeClr val="bg1"/>
                </a:solidFill>
              </a:rPr>
              <a:t>检测</a:t>
            </a:r>
            <a:endParaRPr lang="zh-CN" altLang="en-US" dirty="0">
              <a:solidFill>
                <a:schemeClr val="bg1"/>
              </a:solidFill>
            </a:endParaRPr>
          </a:p>
        </p:txBody>
      </p:sp>
      <p:sp>
        <p:nvSpPr>
          <p:cNvPr id="2" name="文本框 1"/>
          <p:cNvSpPr txBox="1"/>
          <p:nvPr/>
        </p:nvSpPr>
        <p:spPr>
          <a:xfrm>
            <a:off x="0" y="795655"/>
            <a:ext cx="11479530" cy="5085080"/>
          </a:xfrm>
          <a:prstGeom prst="rect">
            <a:avLst/>
          </a:prstGeom>
          <a:noFill/>
        </p:spPr>
        <p:txBody>
          <a:bodyPr wrap="square">
            <a:noAutofit/>
          </a:bodyPr>
          <a:p>
            <a:r>
              <a:rPr lang="en-US" altLang="zh-CN" dirty="0">
                <a:solidFill>
                  <a:schemeClr val="bg1"/>
                </a:solidFill>
              </a:rPr>
              <a:t># 1. Canny</a:t>
            </a:r>
            <a:r>
              <a:rPr lang="zh-CN" altLang="en-US" dirty="0">
                <a:solidFill>
                  <a:schemeClr val="bg1"/>
                </a:solidFill>
              </a:rPr>
              <a:t>边缘检测</a:t>
            </a:r>
            <a:endParaRPr lang="zh-CN" altLang="en-US" dirty="0">
              <a:solidFill>
                <a:schemeClr val="bg1"/>
              </a:solidFill>
            </a:endParaRPr>
          </a:p>
          <a:p>
            <a:r>
              <a:rPr lang="en-US" altLang="zh-CN" dirty="0">
                <a:solidFill>
                  <a:srgbClr val="00B050"/>
                </a:solidFill>
              </a:rPr>
              <a:t>canny_edges = cv2.Canny(gray, 100, 200) </a:t>
            </a:r>
            <a:r>
              <a:rPr lang="en-US" altLang="zh-CN" dirty="0">
                <a:solidFill>
                  <a:schemeClr val="bg1"/>
                </a:solidFill>
              </a:rPr>
              <a:t> </a:t>
            </a:r>
            <a:r>
              <a:rPr lang="en-US" altLang="zh-CN" dirty="0">
                <a:solidFill>
                  <a:srgbClr val="FF0000"/>
                </a:solidFill>
              </a:rPr>
              <a:t># </a:t>
            </a:r>
            <a:r>
              <a:rPr lang="zh-CN" altLang="en-US" dirty="0">
                <a:solidFill>
                  <a:srgbClr val="FF0000"/>
                </a:solidFill>
              </a:rPr>
              <a:t>双阈值设置</a:t>
            </a:r>
            <a:endParaRPr lang="zh-CN" altLang="en-US" dirty="0">
              <a:solidFill>
                <a:schemeClr val="bg1"/>
              </a:solidFill>
            </a:endParaRPr>
          </a:p>
          <a:p>
            <a:r>
              <a:rPr lang="zh-CN" altLang="en-US" dirty="0">
                <a:solidFill>
                  <a:schemeClr val="bg1"/>
                </a:solidFill>
                <a:sym typeface="+mn-ea"/>
              </a:rPr>
              <a:t>核心函数：</a:t>
            </a:r>
            <a:r>
              <a:rPr lang="en-US" altLang="zh-CN" dirty="0">
                <a:solidFill>
                  <a:srgbClr val="00B050"/>
                </a:solidFill>
                <a:sym typeface="+mn-ea"/>
              </a:rPr>
              <a:t>cv2.Canny(image, threshold1, threshold2, apertureSize=3, L2gradient=False)</a:t>
            </a:r>
            <a:endParaRPr lang="en-US" altLang="zh-CN" dirty="0">
              <a:solidFill>
                <a:srgbClr val="00B050"/>
              </a:solidFill>
            </a:endParaRPr>
          </a:p>
          <a:p>
            <a:r>
              <a:rPr lang="en-US" altLang="zh-CN" dirty="0">
                <a:solidFill>
                  <a:srgbClr val="00B050"/>
                </a:solidFill>
                <a:sym typeface="+mn-ea"/>
              </a:rPr>
              <a:t>threshold1</a:t>
            </a:r>
            <a:r>
              <a:rPr lang="zh-CN" altLang="en-US" dirty="0">
                <a:solidFill>
                  <a:schemeClr val="bg1"/>
                </a:solidFill>
                <a:sym typeface="+mn-ea"/>
              </a:rPr>
              <a:t>：第一个阈值（</a:t>
            </a:r>
            <a:r>
              <a:rPr lang="zh-CN" altLang="en-US" dirty="0">
                <a:solidFill>
                  <a:srgbClr val="FF0000"/>
                </a:solidFill>
                <a:sym typeface="+mn-ea"/>
              </a:rPr>
              <a:t>低阈值</a:t>
            </a:r>
            <a:r>
              <a:rPr lang="zh-CN" altLang="en-US" dirty="0">
                <a:solidFill>
                  <a:schemeClr val="bg1"/>
                </a:solidFill>
                <a:sym typeface="+mn-ea"/>
              </a:rPr>
              <a:t>），用于判断弱边缘</a:t>
            </a:r>
            <a:endParaRPr lang="zh-CN" altLang="en-US" dirty="0">
              <a:solidFill>
                <a:schemeClr val="bg1"/>
              </a:solidFill>
            </a:endParaRPr>
          </a:p>
          <a:p>
            <a:r>
              <a:rPr lang="zh-CN" altLang="en-US" dirty="0">
                <a:solidFill>
                  <a:schemeClr val="bg1"/>
                </a:solidFill>
                <a:sym typeface="+mn-ea"/>
              </a:rPr>
              <a:t>低于此值的像素点会被直接排除</a:t>
            </a:r>
            <a:endParaRPr lang="zh-CN" altLang="en-US" dirty="0">
              <a:solidFill>
                <a:schemeClr val="bg1"/>
              </a:solidFill>
            </a:endParaRPr>
          </a:p>
          <a:p>
            <a:r>
              <a:rPr lang="zh-CN" altLang="en-US" dirty="0">
                <a:solidFill>
                  <a:schemeClr val="bg1"/>
                </a:solidFill>
                <a:sym typeface="+mn-ea"/>
              </a:rPr>
              <a:t>通常设置为高阈值的</a:t>
            </a:r>
            <a:r>
              <a:rPr lang="en-US" altLang="zh-CN" dirty="0">
                <a:solidFill>
                  <a:schemeClr val="bg1"/>
                </a:solidFill>
                <a:sym typeface="+mn-ea"/>
              </a:rPr>
              <a:t> 1/2 </a:t>
            </a:r>
            <a:r>
              <a:rPr lang="zh-CN" altLang="en-US" dirty="0">
                <a:solidFill>
                  <a:schemeClr val="bg1"/>
                </a:solidFill>
                <a:sym typeface="+mn-ea"/>
              </a:rPr>
              <a:t>或</a:t>
            </a:r>
            <a:r>
              <a:rPr lang="en-US" altLang="zh-CN" dirty="0">
                <a:solidFill>
                  <a:schemeClr val="bg1"/>
                </a:solidFill>
                <a:sym typeface="+mn-ea"/>
              </a:rPr>
              <a:t> 1/3</a:t>
            </a:r>
            <a:endParaRPr lang="en-US" altLang="zh-CN" dirty="0">
              <a:solidFill>
                <a:schemeClr val="bg1"/>
              </a:solidFill>
            </a:endParaRPr>
          </a:p>
          <a:p>
            <a:r>
              <a:rPr lang="en-US" altLang="zh-CN" dirty="0">
                <a:solidFill>
                  <a:srgbClr val="00B050"/>
                </a:solidFill>
                <a:sym typeface="+mn-ea"/>
              </a:rPr>
              <a:t>threshold2</a:t>
            </a:r>
            <a:r>
              <a:rPr lang="zh-CN" altLang="en-US" dirty="0">
                <a:solidFill>
                  <a:schemeClr val="bg1"/>
                </a:solidFill>
                <a:sym typeface="+mn-ea"/>
              </a:rPr>
              <a:t>：第二个阈值（</a:t>
            </a:r>
            <a:r>
              <a:rPr lang="zh-CN" altLang="en-US" dirty="0">
                <a:solidFill>
                  <a:srgbClr val="FF0000"/>
                </a:solidFill>
                <a:sym typeface="+mn-ea"/>
              </a:rPr>
              <a:t>高阈值</a:t>
            </a:r>
            <a:r>
              <a:rPr lang="zh-CN" altLang="en-US" dirty="0">
                <a:solidFill>
                  <a:schemeClr val="bg1"/>
                </a:solidFill>
                <a:sym typeface="+mn-ea"/>
              </a:rPr>
              <a:t>），用于判断强边缘</a:t>
            </a:r>
            <a:endParaRPr lang="zh-CN" altLang="en-US" dirty="0">
              <a:solidFill>
                <a:schemeClr val="bg1"/>
              </a:solidFill>
            </a:endParaRPr>
          </a:p>
          <a:p>
            <a:r>
              <a:rPr lang="zh-CN" altLang="en-US" dirty="0">
                <a:solidFill>
                  <a:schemeClr val="bg1"/>
                </a:solidFill>
                <a:sym typeface="+mn-ea"/>
              </a:rPr>
              <a:t>高于此值的像素点会被确定为边缘</a:t>
            </a:r>
            <a:endParaRPr lang="zh-CN" altLang="en-US" dirty="0">
              <a:solidFill>
                <a:schemeClr val="bg1"/>
              </a:solidFill>
            </a:endParaRPr>
          </a:p>
          <a:p>
            <a:r>
              <a:rPr lang="zh-CN" altLang="en-US" dirty="0">
                <a:solidFill>
                  <a:schemeClr val="bg1"/>
                </a:solidFill>
                <a:sym typeface="+mn-ea"/>
              </a:rPr>
              <a:t>介于两个阈值之间的像素点，只有与强边缘相连时才会被保留</a:t>
            </a:r>
            <a:endParaRPr lang="zh-CN" altLang="en-US" dirty="0">
              <a:solidFill>
                <a:schemeClr val="bg1"/>
              </a:solidFill>
            </a:endParaRPr>
          </a:p>
          <a:p>
            <a:r>
              <a:rPr lang="en-US" altLang="zh-CN" dirty="0">
                <a:solidFill>
                  <a:srgbClr val="00B050"/>
                </a:solidFill>
                <a:sym typeface="+mn-ea"/>
              </a:rPr>
              <a:t>apertureSize</a:t>
            </a:r>
            <a:r>
              <a:rPr lang="zh-CN" altLang="en-US" dirty="0">
                <a:solidFill>
                  <a:schemeClr val="bg1"/>
                </a:solidFill>
                <a:sym typeface="+mn-ea"/>
              </a:rPr>
              <a:t>：</a:t>
            </a:r>
            <a:r>
              <a:rPr lang="en-US" altLang="zh-CN" dirty="0">
                <a:solidFill>
                  <a:schemeClr val="bg1"/>
                </a:solidFill>
                <a:sym typeface="+mn-ea"/>
              </a:rPr>
              <a:t>Sobel </a:t>
            </a:r>
            <a:r>
              <a:rPr lang="zh-CN" altLang="en-US" dirty="0">
                <a:solidFill>
                  <a:schemeClr val="bg1"/>
                </a:solidFill>
                <a:sym typeface="+mn-ea"/>
              </a:rPr>
              <a:t>算子的卷积核大小（默认</a:t>
            </a:r>
            <a:r>
              <a:rPr lang="en-US" altLang="zh-CN" dirty="0">
                <a:solidFill>
                  <a:schemeClr val="bg1"/>
                </a:solidFill>
                <a:sym typeface="+mn-ea"/>
              </a:rPr>
              <a:t> 3</a:t>
            </a:r>
            <a:r>
              <a:rPr lang="zh-CN" altLang="en-US" dirty="0">
                <a:solidFill>
                  <a:schemeClr val="bg1"/>
                </a:solidFill>
                <a:sym typeface="+mn-ea"/>
              </a:rPr>
              <a:t>）</a:t>
            </a:r>
            <a:endParaRPr lang="zh-CN" altLang="en-US" dirty="0">
              <a:solidFill>
                <a:schemeClr val="bg1"/>
              </a:solidFill>
            </a:endParaRPr>
          </a:p>
          <a:p>
            <a:r>
              <a:rPr lang="zh-CN" altLang="en-US" dirty="0">
                <a:solidFill>
                  <a:schemeClr val="bg1"/>
                </a:solidFill>
                <a:sym typeface="+mn-ea"/>
              </a:rPr>
              <a:t>用于计算图像梯度的卷积核尺寸</a:t>
            </a:r>
            <a:endParaRPr lang="zh-CN" altLang="en-US" dirty="0">
              <a:solidFill>
                <a:schemeClr val="bg1"/>
              </a:solidFill>
            </a:endParaRPr>
          </a:p>
          <a:p>
            <a:r>
              <a:rPr lang="zh-CN" altLang="en-US" dirty="0">
                <a:solidFill>
                  <a:schemeClr val="bg1"/>
                </a:solidFill>
                <a:sym typeface="+mn-ea"/>
              </a:rPr>
              <a:t>可选值：</a:t>
            </a:r>
            <a:r>
              <a:rPr lang="en-US" altLang="zh-CN" dirty="0">
                <a:solidFill>
                  <a:schemeClr val="bg1"/>
                </a:solidFill>
                <a:sym typeface="+mn-ea"/>
              </a:rPr>
              <a:t>3</a:t>
            </a:r>
            <a:r>
              <a:rPr lang="zh-CN" altLang="en-US" dirty="0">
                <a:solidFill>
                  <a:schemeClr val="bg1"/>
                </a:solidFill>
                <a:sym typeface="+mn-ea"/>
              </a:rPr>
              <a:t>、</a:t>
            </a:r>
            <a:r>
              <a:rPr lang="en-US" altLang="zh-CN" dirty="0">
                <a:solidFill>
                  <a:schemeClr val="bg1"/>
                </a:solidFill>
                <a:sym typeface="+mn-ea"/>
              </a:rPr>
              <a:t>5</a:t>
            </a:r>
            <a:r>
              <a:rPr lang="zh-CN" altLang="en-US" dirty="0">
                <a:solidFill>
                  <a:schemeClr val="bg1"/>
                </a:solidFill>
                <a:sym typeface="+mn-ea"/>
              </a:rPr>
              <a:t>、</a:t>
            </a:r>
            <a:r>
              <a:rPr lang="en-US" altLang="zh-CN" dirty="0">
                <a:solidFill>
                  <a:schemeClr val="bg1"/>
                </a:solidFill>
                <a:sym typeface="+mn-ea"/>
              </a:rPr>
              <a:t>7</a:t>
            </a:r>
            <a:endParaRPr lang="en-US" altLang="zh-CN" dirty="0">
              <a:solidFill>
                <a:schemeClr val="bg1"/>
              </a:solidFill>
            </a:endParaRPr>
          </a:p>
          <a:p>
            <a:r>
              <a:rPr lang="en-US" altLang="zh-CN" dirty="0">
                <a:solidFill>
                  <a:srgbClr val="00B050"/>
                </a:solidFill>
                <a:sym typeface="+mn-ea"/>
              </a:rPr>
              <a:t>L2gradient</a:t>
            </a:r>
            <a:r>
              <a:rPr lang="zh-CN" altLang="en-US" dirty="0">
                <a:solidFill>
                  <a:schemeClr val="bg1"/>
                </a:solidFill>
                <a:sym typeface="+mn-ea"/>
              </a:rPr>
              <a:t>：梯度计算方式（默认</a:t>
            </a:r>
            <a:r>
              <a:rPr lang="en-US" altLang="zh-CN" dirty="0">
                <a:solidFill>
                  <a:schemeClr val="bg1"/>
                </a:solidFill>
                <a:sym typeface="+mn-ea"/>
              </a:rPr>
              <a:t> False</a:t>
            </a:r>
            <a:r>
              <a:rPr lang="zh-CN" altLang="en-US" dirty="0">
                <a:solidFill>
                  <a:schemeClr val="bg1"/>
                </a:solidFill>
                <a:sym typeface="+mn-ea"/>
              </a:rPr>
              <a:t>）</a:t>
            </a:r>
            <a:endParaRPr lang="zh-CN" altLang="en-US" dirty="0">
              <a:solidFill>
                <a:schemeClr val="bg1"/>
              </a:solidFill>
            </a:endParaRPr>
          </a:p>
          <a:p>
            <a:r>
              <a:rPr lang="en-US" altLang="zh-CN" dirty="0">
                <a:solidFill>
                  <a:schemeClr val="bg1"/>
                </a:solidFill>
                <a:sym typeface="+mn-ea"/>
              </a:rPr>
              <a:t>False</a:t>
            </a:r>
            <a:r>
              <a:rPr lang="zh-CN" altLang="en-US" dirty="0">
                <a:solidFill>
                  <a:schemeClr val="bg1"/>
                </a:solidFill>
                <a:sym typeface="+mn-ea"/>
              </a:rPr>
              <a:t>：使用简化公式计算梯度幅值（</a:t>
            </a:r>
            <a:r>
              <a:rPr lang="en-US" altLang="zh-CN" dirty="0">
                <a:solidFill>
                  <a:schemeClr val="bg1"/>
                </a:solidFill>
                <a:sym typeface="+mn-ea"/>
              </a:rPr>
              <a:t>|Gx| + |Gy|</a:t>
            </a:r>
            <a:r>
              <a:rPr lang="zh-CN" altLang="en-US" dirty="0">
                <a:solidFill>
                  <a:schemeClr val="bg1"/>
                </a:solidFill>
                <a:sym typeface="+mn-ea"/>
              </a:rPr>
              <a:t>）</a:t>
            </a:r>
            <a:endParaRPr lang="zh-CN" altLang="en-US" dirty="0">
              <a:solidFill>
                <a:schemeClr val="bg1"/>
              </a:solidFill>
            </a:endParaRPr>
          </a:p>
          <a:p>
            <a:r>
              <a:rPr lang="en-US" altLang="zh-CN" dirty="0">
                <a:solidFill>
                  <a:schemeClr val="bg1"/>
                </a:solidFill>
                <a:sym typeface="+mn-ea"/>
              </a:rPr>
              <a:t>True</a:t>
            </a:r>
            <a:r>
              <a:rPr lang="zh-CN" altLang="en-US" dirty="0">
                <a:solidFill>
                  <a:schemeClr val="bg1"/>
                </a:solidFill>
                <a:sym typeface="+mn-ea"/>
              </a:rPr>
              <a:t>：使用更精确的</a:t>
            </a:r>
            <a:r>
              <a:rPr lang="en-US" altLang="zh-CN" dirty="0">
                <a:solidFill>
                  <a:schemeClr val="bg1"/>
                </a:solidFill>
                <a:sym typeface="+mn-ea"/>
              </a:rPr>
              <a:t> L2 </a:t>
            </a:r>
            <a:r>
              <a:rPr lang="zh-CN" altLang="en-US" dirty="0">
                <a:solidFill>
                  <a:schemeClr val="bg1"/>
                </a:solidFill>
                <a:sym typeface="+mn-ea"/>
              </a:rPr>
              <a:t>范数计算（</a:t>
            </a:r>
            <a:r>
              <a:rPr lang="en-US" altLang="zh-CN" dirty="0">
                <a:solidFill>
                  <a:schemeClr val="bg1"/>
                </a:solidFill>
                <a:sym typeface="+mn-ea"/>
              </a:rPr>
              <a:t>√(Gx</a:t>
            </a:r>
            <a:r>
              <a:rPr lang="en-US" altLang="en-US" dirty="0">
                <a:solidFill>
                  <a:schemeClr val="bg1"/>
                </a:solidFill>
                <a:sym typeface="+mn-ea"/>
              </a:rPr>
              <a:t>²</a:t>
            </a:r>
            <a:r>
              <a:rPr lang="en-US" altLang="zh-CN" dirty="0">
                <a:solidFill>
                  <a:schemeClr val="bg1"/>
                </a:solidFill>
                <a:sym typeface="+mn-ea"/>
              </a:rPr>
              <a:t> + Gy</a:t>
            </a:r>
            <a:r>
              <a:rPr lang="en-US" altLang="en-US" dirty="0">
                <a:solidFill>
                  <a:schemeClr val="bg1"/>
                </a:solidFill>
                <a:sym typeface="+mn-ea"/>
              </a:rPr>
              <a:t>²</a:t>
            </a:r>
            <a:r>
              <a:rPr lang="en-US" altLang="zh-CN" dirty="0">
                <a:solidFill>
                  <a:schemeClr val="bg1"/>
                </a:solidFill>
                <a:sym typeface="+mn-ea"/>
              </a:rPr>
              <a:t>)</a:t>
            </a:r>
            <a:r>
              <a:rPr lang="zh-CN" altLang="en-US" dirty="0">
                <a:solidFill>
                  <a:schemeClr val="bg1"/>
                </a:solidFill>
                <a:sym typeface="+mn-ea"/>
              </a:rPr>
              <a:t>），计算量更大</a:t>
            </a:r>
            <a:endParaRPr lang="zh-CN" altLang="en-US" dirty="0">
              <a:solidFill>
                <a:schemeClr val="bg1"/>
              </a:solidFill>
            </a:endParaRPr>
          </a:p>
          <a:p>
            <a:r>
              <a:rPr lang="zh-CN" altLang="en-US" dirty="0">
                <a:solidFill>
                  <a:srgbClr val="FF0000"/>
                </a:solidFill>
              </a:rPr>
              <a:t>注意：最后两个参数一般不写，为默认</a:t>
            </a:r>
            <a:endParaRPr lang="en-US" altLang="zh-CN" dirty="0">
              <a:solidFill>
                <a:srgbClr val="FF0000"/>
              </a:solidFill>
            </a:endParaRP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p:txBody>
      </p:sp>
      <p:pic>
        <p:nvPicPr>
          <p:cNvPr id="9" name="图片 8"/>
          <p:cNvPicPr>
            <a:picLocks noChangeAspect="1"/>
          </p:cNvPicPr>
          <p:nvPr/>
        </p:nvPicPr>
        <p:blipFill>
          <a:blip r:embed="rId1"/>
          <a:stretch>
            <a:fillRect/>
          </a:stretch>
        </p:blipFill>
        <p:spPr>
          <a:xfrm>
            <a:off x="6788785" y="4540885"/>
            <a:ext cx="5034915" cy="1649095"/>
          </a:xfrm>
          <a:prstGeom prst="rect">
            <a:avLst/>
          </a:prstGeom>
        </p:spPr>
      </p:pic>
      <p:pic>
        <p:nvPicPr>
          <p:cNvPr id="10" name="图片 9"/>
          <p:cNvPicPr>
            <a:picLocks noChangeAspect="1"/>
          </p:cNvPicPr>
          <p:nvPr/>
        </p:nvPicPr>
        <p:blipFill>
          <a:blip r:embed="rId2"/>
          <a:stretch>
            <a:fillRect/>
          </a:stretch>
        </p:blipFill>
        <p:spPr>
          <a:xfrm>
            <a:off x="7272655" y="2054225"/>
            <a:ext cx="4067810" cy="22510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83845" y="212090"/>
            <a:ext cx="6144260" cy="583565"/>
          </a:xfrm>
          <a:prstGeom prst="rect">
            <a:avLst/>
          </a:prstGeom>
          <a:noFill/>
        </p:spPr>
        <p:txBody>
          <a:bodyPr wrap="square">
            <a:spAutoFit/>
          </a:bodyPr>
          <a:p>
            <a:r>
              <a:rPr lang="en-US" altLang="zh-CN" sz="3200" dirty="0">
                <a:solidFill>
                  <a:schemeClr val="bg1"/>
                </a:solidFill>
                <a:latin typeface="华文楷体" panose="02010600040101010101" pitchFamily="2" charset="-122"/>
                <a:ea typeface="华文楷体" panose="02010600040101010101" pitchFamily="2" charset="-122"/>
              </a:rPr>
              <a:t>11.</a:t>
            </a:r>
            <a:r>
              <a:rPr lang="zh-CN" altLang="en-US" sz="3200" dirty="0">
                <a:solidFill>
                  <a:schemeClr val="bg1"/>
                </a:solidFill>
                <a:latin typeface="华文楷体" panose="02010600040101010101" pitchFamily="2" charset="-122"/>
                <a:ea typeface="华文楷体" panose="02010600040101010101" pitchFamily="2" charset="-122"/>
              </a:rPr>
              <a:t>边缘</a:t>
            </a:r>
            <a:r>
              <a:rPr lang="zh-CN" altLang="en-US" sz="3200" dirty="0">
                <a:solidFill>
                  <a:schemeClr val="bg1"/>
                </a:solidFill>
                <a:latin typeface="华文楷体" panose="02010600040101010101" pitchFamily="2" charset="-122"/>
                <a:ea typeface="华文楷体" panose="02010600040101010101" pitchFamily="2" charset="-122"/>
              </a:rPr>
              <a:t>检测</a:t>
            </a:r>
            <a:endParaRPr lang="zh-CN" altLang="en-US" sz="3200" dirty="0">
              <a:solidFill>
                <a:schemeClr val="bg1"/>
              </a:solidFill>
              <a:latin typeface="华文楷体" panose="02010600040101010101" pitchFamily="2" charset="-122"/>
              <a:ea typeface="华文楷体" panose="02010600040101010101" pitchFamily="2" charset="-122"/>
            </a:endParaRPr>
          </a:p>
        </p:txBody>
      </p:sp>
      <p:sp>
        <p:nvSpPr>
          <p:cNvPr id="6" name="文本框 5"/>
          <p:cNvSpPr txBox="1"/>
          <p:nvPr/>
        </p:nvSpPr>
        <p:spPr>
          <a:xfrm>
            <a:off x="3597275" y="521335"/>
            <a:ext cx="4721860" cy="436245"/>
          </a:xfrm>
          <a:prstGeom prst="rect">
            <a:avLst/>
          </a:prstGeom>
          <a:noFill/>
        </p:spPr>
        <p:txBody>
          <a:bodyPr wrap="square">
            <a:noAutofit/>
          </a:bodyPr>
          <a:lstStyle/>
          <a:p>
            <a:r>
              <a:rPr lang="en-US" altLang="zh-CN" dirty="0">
                <a:solidFill>
                  <a:schemeClr val="bg1"/>
                </a:solidFill>
              </a:rPr>
              <a:t>11.2</a:t>
            </a:r>
            <a:r>
              <a:rPr lang="zh-CN" altLang="en-US" dirty="0">
                <a:solidFill>
                  <a:schemeClr val="bg1"/>
                </a:solidFill>
              </a:rPr>
              <a:t>四大边缘</a:t>
            </a:r>
            <a:r>
              <a:rPr lang="zh-CN" altLang="en-US" dirty="0">
                <a:solidFill>
                  <a:schemeClr val="bg1"/>
                </a:solidFill>
              </a:rPr>
              <a:t>检测</a:t>
            </a:r>
            <a:endParaRPr lang="zh-CN" altLang="en-US" dirty="0">
              <a:solidFill>
                <a:schemeClr val="bg1"/>
              </a:solidFill>
            </a:endParaRPr>
          </a:p>
        </p:txBody>
      </p:sp>
      <p:sp>
        <p:nvSpPr>
          <p:cNvPr id="2" name="文本框 1"/>
          <p:cNvSpPr txBox="1"/>
          <p:nvPr/>
        </p:nvSpPr>
        <p:spPr>
          <a:xfrm>
            <a:off x="0" y="795655"/>
            <a:ext cx="11479530" cy="5862955"/>
          </a:xfrm>
          <a:prstGeom prst="rect">
            <a:avLst/>
          </a:prstGeom>
          <a:noFill/>
        </p:spPr>
        <p:txBody>
          <a:bodyPr wrap="square">
            <a:noAutofit/>
          </a:bodyPr>
          <a:p>
            <a:r>
              <a:rPr lang="en-US" altLang="zh-CN" dirty="0">
                <a:solidFill>
                  <a:schemeClr val="bg1"/>
                </a:solidFill>
              </a:rPr>
              <a:t>2. Sobel </a:t>
            </a:r>
            <a:r>
              <a:rPr lang="zh-CN" altLang="en-US" dirty="0">
                <a:solidFill>
                  <a:schemeClr val="bg1"/>
                </a:solidFill>
              </a:rPr>
              <a:t>算子</a:t>
            </a:r>
            <a:endParaRPr lang="zh-CN" altLang="en-US" dirty="0">
              <a:solidFill>
                <a:schemeClr val="bg1"/>
              </a:solidFill>
            </a:endParaRPr>
          </a:p>
          <a:p>
            <a:r>
              <a:rPr lang="en-US" altLang="zh-CN" dirty="0">
                <a:solidFill>
                  <a:srgbClr val="FF0000"/>
                </a:solidFill>
              </a:rPr>
              <a:t># </a:t>
            </a:r>
            <a:r>
              <a:rPr lang="zh-CN" altLang="en-US" dirty="0">
                <a:solidFill>
                  <a:srgbClr val="FF0000"/>
                </a:solidFill>
              </a:rPr>
              <a:t>水平方向边缘</a:t>
            </a:r>
            <a:r>
              <a:rPr lang="en-US" altLang="zh-CN" dirty="0">
                <a:solidFill>
                  <a:srgbClr val="FF0000"/>
                </a:solidFill>
              </a:rPr>
              <a:t>	</a:t>
            </a:r>
            <a:endParaRPr lang="zh-CN" altLang="en-US" dirty="0">
              <a:solidFill>
                <a:srgbClr val="FF0000"/>
              </a:solidFill>
            </a:endParaRPr>
          </a:p>
          <a:p>
            <a:r>
              <a:rPr lang="en-US" altLang="zh-CN" dirty="0">
                <a:solidFill>
                  <a:srgbClr val="00B050"/>
                </a:solidFill>
              </a:rPr>
              <a:t>sobel_x = cv2.Sobel(gray, cv2.CV_64F, 1, 0, ksize=3)</a:t>
            </a:r>
            <a:endParaRPr lang="en-US" altLang="zh-CN" dirty="0">
              <a:solidFill>
                <a:srgbClr val="00B050"/>
              </a:solidFill>
            </a:endParaRPr>
          </a:p>
          <a:p>
            <a:r>
              <a:rPr lang="en-US" altLang="zh-CN" dirty="0">
                <a:solidFill>
                  <a:srgbClr val="00B050"/>
                </a:solidFill>
              </a:rPr>
              <a:t>sobel_x = cv2.convertScaleAbs(sobel_x)  # </a:t>
            </a:r>
            <a:r>
              <a:rPr lang="zh-CN" altLang="en-US" dirty="0">
                <a:solidFill>
                  <a:srgbClr val="00B050"/>
                </a:solidFill>
              </a:rPr>
              <a:t>转换为绝对值并转为</a:t>
            </a:r>
            <a:r>
              <a:rPr lang="en-US" altLang="zh-CN" dirty="0">
                <a:solidFill>
                  <a:srgbClr val="00B050"/>
                </a:solidFill>
              </a:rPr>
              <a:t>8</a:t>
            </a:r>
            <a:r>
              <a:rPr lang="zh-CN" altLang="en-US" dirty="0">
                <a:solidFill>
                  <a:srgbClr val="00B050"/>
                </a:solidFill>
              </a:rPr>
              <a:t>位</a:t>
            </a:r>
            <a:endParaRPr lang="zh-CN" altLang="en-US" dirty="0">
              <a:solidFill>
                <a:srgbClr val="00B050"/>
              </a:solidFill>
            </a:endParaRPr>
          </a:p>
          <a:p>
            <a:r>
              <a:rPr lang="en-US" altLang="zh-CN" dirty="0">
                <a:solidFill>
                  <a:srgbClr val="FF0000"/>
                </a:solidFill>
              </a:rPr>
              <a:t>#</a:t>
            </a:r>
            <a:r>
              <a:rPr lang="zh-CN" altLang="en-US" dirty="0">
                <a:solidFill>
                  <a:srgbClr val="FF0000"/>
                </a:solidFill>
              </a:rPr>
              <a:t>垂直方向边缘</a:t>
            </a:r>
            <a:endParaRPr lang="zh-CN" altLang="en-US" dirty="0">
              <a:solidFill>
                <a:srgbClr val="FF0000"/>
              </a:solidFill>
            </a:endParaRPr>
          </a:p>
          <a:p>
            <a:r>
              <a:rPr lang="en-US" altLang="zh-CN" dirty="0">
                <a:solidFill>
                  <a:srgbClr val="00B050"/>
                </a:solidFill>
              </a:rPr>
              <a:t>......</a:t>
            </a:r>
            <a:endParaRPr lang="en-US" altLang="zh-CN" dirty="0">
              <a:solidFill>
                <a:srgbClr val="00B050"/>
              </a:solidFill>
            </a:endParaRPr>
          </a:p>
          <a:p>
            <a:r>
              <a:rPr lang="en-US" altLang="zh-CN" dirty="0">
                <a:solidFill>
                  <a:srgbClr val="FF0000"/>
                </a:solidFill>
              </a:rPr>
              <a:t># </a:t>
            </a:r>
            <a:r>
              <a:rPr lang="zh-CN" altLang="en-US" dirty="0">
                <a:solidFill>
                  <a:srgbClr val="FF0000"/>
                </a:solidFill>
              </a:rPr>
              <a:t>合并水平和垂直边缘</a:t>
            </a:r>
            <a:endParaRPr lang="zh-CN" altLang="en-US" dirty="0">
              <a:solidFill>
                <a:srgbClr val="FF0000"/>
              </a:solidFill>
            </a:endParaRPr>
          </a:p>
          <a:p>
            <a:r>
              <a:rPr lang="en-US" altLang="zh-CN" dirty="0">
                <a:solidFill>
                  <a:srgbClr val="00B050"/>
                </a:solidFill>
              </a:rPr>
              <a:t>sobel_combined = cv2.addWeighted(sobel_x, 0.5, sobel_y, 0.5, 0)</a:t>
            </a:r>
            <a:endParaRPr lang="en-US" altLang="zh-CN" dirty="0">
              <a:solidFill>
                <a:srgbClr val="00B050"/>
              </a:solidFill>
            </a:endParaRPr>
          </a:p>
          <a:p>
            <a:r>
              <a:rPr lang="zh-CN" altLang="en-US" dirty="0">
                <a:solidFill>
                  <a:schemeClr val="bg1"/>
                </a:solidFill>
              </a:rPr>
              <a:t>核心函数：</a:t>
            </a:r>
            <a:r>
              <a:rPr lang="en-US" altLang="zh-CN" dirty="0">
                <a:solidFill>
                  <a:srgbClr val="00B050"/>
                </a:solidFill>
              </a:rPr>
              <a:t>cv2.Sobel(src, ddepth, dx, dy, ksize=3, scale=1, delta=0, borderType=cv2.BORDER_DEFAULT)</a:t>
            </a:r>
            <a:endParaRPr lang="en-US" altLang="zh-CN" dirty="0">
              <a:solidFill>
                <a:srgbClr val="00B050"/>
              </a:solidFill>
            </a:endParaRPr>
          </a:p>
          <a:p>
            <a:r>
              <a:rPr lang="en-US" altLang="zh-CN" dirty="0">
                <a:solidFill>
                  <a:srgbClr val="00B050"/>
                </a:solidFill>
              </a:rPr>
              <a:t>src</a:t>
            </a:r>
            <a:r>
              <a:rPr lang="zh-CN" altLang="en-US" dirty="0">
                <a:solidFill>
                  <a:srgbClr val="00B050"/>
                </a:solidFill>
              </a:rPr>
              <a:t>：</a:t>
            </a:r>
            <a:r>
              <a:rPr lang="zh-CN" altLang="en-US" dirty="0">
                <a:solidFill>
                  <a:schemeClr val="bg1"/>
                </a:solidFill>
              </a:rPr>
              <a:t>输入图像</a:t>
            </a:r>
            <a:endParaRPr lang="zh-CN" altLang="en-US" dirty="0">
              <a:solidFill>
                <a:schemeClr val="bg1"/>
              </a:solidFill>
            </a:endParaRPr>
          </a:p>
          <a:p>
            <a:r>
              <a:rPr lang="en-US" altLang="zh-CN" dirty="0">
                <a:solidFill>
                  <a:srgbClr val="00B050"/>
                </a:solidFill>
              </a:rPr>
              <a:t>ddepth</a:t>
            </a:r>
            <a:r>
              <a:rPr lang="zh-CN" altLang="en-US" dirty="0">
                <a:solidFill>
                  <a:srgbClr val="00B050"/>
                </a:solidFill>
              </a:rPr>
              <a:t>：</a:t>
            </a:r>
            <a:r>
              <a:rPr lang="zh-CN" altLang="en-US" dirty="0">
                <a:solidFill>
                  <a:schemeClr val="bg1"/>
                </a:solidFill>
              </a:rPr>
              <a:t>输出图像的深度</a:t>
            </a:r>
            <a:endParaRPr lang="zh-CN" altLang="en-US" dirty="0">
              <a:solidFill>
                <a:schemeClr val="bg1"/>
              </a:solidFill>
            </a:endParaRPr>
          </a:p>
          <a:p>
            <a:r>
              <a:rPr lang="zh-CN" altLang="en-US" dirty="0">
                <a:solidFill>
                  <a:schemeClr val="bg1"/>
                </a:solidFill>
              </a:rPr>
              <a:t>推荐使用</a:t>
            </a:r>
            <a:r>
              <a:rPr lang="en-US" altLang="zh-CN" dirty="0">
                <a:solidFill>
                  <a:schemeClr val="bg1"/>
                </a:solidFill>
              </a:rPr>
              <a:t>cv2.CV_64F</a:t>
            </a:r>
            <a:r>
              <a:rPr lang="zh-CN" altLang="en-US" dirty="0">
                <a:solidFill>
                  <a:schemeClr val="bg1"/>
                </a:solidFill>
              </a:rPr>
              <a:t>（支持负数值，避免边缘信息丢失）</a:t>
            </a:r>
            <a:endParaRPr lang="zh-CN" altLang="en-US" dirty="0">
              <a:solidFill>
                <a:schemeClr val="bg1"/>
              </a:solidFill>
            </a:endParaRPr>
          </a:p>
          <a:p>
            <a:r>
              <a:rPr lang="en-US" altLang="zh-CN" dirty="0">
                <a:solidFill>
                  <a:srgbClr val="00B050"/>
                </a:solidFill>
              </a:rPr>
              <a:t>dx=1, dy=0</a:t>
            </a:r>
            <a:r>
              <a:rPr lang="zh-CN" altLang="en-US" dirty="0">
                <a:solidFill>
                  <a:srgbClr val="00B050"/>
                </a:solidFill>
              </a:rPr>
              <a:t>：</a:t>
            </a:r>
            <a:r>
              <a:rPr lang="zh-CN" altLang="en-US" dirty="0">
                <a:solidFill>
                  <a:schemeClr val="bg1"/>
                </a:solidFill>
              </a:rPr>
              <a:t>检测垂直边缘</a:t>
            </a:r>
            <a:endParaRPr lang="zh-CN" altLang="en-US" dirty="0">
              <a:solidFill>
                <a:schemeClr val="bg1"/>
              </a:solidFill>
            </a:endParaRPr>
          </a:p>
          <a:p>
            <a:r>
              <a:rPr lang="en-US" altLang="zh-CN" dirty="0">
                <a:solidFill>
                  <a:srgbClr val="00B050"/>
                </a:solidFill>
              </a:rPr>
              <a:t>dx=0, dy=1</a:t>
            </a:r>
            <a:r>
              <a:rPr lang="zh-CN" altLang="en-US" dirty="0">
                <a:solidFill>
                  <a:srgbClr val="00B050"/>
                </a:solidFill>
              </a:rPr>
              <a:t>：</a:t>
            </a:r>
            <a:r>
              <a:rPr lang="zh-CN" altLang="en-US" dirty="0">
                <a:solidFill>
                  <a:schemeClr val="bg1"/>
                </a:solidFill>
              </a:rPr>
              <a:t>检测水平边缘</a:t>
            </a:r>
            <a:endParaRPr lang="zh-CN" altLang="en-US" dirty="0">
              <a:solidFill>
                <a:schemeClr val="bg1"/>
              </a:solidFill>
            </a:endParaRPr>
          </a:p>
          <a:p>
            <a:r>
              <a:rPr lang="zh-CN" altLang="en-US" dirty="0">
                <a:solidFill>
                  <a:schemeClr val="bg1"/>
                </a:solidFill>
              </a:rPr>
              <a:t>与</a:t>
            </a:r>
            <a:r>
              <a:rPr lang="en-US" altLang="zh-CN" dirty="0">
                <a:solidFill>
                  <a:schemeClr val="bg1"/>
                </a:solidFill>
              </a:rPr>
              <a:t> dx </a:t>
            </a:r>
            <a:r>
              <a:rPr lang="zh-CN" altLang="en-US" dirty="0">
                <a:solidFill>
                  <a:schemeClr val="bg1"/>
                </a:solidFill>
              </a:rPr>
              <a:t>配合使用，通常只设置一个为</a:t>
            </a:r>
            <a:r>
              <a:rPr lang="en-US" altLang="zh-CN" dirty="0">
                <a:solidFill>
                  <a:schemeClr val="bg1"/>
                </a:solidFill>
              </a:rPr>
              <a:t> 1</a:t>
            </a:r>
            <a:r>
              <a:rPr lang="zh-CN" altLang="en-US" dirty="0">
                <a:solidFill>
                  <a:schemeClr val="bg1"/>
                </a:solidFill>
              </a:rPr>
              <a:t>（检测单一方向）</a:t>
            </a:r>
            <a:endParaRPr lang="zh-CN" altLang="en-US" dirty="0">
              <a:solidFill>
                <a:schemeClr val="bg1"/>
              </a:solidFill>
            </a:endParaRPr>
          </a:p>
          <a:p>
            <a:r>
              <a:rPr lang="en-US" altLang="zh-CN" dirty="0">
                <a:solidFill>
                  <a:srgbClr val="00B050"/>
                </a:solidFill>
              </a:rPr>
              <a:t>ksize</a:t>
            </a:r>
            <a:r>
              <a:rPr lang="zh-CN" altLang="en-US" dirty="0">
                <a:solidFill>
                  <a:srgbClr val="00B050"/>
                </a:solidFill>
              </a:rPr>
              <a:t>：</a:t>
            </a:r>
            <a:r>
              <a:rPr lang="zh-CN" altLang="en-US" dirty="0">
                <a:solidFill>
                  <a:schemeClr val="bg1"/>
                </a:solidFill>
              </a:rPr>
              <a:t>卷积核大小（默认</a:t>
            </a:r>
            <a:r>
              <a:rPr lang="en-US" altLang="zh-CN" dirty="0">
                <a:solidFill>
                  <a:schemeClr val="bg1"/>
                </a:solidFill>
              </a:rPr>
              <a:t> 3</a:t>
            </a:r>
            <a:r>
              <a:rPr lang="zh-CN" altLang="en-US" dirty="0">
                <a:solidFill>
                  <a:schemeClr val="bg1"/>
                </a:solidFill>
              </a:rPr>
              <a:t>）</a:t>
            </a:r>
            <a:endParaRPr lang="zh-CN" altLang="en-US" dirty="0">
              <a:solidFill>
                <a:schemeClr val="bg1"/>
              </a:solidFill>
            </a:endParaRPr>
          </a:p>
          <a:p>
            <a:r>
              <a:rPr lang="zh-CN" altLang="en-US" dirty="0">
                <a:solidFill>
                  <a:schemeClr val="bg1"/>
                </a:solidFill>
              </a:rPr>
              <a:t>当</a:t>
            </a:r>
            <a:r>
              <a:rPr lang="en-US" altLang="zh-CN" dirty="0">
                <a:solidFill>
                  <a:schemeClr val="bg1"/>
                </a:solidFill>
              </a:rPr>
              <a:t> ksize=1 </a:t>
            </a:r>
            <a:r>
              <a:rPr lang="zh-CN" altLang="en-US" dirty="0">
                <a:solidFill>
                  <a:schemeClr val="bg1"/>
                </a:solidFill>
              </a:rPr>
              <a:t>时，使用</a:t>
            </a:r>
            <a:r>
              <a:rPr lang="en-US" altLang="zh-CN" dirty="0">
                <a:solidFill>
                  <a:schemeClr val="bg1"/>
                </a:solidFill>
              </a:rPr>
              <a:t> 3</a:t>
            </a:r>
            <a:r>
              <a:rPr lang="en-US" altLang="en-US" dirty="0">
                <a:solidFill>
                  <a:schemeClr val="bg1"/>
                </a:solidFill>
              </a:rPr>
              <a:t>×</a:t>
            </a:r>
            <a:r>
              <a:rPr lang="en-US" altLang="zh-CN" dirty="0">
                <a:solidFill>
                  <a:schemeClr val="bg1"/>
                </a:solidFill>
              </a:rPr>
              <a:t>1 </a:t>
            </a:r>
            <a:r>
              <a:rPr lang="zh-CN" altLang="en-US" dirty="0">
                <a:solidFill>
                  <a:schemeClr val="bg1"/>
                </a:solidFill>
              </a:rPr>
              <a:t>或</a:t>
            </a:r>
            <a:r>
              <a:rPr lang="en-US" altLang="zh-CN" dirty="0">
                <a:solidFill>
                  <a:schemeClr val="bg1"/>
                </a:solidFill>
              </a:rPr>
              <a:t> 1</a:t>
            </a:r>
            <a:r>
              <a:rPr lang="en-US" altLang="en-US" dirty="0">
                <a:solidFill>
                  <a:schemeClr val="bg1"/>
                </a:solidFill>
              </a:rPr>
              <a:t>×</a:t>
            </a:r>
            <a:r>
              <a:rPr lang="en-US" altLang="zh-CN" dirty="0">
                <a:solidFill>
                  <a:schemeClr val="bg1"/>
                </a:solidFill>
              </a:rPr>
              <a:t>3 </a:t>
            </a:r>
            <a:r>
              <a:rPr lang="zh-CN" altLang="en-US" dirty="0">
                <a:solidFill>
                  <a:schemeClr val="bg1"/>
                </a:solidFill>
              </a:rPr>
              <a:t>的卷积核</a:t>
            </a:r>
            <a:endParaRPr lang="zh-CN" altLang="en-US" dirty="0">
              <a:solidFill>
                <a:schemeClr val="bg1"/>
              </a:solidFill>
            </a:endParaRPr>
          </a:p>
          <a:p>
            <a:r>
              <a:rPr lang="en-US" altLang="zh-CN" dirty="0">
                <a:solidFill>
                  <a:srgbClr val="00B050"/>
                </a:solidFill>
              </a:rPr>
              <a:t>scale</a:t>
            </a:r>
            <a:r>
              <a:rPr lang="zh-CN" altLang="en-US" dirty="0">
                <a:solidFill>
                  <a:srgbClr val="00B050"/>
                </a:solidFill>
              </a:rPr>
              <a:t>：</a:t>
            </a:r>
            <a:r>
              <a:rPr lang="zh-CN" altLang="en-US" dirty="0">
                <a:solidFill>
                  <a:schemeClr val="bg1"/>
                </a:solidFill>
              </a:rPr>
              <a:t>缩放因子（默认</a:t>
            </a:r>
            <a:r>
              <a:rPr lang="en-US" altLang="zh-CN" dirty="0">
                <a:solidFill>
                  <a:schemeClr val="bg1"/>
                </a:solidFill>
              </a:rPr>
              <a:t> 1</a:t>
            </a:r>
            <a:r>
              <a:rPr lang="zh-CN" altLang="en-US" dirty="0">
                <a:solidFill>
                  <a:schemeClr val="bg1"/>
                </a:solidFill>
              </a:rPr>
              <a:t>）</a:t>
            </a:r>
            <a:endParaRPr lang="zh-CN" altLang="en-US" dirty="0">
              <a:solidFill>
                <a:schemeClr val="bg1"/>
              </a:solidFill>
            </a:endParaRPr>
          </a:p>
          <a:p>
            <a:r>
              <a:rPr lang="zh-CN" altLang="en-US" dirty="0">
                <a:solidFill>
                  <a:schemeClr val="bg1"/>
                </a:solidFill>
              </a:rPr>
              <a:t>用于缩放导数计算结果</a:t>
            </a:r>
            <a:endParaRPr lang="zh-CN" altLang="en-US" dirty="0">
              <a:solidFill>
                <a:schemeClr val="bg1"/>
              </a:solidFill>
            </a:endParaRPr>
          </a:p>
          <a:p>
            <a:r>
              <a:rPr lang="en-US" altLang="zh-CN" dirty="0">
                <a:solidFill>
                  <a:srgbClr val="00B050"/>
                </a:solidFill>
              </a:rPr>
              <a:t>delta</a:t>
            </a:r>
            <a:r>
              <a:rPr lang="zh-CN" altLang="en-US" dirty="0">
                <a:solidFill>
                  <a:srgbClr val="00B050"/>
                </a:solidFill>
              </a:rPr>
              <a:t>：</a:t>
            </a:r>
            <a:r>
              <a:rPr lang="zh-CN" altLang="en-US" dirty="0">
                <a:solidFill>
                  <a:schemeClr val="bg1"/>
                </a:solidFill>
              </a:rPr>
              <a:t>偏移值（默认</a:t>
            </a:r>
            <a:r>
              <a:rPr lang="en-US" altLang="zh-CN" dirty="0">
                <a:solidFill>
                  <a:schemeClr val="bg1"/>
                </a:solidFill>
              </a:rPr>
              <a:t> 0</a:t>
            </a:r>
            <a:r>
              <a:rPr lang="zh-CN" altLang="en-US" dirty="0">
                <a:solidFill>
                  <a:schemeClr val="bg1"/>
                </a:solidFill>
              </a:rPr>
              <a:t>）</a:t>
            </a:r>
            <a:endParaRPr lang="zh-CN" altLang="en-US" dirty="0">
              <a:solidFill>
                <a:schemeClr val="bg1"/>
              </a:solidFill>
            </a:endParaRPr>
          </a:p>
          <a:p>
            <a:r>
              <a:rPr lang="zh-CN" altLang="en-US" dirty="0">
                <a:solidFill>
                  <a:srgbClr val="FF0000"/>
                </a:solidFill>
              </a:rPr>
              <a:t>注意最后三个参数一般不写，为默认</a:t>
            </a:r>
            <a:endParaRPr lang="zh-CN" altLang="en-US" dirty="0">
              <a:solidFill>
                <a:srgbClr val="FF0000"/>
              </a:solidFill>
            </a:endParaRPr>
          </a:p>
        </p:txBody>
      </p:sp>
      <p:pic>
        <p:nvPicPr>
          <p:cNvPr id="3" name="图片 2"/>
          <p:cNvPicPr>
            <a:picLocks noChangeAspect="1"/>
          </p:cNvPicPr>
          <p:nvPr/>
        </p:nvPicPr>
        <p:blipFill>
          <a:blip r:embed="rId1"/>
          <a:stretch>
            <a:fillRect/>
          </a:stretch>
        </p:blipFill>
        <p:spPr>
          <a:xfrm>
            <a:off x="5963920" y="3533775"/>
            <a:ext cx="5816600" cy="185483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83845" y="212090"/>
            <a:ext cx="6144260" cy="583565"/>
          </a:xfrm>
          <a:prstGeom prst="rect">
            <a:avLst/>
          </a:prstGeom>
          <a:noFill/>
        </p:spPr>
        <p:txBody>
          <a:bodyPr wrap="square">
            <a:spAutoFit/>
          </a:bodyPr>
          <a:p>
            <a:r>
              <a:rPr lang="en-US" altLang="zh-CN" sz="3200" dirty="0">
                <a:solidFill>
                  <a:schemeClr val="bg1"/>
                </a:solidFill>
                <a:latin typeface="华文楷体" panose="02010600040101010101" pitchFamily="2" charset="-122"/>
                <a:ea typeface="华文楷体" panose="02010600040101010101" pitchFamily="2" charset="-122"/>
              </a:rPr>
              <a:t>11.</a:t>
            </a:r>
            <a:r>
              <a:rPr lang="zh-CN" altLang="en-US" sz="3200" dirty="0">
                <a:solidFill>
                  <a:schemeClr val="bg1"/>
                </a:solidFill>
                <a:latin typeface="华文楷体" panose="02010600040101010101" pitchFamily="2" charset="-122"/>
                <a:ea typeface="华文楷体" panose="02010600040101010101" pitchFamily="2" charset="-122"/>
              </a:rPr>
              <a:t>边缘</a:t>
            </a:r>
            <a:r>
              <a:rPr lang="zh-CN" altLang="en-US" sz="3200" dirty="0">
                <a:solidFill>
                  <a:schemeClr val="bg1"/>
                </a:solidFill>
                <a:latin typeface="华文楷体" panose="02010600040101010101" pitchFamily="2" charset="-122"/>
                <a:ea typeface="华文楷体" panose="02010600040101010101" pitchFamily="2" charset="-122"/>
              </a:rPr>
              <a:t>检测</a:t>
            </a:r>
            <a:endParaRPr lang="zh-CN" altLang="en-US" sz="3200" dirty="0">
              <a:solidFill>
                <a:schemeClr val="bg1"/>
              </a:solidFill>
              <a:latin typeface="华文楷体" panose="02010600040101010101" pitchFamily="2" charset="-122"/>
              <a:ea typeface="华文楷体" panose="02010600040101010101" pitchFamily="2" charset="-122"/>
            </a:endParaRPr>
          </a:p>
        </p:txBody>
      </p:sp>
      <p:sp>
        <p:nvSpPr>
          <p:cNvPr id="6" name="文本框 5"/>
          <p:cNvSpPr txBox="1"/>
          <p:nvPr/>
        </p:nvSpPr>
        <p:spPr>
          <a:xfrm>
            <a:off x="3244850" y="597535"/>
            <a:ext cx="4721860" cy="436245"/>
          </a:xfrm>
          <a:prstGeom prst="rect">
            <a:avLst/>
          </a:prstGeom>
          <a:noFill/>
        </p:spPr>
        <p:txBody>
          <a:bodyPr wrap="square">
            <a:noAutofit/>
          </a:bodyPr>
          <a:lstStyle/>
          <a:p>
            <a:r>
              <a:rPr lang="en-US" altLang="zh-CN" dirty="0">
                <a:solidFill>
                  <a:schemeClr val="bg1"/>
                </a:solidFill>
              </a:rPr>
              <a:t>11.2</a:t>
            </a:r>
            <a:r>
              <a:rPr lang="zh-CN" altLang="en-US" dirty="0">
                <a:solidFill>
                  <a:schemeClr val="bg1"/>
                </a:solidFill>
              </a:rPr>
              <a:t>四大边缘</a:t>
            </a:r>
            <a:r>
              <a:rPr lang="zh-CN" altLang="en-US" dirty="0">
                <a:solidFill>
                  <a:schemeClr val="bg1"/>
                </a:solidFill>
              </a:rPr>
              <a:t>检测</a:t>
            </a:r>
            <a:endParaRPr lang="zh-CN" altLang="en-US" dirty="0">
              <a:solidFill>
                <a:schemeClr val="bg1"/>
              </a:solidFill>
            </a:endParaRPr>
          </a:p>
        </p:txBody>
      </p:sp>
      <p:sp>
        <p:nvSpPr>
          <p:cNvPr id="2" name="文本框 1"/>
          <p:cNvSpPr txBox="1"/>
          <p:nvPr/>
        </p:nvSpPr>
        <p:spPr>
          <a:xfrm>
            <a:off x="43815" y="1537335"/>
            <a:ext cx="11479530" cy="5085080"/>
          </a:xfrm>
          <a:prstGeom prst="rect">
            <a:avLst/>
          </a:prstGeom>
          <a:noFill/>
        </p:spPr>
        <p:txBody>
          <a:bodyPr wrap="square">
            <a:noAutofit/>
          </a:bodyPr>
          <a:p>
            <a:r>
              <a:rPr lang="en-US" altLang="zh-CN" dirty="0">
                <a:solidFill>
                  <a:srgbClr val="FF0000"/>
                </a:solidFill>
              </a:rPr>
              <a:t># 3. Scharr</a:t>
            </a:r>
            <a:r>
              <a:rPr lang="zh-CN" altLang="en-US" dirty="0">
                <a:solidFill>
                  <a:srgbClr val="FF0000"/>
                </a:solidFill>
              </a:rPr>
              <a:t>算子边缘检测</a:t>
            </a:r>
            <a:endParaRPr lang="zh-CN" altLang="en-US" dirty="0">
              <a:solidFill>
                <a:srgbClr val="FF0000"/>
              </a:solidFill>
            </a:endParaRPr>
          </a:p>
          <a:p>
            <a:r>
              <a:rPr lang="en-US" altLang="zh-CN" dirty="0">
                <a:solidFill>
                  <a:srgbClr val="FF0000"/>
                </a:solidFill>
              </a:rPr>
              <a:t># </a:t>
            </a:r>
            <a:r>
              <a:rPr lang="zh-CN" altLang="en-US" dirty="0">
                <a:solidFill>
                  <a:srgbClr val="FF0000"/>
                </a:solidFill>
              </a:rPr>
              <a:t>水平方向边缘</a:t>
            </a:r>
            <a:endParaRPr lang="zh-CN" altLang="en-US" dirty="0">
              <a:solidFill>
                <a:srgbClr val="FF0000"/>
              </a:solidFill>
            </a:endParaRPr>
          </a:p>
          <a:p>
            <a:r>
              <a:rPr lang="en-US" altLang="zh-CN" dirty="0">
                <a:solidFill>
                  <a:srgbClr val="00B050"/>
                </a:solidFill>
              </a:rPr>
              <a:t>scharr_x = cv2.Scharr(gray, cv2.CV_64F, 1, 0)</a:t>
            </a:r>
            <a:endParaRPr lang="en-US" altLang="zh-CN" dirty="0">
              <a:solidFill>
                <a:srgbClr val="00B050"/>
              </a:solidFill>
            </a:endParaRPr>
          </a:p>
          <a:p>
            <a:r>
              <a:rPr lang="en-US" altLang="zh-CN" dirty="0">
                <a:solidFill>
                  <a:srgbClr val="00B050"/>
                </a:solidFill>
              </a:rPr>
              <a:t>scharr_x = cv2.convertScaleAbs(scharr_x)</a:t>
            </a:r>
            <a:br>
              <a:rPr lang="en-US" altLang="zh-CN" dirty="0">
                <a:solidFill>
                  <a:srgbClr val="00B050"/>
                </a:solidFill>
              </a:rPr>
            </a:br>
            <a:r>
              <a:rPr lang="en-US" altLang="zh-CN" dirty="0">
                <a:solidFill>
                  <a:srgbClr val="FF0000"/>
                </a:solidFill>
              </a:rPr>
              <a:t>#</a:t>
            </a:r>
            <a:r>
              <a:rPr lang="zh-CN" altLang="en-US" dirty="0">
                <a:solidFill>
                  <a:srgbClr val="FF0000"/>
                </a:solidFill>
              </a:rPr>
              <a:t>垂直方向边缘</a:t>
            </a:r>
            <a:endParaRPr lang="zh-CN" altLang="en-US" dirty="0">
              <a:solidFill>
                <a:srgbClr val="FF0000"/>
              </a:solidFill>
            </a:endParaRPr>
          </a:p>
          <a:p>
            <a:r>
              <a:rPr lang="en-US" altLang="zh-CN" dirty="0">
                <a:solidFill>
                  <a:srgbClr val="00B050"/>
                </a:solidFill>
              </a:rPr>
              <a:t>.......</a:t>
            </a:r>
            <a:endParaRPr lang="en-US" altLang="zh-CN" dirty="0">
              <a:solidFill>
                <a:srgbClr val="00B050"/>
              </a:solidFill>
            </a:endParaRPr>
          </a:p>
          <a:p>
            <a:r>
              <a:rPr lang="en-US" altLang="zh-CN" dirty="0">
                <a:solidFill>
                  <a:srgbClr val="FF0000"/>
                </a:solidFill>
              </a:rPr>
              <a:t># </a:t>
            </a:r>
            <a:r>
              <a:rPr lang="zh-CN" altLang="en-US" dirty="0">
                <a:solidFill>
                  <a:srgbClr val="FF0000"/>
                </a:solidFill>
              </a:rPr>
              <a:t>合并水平和垂直边缘</a:t>
            </a:r>
            <a:endParaRPr lang="zh-CN" altLang="en-US" dirty="0">
              <a:solidFill>
                <a:srgbClr val="FF0000"/>
              </a:solidFill>
            </a:endParaRPr>
          </a:p>
          <a:p>
            <a:r>
              <a:rPr lang="en-US" altLang="zh-CN" dirty="0">
                <a:solidFill>
                  <a:srgbClr val="00B050"/>
                </a:solidFill>
              </a:rPr>
              <a:t>scharr_combined = cv2.addWeighted(scharr_x, 0.5, scharr_y, 0.5, 0)</a:t>
            </a:r>
            <a:endParaRPr lang="en-US" altLang="zh-CN" dirty="0">
              <a:solidFill>
                <a:srgbClr val="00B050"/>
              </a:solidFill>
            </a:endParaRPr>
          </a:p>
          <a:p>
            <a:r>
              <a:rPr lang="zh-CN" altLang="en-US" dirty="0">
                <a:solidFill>
                  <a:schemeClr val="bg1"/>
                </a:solidFill>
              </a:rPr>
              <a:t>核心函数：</a:t>
            </a:r>
            <a:r>
              <a:rPr lang="en-US" altLang="zh-CN" dirty="0">
                <a:solidFill>
                  <a:srgbClr val="00B050"/>
                </a:solidFill>
              </a:rPr>
              <a:t>cv2.Scharr(src, ddepth, dx, dy, scale=1, delta=0, borderType=cv2.BORDER_DEFAULT)</a:t>
            </a:r>
            <a:endParaRPr lang="en-US" altLang="zh-CN" dirty="0">
              <a:solidFill>
                <a:srgbClr val="00B050"/>
              </a:solidFill>
            </a:endParaRPr>
          </a:p>
          <a:p>
            <a:r>
              <a:rPr lang="zh-CN" altLang="en-US" dirty="0">
                <a:solidFill>
                  <a:schemeClr val="bg1"/>
                </a:solidFill>
              </a:rPr>
              <a:t>参数与</a:t>
            </a:r>
            <a:r>
              <a:rPr lang="en-US" altLang="zh-CN" dirty="0">
                <a:solidFill>
                  <a:schemeClr val="bg1"/>
                </a:solidFill>
              </a:rPr>
              <a:t> </a:t>
            </a:r>
            <a:r>
              <a:rPr lang="en-US" altLang="zh-CN" dirty="0">
                <a:solidFill>
                  <a:srgbClr val="FF0000"/>
                </a:solidFill>
              </a:rPr>
              <a:t>Sobel </a:t>
            </a:r>
            <a:r>
              <a:rPr lang="zh-CN" altLang="en-US" dirty="0">
                <a:solidFill>
                  <a:srgbClr val="FF0000"/>
                </a:solidFill>
              </a:rPr>
              <a:t>算子</a:t>
            </a:r>
            <a:r>
              <a:rPr lang="zh-CN" altLang="en-US" dirty="0">
                <a:solidFill>
                  <a:schemeClr val="bg1"/>
                </a:solidFill>
              </a:rPr>
              <a:t>基本相同，差异点：</a:t>
            </a:r>
            <a:endParaRPr lang="zh-CN" altLang="en-US" dirty="0">
              <a:solidFill>
                <a:schemeClr val="bg1"/>
              </a:solidFill>
            </a:endParaRPr>
          </a:p>
          <a:p>
            <a:r>
              <a:rPr lang="zh-CN" altLang="en-US" dirty="0">
                <a:solidFill>
                  <a:srgbClr val="FF0000"/>
                </a:solidFill>
              </a:rPr>
              <a:t>不支持</a:t>
            </a:r>
            <a:r>
              <a:rPr lang="en-US" altLang="zh-CN" dirty="0">
                <a:solidFill>
                  <a:srgbClr val="FF0000"/>
                </a:solidFill>
              </a:rPr>
              <a:t>ksize</a:t>
            </a:r>
            <a:r>
              <a:rPr lang="zh-CN" altLang="en-US" dirty="0">
                <a:solidFill>
                  <a:srgbClr val="FF0000"/>
                </a:solidFill>
              </a:rPr>
              <a:t>参数（固定使用</a:t>
            </a:r>
            <a:r>
              <a:rPr lang="en-US" altLang="zh-CN" dirty="0">
                <a:solidFill>
                  <a:srgbClr val="FF0000"/>
                </a:solidFill>
              </a:rPr>
              <a:t> 3</a:t>
            </a:r>
            <a:r>
              <a:rPr lang="en-US" altLang="en-US" dirty="0">
                <a:solidFill>
                  <a:srgbClr val="FF0000"/>
                </a:solidFill>
              </a:rPr>
              <a:t>×</a:t>
            </a:r>
            <a:r>
              <a:rPr lang="en-US" altLang="zh-CN" dirty="0">
                <a:solidFill>
                  <a:srgbClr val="FF0000"/>
                </a:solidFill>
              </a:rPr>
              <a:t>3 </a:t>
            </a:r>
            <a:r>
              <a:rPr lang="zh-CN" altLang="en-US" dirty="0">
                <a:solidFill>
                  <a:srgbClr val="FF0000"/>
                </a:solidFill>
              </a:rPr>
              <a:t>卷积核）</a:t>
            </a:r>
            <a:endParaRPr lang="zh-CN" altLang="en-US" dirty="0">
              <a:solidFill>
                <a:srgbClr val="FF0000"/>
              </a:solidFill>
            </a:endParaRPr>
          </a:p>
          <a:p>
            <a:r>
              <a:rPr lang="zh-CN" altLang="en-US" dirty="0">
                <a:solidFill>
                  <a:schemeClr val="bg1"/>
                </a:solidFill>
              </a:rPr>
              <a:t>只能检测</a:t>
            </a:r>
            <a:r>
              <a:rPr lang="zh-CN" altLang="en-US" dirty="0">
                <a:solidFill>
                  <a:srgbClr val="FF0000"/>
                </a:solidFill>
              </a:rPr>
              <a:t>一阶导数</a:t>
            </a:r>
            <a:r>
              <a:rPr lang="zh-CN" altLang="en-US" dirty="0">
                <a:solidFill>
                  <a:schemeClr val="bg1"/>
                </a:solidFill>
              </a:rPr>
              <a:t>（</a:t>
            </a:r>
            <a:r>
              <a:rPr lang="en-US" altLang="zh-CN" dirty="0">
                <a:solidFill>
                  <a:schemeClr val="bg1"/>
                </a:solidFill>
              </a:rPr>
              <a:t>dx </a:t>
            </a:r>
            <a:r>
              <a:rPr lang="zh-CN" altLang="en-US" dirty="0">
                <a:solidFill>
                  <a:schemeClr val="bg1"/>
                </a:solidFill>
              </a:rPr>
              <a:t>和</a:t>
            </a:r>
            <a:r>
              <a:rPr lang="en-US" altLang="zh-CN" dirty="0">
                <a:solidFill>
                  <a:schemeClr val="bg1"/>
                </a:solidFill>
              </a:rPr>
              <a:t> dy </a:t>
            </a:r>
            <a:r>
              <a:rPr lang="zh-CN" altLang="en-US" dirty="0">
                <a:solidFill>
                  <a:schemeClr val="bg1"/>
                </a:solidFill>
              </a:rPr>
              <a:t>只能为</a:t>
            </a:r>
            <a:r>
              <a:rPr lang="en-US" altLang="zh-CN" dirty="0">
                <a:solidFill>
                  <a:schemeClr val="bg1"/>
                </a:solidFill>
              </a:rPr>
              <a:t> 0 </a:t>
            </a:r>
            <a:r>
              <a:rPr lang="zh-CN" altLang="en-US" dirty="0">
                <a:solidFill>
                  <a:schemeClr val="bg1"/>
                </a:solidFill>
              </a:rPr>
              <a:t>或</a:t>
            </a:r>
            <a:r>
              <a:rPr lang="en-US" altLang="zh-CN" dirty="0">
                <a:solidFill>
                  <a:schemeClr val="bg1"/>
                </a:solidFill>
              </a:rPr>
              <a:t> 1</a:t>
            </a:r>
            <a:r>
              <a:rPr lang="zh-CN" altLang="en-US" dirty="0">
                <a:solidFill>
                  <a:schemeClr val="bg1"/>
                </a:solidFill>
              </a:rPr>
              <a:t>，且不能同时为</a:t>
            </a:r>
            <a:r>
              <a:rPr lang="en-US" altLang="zh-CN" dirty="0">
                <a:solidFill>
                  <a:schemeClr val="bg1"/>
                </a:solidFill>
              </a:rPr>
              <a:t> 0</a:t>
            </a:r>
            <a:r>
              <a:rPr lang="zh-CN" altLang="en-US" dirty="0">
                <a:solidFill>
                  <a:schemeClr val="bg1"/>
                </a:solidFill>
              </a:rPr>
              <a:t>）</a:t>
            </a:r>
            <a:endParaRPr lang="zh-CN" altLang="en-US" dirty="0">
              <a:solidFill>
                <a:schemeClr val="bg1"/>
              </a:solidFill>
            </a:endParaRPr>
          </a:p>
          <a:p>
            <a:r>
              <a:rPr lang="zh-CN" altLang="en-US" dirty="0">
                <a:solidFill>
                  <a:schemeClr val="bg1"/>
                </a:solidFill>
              </a:rPr>
              <a:t>可以通过</a:t>
            </a:r>
            <a:r>
              <a:rPr lang="en-US" altLang="zh-CN" dirty="0">
                <a:solidFill>
                  <a:schemeClr val="bg1"/>
                </a:solidFill>
              </a:rPr>
              <a:t>cv2.Sobel(..., ksize=-1)</a:t>
            </a:r>
            <a:r>
              <a:rPr lang="zh-CN" altLang="en-US" dirty="0">
                <a:solidFill>
                  <a:schemeClr val="bg1"/>
                </a:solidFill>
              </a:rPr>
              <a:t>间接调用</a:t>
            </a:r>
            <a:r>
              <a:rPr lang="en-US" altLang="zh-CN" dirty="0">
                <a:solidFill>
                  <a:schemeClr val="bg1"/>
                </a:solidFill>
              </a:rPr>
              <a:t> Scharr </a:t>
            </a:r>
            <a:r>
              <a:rPr lang="zh-CN" altLang="en-US" dirty="0">
                <a:solidFill>
                  <a:schemeClr val="bg1"/>
                </a:solidFill>
              </a:rPr>
              <a:t>算子</a:t>
            </a:r>
            <a:endParaRPr lang="zh-CN" altLang="en-US" dirty="0">
              <a:solidFill>
                <a:schemeClr val="bg1"/>
              </a:solidFill>
            </a:endParaRPr>
          </a:p>
          <a:p>
            <a:r>
              <a:rPr lang="en-US" altLang="zh-CN" dirty="0">
                <a:solidFill>
                  <a:schemeClr val="bg1"/>
                </a:solidFill>
              </a:rPr>
              <a:t>Scharr </a:t>
            </a:r>
            <a:r>
              <a:rPr lang="zh-CN" altLang="en-US" dirty="0">
                <a:solidFill>
                  <a:schemeClr val="bg1"/>
                </a:solidFill>
              </a:rPr>
              <a:t>算子的卷积核权重经过优化，在</a:t>
            </a:r>
            <a:r>
              <a:rPr lang="en-US" altLang="zh-CN" dirty="0">
                <a:solidFill>
                  <a:schemeClr val="bg1"/>
                </a:solidFill>
              </a:rPr>
              <a:t> 3</a:t>
            </a:r>
            <a:r>
              <a:rPr lang="en-US" altLang="en-US" dirty="0">
                <a:solidFill>
                  <a:schemeClr val="bg1"/>
                </a:solidFill>
              </a:rPr>
              <a:t>×</a:t>
            </a:r>
            <a:r>
              <a:rPr lang="en-US" altLang="zh-CN" dirty="0">
                <a:solidFill>
                  <a:schemeClr val="bg1"/>
                </a:solidFill>
              </a:rPr>
              <a:t>3 </a:t>
            </a:r>
            <a:r>
              <a:rPr lang="zh-CN" altLang="en-US" dirty="0">
                <a:solidFill>
                  <a:schemeClr val="bg1"/>
                </a:solidFill>
              </a:rPr>
              <a:t>尺寸下比</a:t>
            </a:r>
            <a:r>
              <a:rPr lang="en-US" altLang="zh-CN" dirty="0">
                <a:solidFill>
                  <a:schemeClr val="bg1"/>
                </a:solidFill>
              </a:rPr>
              <a:t> Sobel </a:t>
            </a:r>
            <a:r>
              <a:rPr lang="zh-CN" altLang="en-US" dirty="0">
                <a:solidFill>
                  <a:schemeClr val="bg1"/>
                </a:solidFill>
              </a:rPr>
              <a:t>具有更高的检测精度，特别是对斜向边缘的检测更敏感。</a:t>
            </a:r>
            <a:endParaRPr lang="zh-CN" altLang="en-US" dirty="0">
              <a:solidFill>
                <a:schemeClr val="bg1"/>
              </a:solidFill>
            </a:endParaRPr>
          </a:p>
        </p:txBody>
      </p:sp>
      <p:pic>
        <p:nvPicPr>
          <p:cNvPr id="3" name="图片 2"/>
          <p:cNvPicPr>
            <a:picLocks noChangeAspect="1"/>
          </p:cNvPicPr>
          <p:nvPr/>
        </p:nvPicPr>
        <p:blipFill>
          <a:blip r:embed="rId1"/>
          <a:stretch>
            <a:fillRect/>
          </a:stretch>
        </p:blipFill>
        <p:spPr>
          <a:xfrm>
            <a:off x="5885815" y="1606550"/>
            <a:ext cx="5504815" cy="176720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83845" y="212090"/>
            <a:ext cx="6144260" cy="583565"/>
          </a:xfrm>
          <a:prstGeom prst="rect">
            <a:avLst/>
          </a:prstGeom>
          <a:noFill/>
        </p:spPr>
        <p:txBody>
          <a:bodyPr wrap="square">
            <a:spAutoFit/>
          </a:bodyPr>
          <a:p>
            <a:r>
              <a:rPr lang="en-US" altLang="zh-CN" sz="3200" dirty="0">
                <a:solidFill>
                  <a:schemeClr val="bg1"/>
                </a:solidFill>
                <a:latin typeface="华文楷体" panose="02010600040101010101" pitchFamily="2" charset="-122"/>
                <a:ea typeface="华文楷体" panose="02010600040101010101" pitchFamily="2" charset="-122"/>
              </a:rPr>
              <a:t>11.</a:t>
            </a:r>
            <a:r>
              <a:rPr lang="zh-CN" altLang="en-US" sz="3200" dirty="0">
                <a:solidFill>
                  <a:schemeClr val="bg1"/>
                </a:solidFill>
                <a:latin typeface="华文楷体" panose="02010600040101010101" pitchFamily="2" charset="-122"/>
                <a:ea typeface="华文楷体" panose="02010600040101010101" pitchFamily="2" charset="-122"/>
              </a:rPr>
              <a:t>边缘</a:t>
            </a:r>
            <a:r>
              <a:rPr lang="zh-CN" altLang="en-US" sz="3200" dirty="0">
                <a:solidFill>
                  <a:schemeClr val="bg1"/>
                </a:solidFill>
                <a:latin typeface="华文楷体" panose="02010600040101010101" pitchFamily="2" charset="-122"/>
                <a:ea typeface="华文楷体" panose="02010600040101010101" pitchFamily="2" charset="-122"/>
              </a:rPr>
              <a:t>检测</a:t>
            </a:r>
            <a:endParaRPr lang="zh-CN" altLang="en-US" sz="3200" dirty="0">
              <a:solidFill>
                <a:schemeClr val="bg1"/>
              </a:solidFill>
              <a:latin typeface="华文楷体" panose="02010600040101010101" pitchFamily="2" charset="-122"/>
              <a:ea typeface="华文楷体" panose="02010600040101010101" pitchFamily="2" charset="-122"/>
            </a:endParaRPr>
          </a:p>
        </p:txBody>
      </p:sp>
      <p:sp>
        <p:nvSpPr>
          <p:cNvPr id="6" name="文本框 5"/>
          <p:cNvSpPr txBox="1"/>
          <p:nvPr/>
        </p:nvSpPr>
        <p:spPr>
          <a:xfrm>
            <a:off x="3597275" y="521335"/>
            <a:ext cx="4721860" cy="436245"/>
          </a:xfrm>
          <a:prstGeom prst="rect">
            <a:avLst/>
          </a:prstGeom>
          <a:noFill/>
        </p:spPr>
        <p:txBody>
          <a:bodyPr wrap="square">
            <a:noAutofit/>
          </a:bodyPr>
          <a:lstStyle/>
          <a:p>
            <a:r>
              <a:rPr lang="en-US" altLang="zh-CN" dirty="0">
                <a:solidFill>
                  <a:schemeClr val="bg1"/>
                </a:solidFill>
              </a:rPr>
              <a:t>11.2</a:t>
            </a:r>
            <a:r>
              <a:rPr lang="zh-CN" altLang="en-US" dirty="0">
                <a:solidFill>
                  <a:schemeClr val="bg1"/>
                </a:solidFill>
              </a:rPr>
              <a:t>四大边缘</a:t>
            </a:r>
            <a:r>
              <a:rPr lang="zh-CN" altLang="en-US" dirty="0">
                <a:solidFill>
                  <a:schemeClr val="bg1"/>
                </a:solidFill>
              </a:rPr>
              <a:t>检测</a:t>
            </a:r>
            <a:endParaRPr lang="zh-CN" altLang="en-US" dirty="0">
              <a:solidFill>
                <a:schemeClr val="bg1"/>
              </a:solidFill>
            </a:endParaRPr>
          </a:p>
        </p:txBody>
      </p:sp>
      <p:sp>
        <p:nvSpPr>
          <p:cNvPr id="2" name="文本框 1"/>
          <p:cNvSpPr txBox="1"/>
          <p:nvPr/>
        </p:nvSpPr>
        <p:spPr>
          <a:xfrm>
            <a:off x="0" y="795655"/>
            <a:ext cx="11479530" cy="5085080"/>
          </a:xfrm>
          <a:prstGeom prst="rect">
            <a:avLst/>
          </a:prstGeom>
          <a:noFill/>
        </p:spPr>
        <p:txBody>
          <a:bodyPr wrap="square">
            <a:noAutofit/>
          </a:bodyPr>
          <a:p>
            <a:r>
              <a:rPr lang="en-US" altLang="zh-CN" dirty="0">
                <a:solidFill>
                  <a:schemeClr val="bg1"/>
                </a:solidFill>
              </a:rPr>
              <a:t># 4. Laplacian</a:t>
            </a:r>
            <a:r>
              <a:rPr lang="zh-CN" altLang="en-US" dirty="0">
                <a:solidFill>
                  <a:schemeClr val="bg1"/>
                </a:solidFill>
              </a:rPr>
              <a:t>算子边缘检测（先进行高斯模糊去噪）</a:t>
            </a:r>
            <a:endParaRPr lang="zh-CN" altLang="en-US" dirty="0">
              <a:solidFill>
                <a:schemeClr val="bg1"/>
              </a:solidFill>
            </a:endParaRPr>
          </a:p>
          <a:p>
            <a:r>
              <a:rPr lang="en-US" altLang="zh-CN" dirty="0">
                <a:solidFill>
                  <a:srgbClr val="00B050"/>
                </a:solidFill>
              </a:rPr>
              <a:t>blurred = cv2.GaussianBlur(gray, (3, 3), 0)  </a:t>
            </a:r>
            <a:r>
              <a:rPr lang="en-US" altLang="zh-CN" dirty="0">
                <a:solidFill>
                  <a:srgbClr val="FF0000"/>
                </a:solidFill>
              </a:rPr>
              <a:t># </a:t>
            </a:r>
            <a:r>
              <a:rPr lang="zh-CN" altLang="en-US" dirty="0">
                <a:solidFill>
                  <a:srgbClr val="FF0000"/>
                </a:solidFill>
              </a:rPr>
              <a:t>高斯模糊去噪</a:t>
            </a:r>
            <a:endParaRPr lang="zh-CN" altLang="en-US" dirty="0">
              <a:solidFill>
                <a:srgbClr val="FF0000"/>
              </a:solidFill>
            </a:endParaRPr>
          </a:p>
          <a:p>
            <a:r>
              <a:rPr lang="en-US" altLang="zh-CN" dirty="0">
                <a:solidFill>
                  <a:srgbClr val="00B050"/>
                </a:solidFill>
              </a:rPr>
              <a:t>laplacian = cv2.Laplacian(blurred, cv2.CV_64F)</a:t>
            </a:r>
            <a:endParaRPr lang="en-US" altLang="zh-CN" dirty="0">
              <a:solidFill>
                <a:srgbClr val="00B050"/>
              </a:solidFill>
            </a:endParaRPr>
          </a:p>
          <a:p>
            <a:r>
              <a:rPr lang="en-US" altLang="zh-CN" dirty="0">
                <a:solidFill>
                  <a:srgbClr val="00B050"/>
                </a:solidFill>
              </a:rPr>
              <a:t>laplacian = cv2.convertScaleAbs(laplacian)</a:t>
            </a:r>
            <a:endParaRPr lang="en-US" altLang="zh-CN" dirty="0">
              <a:solidFill>
                <a:srgbClr val="00B050"/>
              </a:solidFill>
            </a:endParaRPr>
          </a:p>
          <a:p>
            <a:r>
              <a:rPr lang="zh-CN" altLang="en-US" dirty="0">
                <a:solidFill>
                  <a:schemeClr val="bg1"/>
                </a:solidFill>
              </a:rPr>
              <a:t>核心函数：</a:t>
            </a:r>
            <a:r>
              <a:rPr lang="en-US" altLang="zh-CN" dirty="0">
                <a:solidFill>
                  <a:srgbClr val="00B050"/>
                </a:solidFill>
              </a:rPr>
              <a:t>cv2.Laplacian(src, ddepth, ksize=1, scale=1, delta=0, borderType=cv2.BORDER_DEFAULT)</a:t>
            </a:r>
            <a:endParaRPr lang="en-US" altLang="zh-CN" dirty="0">
              <a:solidFill>
                <a:srgbClr val="00B050"/>
              </a:solidFill>
            </a:endParaRPr>
          </a:p>
          <a:p>
            <a:r>
              <a:rPr lang="en-US" altLang="zh-CN" dirty="0">
                <a:solidFill>
                  <a:srgbClr val="00B050"/>
                </a:solidFill>
              </a:rPr>
              <a:t>src</a:t>
            </a:r>
            <a:r>
              <a:rPr lang="zh-CN" altLang="en-US" dirty="0">
                <a:solidFill>
                  <a:schemeClr val="bg1"/>
                </a:solidFill>
              </a:rPr>
              <a:t>：输入图像（建议先进行高斯模糊处理）</a:t>
            </a:r>
            <a:endParaRPr lang="zh-CN" altLang="en-US" dirty="0">
              <a:solidFill>
                <a:schemeClr val="bg1"/>
              </a:solidFill>
            </a:endParaRPr>
          </a:p>
          <a:p>
            <a:r>
              <a:rPr lang="en-US" altLang="zh-CN" dirty="0">
                <a:solidFill>
                  <a:srgbClr val="00B050"/>
                </a:solidFill>
              </a:rPr>
              <a:t>ddepth</a:t>
            </a:r>
            <a:r>
              <a:rPr lang="zh-CN" altLang="en-US" dirty="0">
                <a:solidFill>
                  <a:schemeClr val="bg1"/>
                </a:solidFill>
              </a:rPr>
              <a:t>：输出图像的深度</a:t>
            </a:r>
            <a:endParaRPr lang="zh-CN" altLang="en-US" dirty="0">
              <a:solidFill>
                <a:schemeClr val="bg1"/>
              </a:solidFill>
            </a:endParaRPr>
          </a:p>
          <a:p>
            <a:r>
              <a:rPr lang="zh-CN" altLang="en-US" dirty="0">
                <a:solidFill>
                  <a:schemeClr val="bg1"/>
                </a:solidFill>
              </a:rPr>
              <a:t>推荐使用</a:t>
            </a:r>
            <a:r>
              <a:rPr lang="en-US" altLang="zh-CN" dirty="0">
                <a:solidFill>
                  <a:srgbClr val="00B050"/>
                </a:solidFill>
              </a:rPr>
              <a:t>cv2.CV_64F</a:t>
            </a:r>
            <a:r>
              <a:rPr lang="zh-CN" altLang="en-US" dirty="0">
                <a:solidFill>
                  <a:schemeClr val="bg1"/>
                </a:solidFill>
              </a:rPr>
              <a:t>（支持负数值）</a:t>
            </a:r>
            <a:endParaRPr lang="zh-CN" altLang="en-US" dirty="0">
              <a:solidFill>
                <a:schemeClr val="bg1"/>
              </a:solidFill>
            </a:endParaRPr>
          </a:p>
          <a:p>
            <a:r>
              <a:rPr lang="zh-CN" altLang="en-US" dirty="0">
                <a:solidFill>
                  <a:schemeClr val="bg1"/>
                </a:solidFill>
              </a:rPr>
              <a:t>后续需用</a:t>
            </a:r>
            <a:r>
              <a:rPr lang="en-US" altLang="zh-CN" dirty="0">
                <a:solidFill>
                  <a:srgbClr val="00B050"/>
                </a:solidFill>
              </a:rPr>
              <a:t>cv2.convertScaleAbs()</a:t>
            </a:r>
            <a:r>
              <a:rPr lang="zh-CN" altLang="en-US" dirty="0">
                <a:solidFill>
                  <a:schemeClr val="bg1"/>
                </a:solidFill>
              </a:rPr>
              <a:t>转换为</a:t>
            </a:r>
            <a:r>
              <a:rPr lang="en-US" altLang="zh-CN" dirty="0">
                <a:solidFill>
                  <a:schemeClr val="bg1"/>
                </a:solidFill>
              </a:rPr>
              <a:t> 8 </a:t>
            </a:r>
            <a:r>
              <a:rPr lang="zh-CN" altLang="en-US" dirty="0">
                <a:solidFill>
                  <a:schemeClr val="bg1"/>
                </a:solidFill>
              </a:rPr>
              <a:t>位图像</a:t>
            </a:r>
            <a:endParaRPr lang="zh-CN" altLang="en-US" dirty="0">
              <a:solidFill>
                <a:schemeClr val="bg1"/>
              </a:solidFill>
            </a:endParaRPr>
          </a:p>
          <a:p>
            <a:r>
              <a:rPr lang="en-US" altLang="zh-CN" dirty="0">
                <a:solidFill>
                  <a:srgbClr val="00B050"/>
                </a:solidFill>
              </a:rPr>
              <a:t>ksize</a:t>
            </a:r>
            <a:r>
              <a:rPr lang="zh-CN" altLang="en-US" dirty="0">
                <a:solidFill>
                  <a:schemeClr val="bg1"/>
                </a:solidFill>
              </a:rPr>
              <a:t>：卷积核大小</a:t>
            </a:r>
            <a:r>
              <a:rPr lang="zh-CN" altLang="en-US" dirty="0">
                <a:solidFill>
                  <a:srgbClr val="FF0000"/>
                </a:solidFill>
              </a:rPr>
              <a:t>（默认</a:t>
            </a:r>
            <a:r>
              <a:rPr lang="en-US" altLang="zh-CN" dirty="0">
                <a:solidFill>
                  <a:srgbClr val="FF0000"/>
                </a:solidFill>
              </a:rPr>
              <a:t> 1</a:t>
            </a:r>
            <a:r>
              <a:rPr lang="zh-CN" altLang="en-US" dirty="0">
                <a:solidFill>
                  <a:srgbClr val="FF0000"/>
                </a:solidFill>
              </a:rPr>
              <a:t>）</a:t>
            </a:r>
            <a:endParaRPr lang="zh-CN" altLang="en-US" dirty="0">
              <a:solidFill>
                <a:schemeClr val="bg1"/>
              </a:solidFill>
            </a:endParaRPr>
          </a:p>
          <a:p>
            <a:r>
              <a:rPr lang="zh-CN" altLang="en-US" dirty="0">
                <a:solidFill>
                  <a:schemeClr val="bg1"/>
                </a:solidFill>
              </a:rPr>
              <a:t>当</a:t>
            </a:r>
            <a:r>
              <a:rPr lang="en-US" altLang="zh-CN" dirty="0">
                <a:solidFill>
                  <a:schemeClr val="bg1"/>
                </a:solidFill>
              </a:rPr>
              <a:t> ksize=1 </a:t>
            </a:r>
            <a:r>
              <a:rPr lang="zh-CN" altLang="en-US" dirty="0">
                <a:solidFill>
                  <a:schemeClr val="bg1"/>
                </a:solidFill>
              </a:rPr>
              <a:t>时，使用</a:t>
            </a:r>
            <a:r>
              <a:rPr lang="en-US" altLang="zh-CN" dirty="0">
                <a:solidFill>
                  <a:schemeClr val="bg1"/>
                </a:solidFill>
              </a:rPr>
              <a:t> 3</a:t>
            </a:r>
            <a:r>
              <a:rPr lang="en-US" altLang="en-US" dirty="0">
                <a:solidFill>
                  <a:schemeClr val="bg1"/>
                </a:solidFill>
              </a:rPr>
              <a:t>×</a:t>
            </a:r>
            <a:r>
              <a:rPr lang="en-US" altLang="zh-CN" dirty="0">
                <a:solidFill>
                  <a:schemeClr val="bg1"/>
                </a:solidFill>
              </a:rPr>
              <a:t>3 </a:t>
            </a:r>
            <a:r>
              <a:rPr lang="zh-CN" altLang="en-US" dirty="0">
                <a:solidFill>
                  <a:schemeClr val="bg1"/>
                </a:solidFill>
              </a:rPr>
              <a:t>的默认核</a:t>
            </a:r>
            <a:endParaRPr lang="zh-CN" altLang="en-US" dirty="0">
              <a:solidFill>
                <a:schemeClr val="bg1"/>
              </a:solidFill>
            </a:endParaRPr>
          </a:p>
          <a:p>
            <a:r>
              <a:rPr lang="zh-CN" altLang="en-US" dirty="0">
                <a:solidFill>
                  <a:schemeClr val="bg1"/>
                </a:solidFill>
              </a:rPr>
              <a:t>其他可选值：</a:t>
            </a:r>
            <a:r>
              <a:rPr lang="en-US" altLang="zh-CN" dirty="0">
                <a:solidFill>
                  <a:schemeClr val="bg1"/>
                </a:solidFill>
              </a:rPr>
              <a:t>3</a:t>
            </a:r>
            <a:r>
              <a:rPr lang="zh-CN" altLang="en-US" dirty="0">
                <a:solidFill>
                  <a:schemeClr val="bg1"/>
                </a:solidFill>
              </a:rPr>
              <a:t>、</a:t>
            </a:r>
            <a:r>
              <a:rPr lang="en-US" altLang="zh-CN" dirty="0">
                <a:solidFill>
                  <a:schemeClr val="bg1"/>
                </a:solidFill>
              </a:rPr>
              <a:t>5</a:t>
            </a:r>
            <a:r>
              <a:rPr lang="zh-CN" altLang="en-US" dirty="0">
                <a:solidFill>
                  <a:schemeClr val="bg1"/>
                </a:solidFill>
              </a:rPr>
              <a:t>、</a:t>
            </a:r>
            <a:r>
              <a:rPr lang="en-US" altLang="zh-CN" dirty="0">
                <a:solidFill>
                  <a:schemeClr val="bg1"/>
                </a:solidFill>
              </a:rPr>
              <a:t>7 </a:t>
            </a:r>
            <a:r>
              <a:rPr lang="zh-CN" altLang="en-US" dirty="0">
                <a:solidFill>
                  <a:schemeClr val="bg1"/>
                </a:solidFill>
              </a:rPr>
              <a:t>等奇数</a:t>
            </a:r>
            <a:endParaRPr lang="zh-CN" altLang="en-US" dirty="0">
              <a:solidFill>
                <a:schemeClr val="bg1"/>
              </a:solidFill>
            </a:endParaRPr>
          </a:p>
          <a:p>
            <a:r>
              <a:rPr lang="en-US" altLang="zh-CN" dirty="0">
                <a:solidFill>
                  <a:srgbClr val="00B050"/>
                </a:solidFill>
              </a:rPr>
              <a:t>scale</a:t>
            </a:r>
            <a:r>
              <a:rPr lang="zh-CN" altLang="en-US" dirty="0">
                <a:solidFill>
                  <a:schemeClr val="bg1"/>
                </a:solidFill>
              </a:rPr>
              <a:t>：缩放因子</a:t>
            </a:r>
            <a:r>
              <a:rPr lang="zh-CN" altLang="en-US" dirty="0">
                <a:solidFill>
                  <a:srgbClr val="FF0000"/>
                </a:solidFill>
              </a:rPr>
              <a:t>（默认</a:t>
            </a:r>
            <a:r>
              <a:rPr lang="en-US" altLang="zh-CN" dirty="0">
                <a:solidFill>
                  <a:srgbClr val="FF0000"/>
                </a:solidFill>
              </a:rPr>
              <a:t> 1</a:t>
            </a:r>
            <a:r>
              <a:rPr lang="zh-CN" altLang="en-US" dirty="0">
                <a:solidFill>
                  <a:srgbClr val="FF0000"/>
                </a:solidFill>
              </a:rPr>
              <a:t>）</a:t>
            </a:r>
            <a:endParaRPr lang="zh-CN" altLang="en-US" dirty="0">
              <a:solidFill>
                <a:schemeClr val="bg1"/>
              </a:solidFill>
            </a:endParaRPr>
          </a:p>
          <a:p>
            <a:r>
              <a:rPr lang="zh-CN" altLang="en-US" dirty="0">
                <a:solidFill>
                  <a:schemeClr val="bg1"/>
                </a:solidFill>
              </a:rPr>
              <a:t>用于缩放二阶导数计算结果</a:t>
            </a:r>
            <a:endParaRPr lang="zh-CN" altLang="en-US" dirty="0">
              <a:solidFill>
                <a:schemeClr val="bg1"/>
              </a:solidFill>
            </a:endParaRPr>
          </a:p>
          <a:p>
            <a:r>
              <a:rPr lang="en-US" altLang="zh-CN" dirty="0">
                <a:solidFill>
                  <a:srgbClr val="00B050"/>
                </a:solidFill>
              </a:rPr>
              <a:t>delta</a:t>
            </a:r>
            <a:r>
              <a:rPr lang="zh-CN" altLang="en-US" dirty="0">
                <a:solidFill>
                  <a:schemeClr val="bg1"/>
                </a:solidFill>
              </a:rPr>
              <a:t>：偏移值</a:t>
            </a:r>
            <a:r>
              <a:rPr lang="zh-CN" altLang="en-US" dirty="0">
                <a:solidFill>
                  <a:srgbClr val="FF0000"/>
                </a:solidFill>
              </a:rPr>
              <a:t>（默认</a:t>
            </a:r>
            <a:r>
              <a:rPr lang="en-US" altLang="zh-CN" dirty="0">
                <a:solidFill>
                  <a:srgbClr val="FF0000"/>
                </a:solidFill>
              </a:rPr>
              <a:t> 0</a:t>
            </a:r>
            <a:r>
              <a:rPr lang="zh-CN" altLang="en-US" dirty="0">
                <a:solidFill>
                  <a:srgbClr val="FF0000"/>
                </a:solidFill>
              </a:rPr>
              <a:t>）</a:t>
            </a:r>
            <a:endParaRPr lang="zh-CN" altLang="en-US" dirty="0">
              <a:solidFill>
                <a:schemeClr val="bg1"/>
              </a:solidFill>
            </a:endParaRPr>
          </a:p>
          <a:p>
            <a:r>
              <a:rPr lang="zh-CN" altLang="en-US" dirty="0">
                <a:solidFill>
                  <a:schemeClr val="bg1"/>
                </a:solidFill>
              </a:rPr>
              <a:t>计算结果的偏移量</a:t>
            </a:r>
            <a:endParaRPr lang="zh-CN" altLang="en-US" dirty="0">
              <a:solidFill>
                <a:schemeClr val="bg1"/>
              </a:solidFill>
            </a:endParaRPr>
          </a:p>
          <a:p>
            <a:r>
              <a:rPr lang="zh-CN" altLang="en-US" dirty="0">
                <a:solidFill>
                  <a:srgbClr val="FF0000"/>
                </a:solidFill>
              </a:rPr>
              <a:t>注意：最后四个参数一般不写，为默认</a:t>
            </a:r>
            <a:endParaRPr lang="zh-CN" altLang="en-US" dirty="0">
              <a:solidFill>
                <a:srgbClr val="FF0000"/>
              </a:solidFill>
            </a:endParaRPr>
          </a:p>
        </p:txBody>
      </p:sp>
      <p:pic>
        <p:nvPicPr>
          <p:cNvPr id="3" name="图片 2"/>
          <p:cNvPicPr>
            <a:picLocks noChangeAspect="1"/>
          </p:cNvPicPr>
          <p:nvPr/>
        </p:nvPicPr>
        <p:blipFill>
          <a:blip r:embed="rId1"/>
          <a:stretch>
            <a:fillRect/>
          </a:stretch>
        </p:blipFill>
        <p:spPr>
          <a:xfrm>
            <a:off x="5247640" y="2785110"/>
            <a:ext cx="6743700" cy="215963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83845" y="212090"/>
            <a:ext cx="6144260" cy="583565"/>
          </a:xfrm>
          <a:prstGeom prst="rect">
            <a:avLst/>
          </a:prstGeom>
          <a:noFill/>
        </p:spPr>
        <p:txBody>
          <a:bodyPr wrap="square">
            <a:spAutoFit/>
          </a:bodyPr>
          <a:p>
            <a:r>
              <a:rPr lang="en-US" altLang="zh-CN" sz="3200" dirty="0">
                <a:solidFill>
                  <a:schemeClr val="bg1"/>
                </a:solidFill>
                <a:latin typeface="华文楷体" panose="02010600040101010101" pitchFamily="2" charset="-122"/>
                <a:ea typeface="华文楷体" panose="02010600040101010101" pitchFamily="2" charset="-122"/>
              </a:rPr>
              <a:t>12.</a:t>
            </a:r>
            <a:r>
              <a:rPr lang="zh-CN" altLang="en-US" sz="3200" dirty="0">
                <a:solidFill>
                  <a:schemeClr val="bg1"/>
                </a:solidFill>
                <a:latin typeface="华文楷体" panose="02010600040101010101" pitchFamily="2" charset="-122"/>
                <a:ea typeface="华文楷体" panose="02010600040101010101" pitchFamily="2" charset="-122"/>
              </a:rPr>
              <a:t>视频读写</a:t>
            </a:r>
            <a:endParaRPr lang="zh-CN" altLang="en-US" sz="3200" dirty="0">
              <a:solidFill>
                <a:schemeClr val="bg1"/>
              </a:solidFill>
              <a:latin typeface="华文楷体" panose="02010600040101010101" pitchFamily="2" charset="-122"/>
              <a:ea typeface="华文楷体" panose="02010600040101010101" pitchFamily="2" charset="-122"/>
            </a:endParaRPr>
          </a:p>
        </p:txBody>
      </p:sp>
      <p:sp>
        <p:nvSpPr>
          <p:cNvPr id="2" name="文本框 1"/>
          <p:cNvSpPr txBox="1"/>
          <p:nvPr/>
        </p:nvSpPr>
        <p:spPr>
          <a:xfrm>
            <a:off x="0" y="951230"/>
            <a:ext cx="5915025" cy="5436870"/>
          </a:xfrm>
          <a:prstGeom prst="rect">
            <a:avLst/>
          </a:prstGeom>
          <a:noFill/>
        </p:spPr>
        <p:txBody>
          <a:bodyPr wrap="square">
            <a:noAutofit/>
          </a:bodyPr>
          <a:p>
            <a:r>
              <a:rPr lang="en-US" altLang="zh-CN" dirty="0">
                <a:solidFill>
                  <a:schemeClr val="bg1"/>
                </a:solidFill>
              </a:rPr>
              <a:t>12.1</a:t>
            </a:r>
            <a:r>
              <a:rPr lang="zh-CN" altLang="en-US" dirty="0">
                <a:solidFill>
                  <a:schemeClr val="bg1"/>
                </a:solidFill>
              </a:rPr>
              <a:t>视频的读取与</a:t>
            </a:r>
            <a:r>
              <a:rPr lang="zh-CN" altLang="en-US" dirty="0">
                <a:solidFill>
                  <a:schemeClr val="bg1"/>
                </a:solidFill>
              </a:rPr>
              <a:t>显示</a:t>
            </a:r>
            <a:endParaRPr lang="zh-CN" altLang="en-US" dirty="0">
              <a:solidFill>
                <a:schemeClr val="bg1"/>
              </a:solidFill>
            </a:endParaRPr>
          </a:p>
          <a:p>
            <a:r>
              <a:rPr lang="zh-CN" altLang="en-US" dirty="0">
                <a:solidFill>
                  <a:schemeClr val="bg1"/>
                </a:solidFill>
              </a:rPr>
              <a:t>基本用法：</a:t>
            </a:r>
            <a:endParaRPr lang="en-US" altLang="zh-CN" dirty="0">
              <a:solidFill>
                <a:schemeClr val="bg1"/>
              </a:solidFill>
            </a:endParaRPr>
          </a:p>
          <a:p>
            <a:r>
              <a:rPr lang="en-US" altLang="zh-CN" dirty="0">
                <a:solidFill>
                  <a:srgbClr val="FF0000"/>
                </a:solidFill>
              </a:rPr>
              <a:t># </a:t>
            </a:r>
            <a:r>
              <a:rPr lang="zh-CN" altLang="en-US" dirty="0">
                <a:solidFill>
                  <a:srgbClr val="FF0000"/>
                </a:solidFill>
              </a:rPr>
              <a:t>读取本地视频文件（参数为视频路径）</a:t>
            </a:r>
            <a:endParaRPr lang="zh-CN" altLang="en-US" dirty="0">
              <a:solidFill>
                <a:srgbClr val="FF0000"/>
              </a:solidFill>
            </a:endParaRPr>
          </a:p>
          <a:p>
            <a:r>
              <a:rPr lang="en-US" altLang="zh-CN" dirty="0">
                <a:solidFill>
                  <a:srgbClr val="00B050"/>
                </a:solidFill>
              </a:rPr>
              <a:t>cap = cv2.VideoCapture("video.mp4")</a:t>
            </a:r>
            <a:endParaRPr lang="en-US" altLang="zh-CN" dirty="0">
              <a:solidFill>
                <a:srgbClr val="00B050"/>
              </a:solidFill>
            </a:endParaRPr>
          </a:p>
          <a:p>
            <a:r>
              <a:rPr lang="en-US" altLang="zh-CN" dirty="0">
                <a:solidFill>
                  <a:srgbClr val="FF0000"/>
                </a:solidFill>
              </a:rPr>
              <a:t># </a:t>
            </a:r>
            <a:r>
              <a:rPr lang="zh-CN" altLang="en-US" dirty="0">
                <a:solidFill>
                  <a:srgbClr val="FF0000"/>
                </a:solidFill>
              </a:rPr>
              <a:t>或读取摄像头（参数</a:t>
            </a:r>
            <a:r>
              <a:rPr lang="en-US" altLang="zh-CN" dirty="0">
                <a:solidFill>
                  <a:srgbClr val="FF0000"/>
                </a:solidFill>
              </a:rPr>
              <a:t>0</a:t>
            </a:r>
            <a:r>
              <a:rPr lang="zh-CN" altLang="en-US" dirty="0">
                <a:solidFill>
                  <a:srgbClr val="FF0000"/>
                </a:solidFill>
              </a:rPr>
              <a:t>表示默认摄像头，</a:t>
            </a:r>
            <a:r>
              <a:rPr lang="en-US" altLang="zh-CN" dirty="0">
                <a:solidFill>
                  <a:srgbClr val="FF0000"/>
                </a:solidFill>
              </a:rPr>
              <a:t>1</a:t>
            </a:r>
            <a:r>
              <a:rPr lang="zh-CN" altLang="en-US" dirty="0">
                <a:solidFill>
                  <a:srgbClr val="FF0000"/>
                </a:solidFill>
              </a:rPr>
              <a:t>、</a:t>
            </a:r>
            <a:r>
              <a:rPr lang="en-US" altLang="zh-CN" dirty="0">
                <a:solidFill>
                  <a:srgbClr val="FF0000"/>
                </a:solidFill>
              </a:rPr>
              <a:t>2...</a:t>
            </a:r>
            <a:r>
              <a:rPr lang="zh-CN" altLang="en-US" dirty="0">
                <a:solidFill>
                  <a:srgbClr val="FF0000"/>
                </a:solidFill>
              </a:rPr>
              <a:t>表示其他摄像头）</a:t>
            </a:r>
            <a:endParaRPr lang="zh-CN" altLang="en-US" dirty="0">
              <a:solidFill>
                <a:srgbClr val="FF0000"/>
              </a:solidFill>
            </a:endParaRPr>
          </a:p>
          <a:p>
            <a:r>
              <a:rPr lang="en-US" altLang="zh-CN" dirty="0">
                <a:solidFill>
                  <a:srgbClr val="FF0000"/>
                </a:solidFill>
              </a:rPr>
              <a:t>#</a:t>
            </a:r>
            <a:r>
              <a:rPr lang="zh-CN" altLang="en-US" dirty="0">
                <a:solidFill>
                  <a:srgbClr val="FF0000"/>
                </a:solidFill>
              </a:rPr>
              <a:t>显示本地视频文件：</a:t>
            </a:r>
            <a:endParaRPr lang="zh-CN" altLang="en-US" dirty="0">
              <a:solidFill>
                <a:srgbClr val="FF0000"/>
              </a:solidFill>
            </a:endParaRPr>
          </a:p>
          <a:p>
            <a:r>
              <a:rPr lang="en-US" altLang="zh-CN" dirty="0">
                <a:solidFill>
                  <a:srgbClr val="00B050"/>
                </a:solidFill>
              </a:rPr>
              <a:t>while True:</a:t>
            </a:r>
            <a:endParaRPr lang="en-US" altLang="zh-CN" dirty="0">
              <a:solidFill>
                <a:srgbClr val="00B050"/>
              </a:solidFill>
            </a:endParaRPr>
          </a:p>
          <a:p>
            <a:r>
              <a:rPr lang="en-US" altLang="zh-CN" dirty="0">
                <a:solidFill>
                  <a:srgbClr val="00B050"/>
                </a:solidFill>
              </a:rPr>
              <a:t>   </a:t>
            </a:r>
            <a:r>
              <a:rPr lang="en-US" altLang="zh-CN" dirty="0">
                <a:solidFill>
                  <a:srgbClr val="FF0000"/>
                </a:solidFill>
              </a:rPr>
              <a:t> # </a:t>
            </a:r>
            <a:r>
              <a:rPr lang="zh-CN" altLang="en-US" dirty="0">
                <a:solidFill>
                  <a:srgbClr val="FF0000"/>
                </a:solidFill>
              </a:rPr>
              <a:t>读取一帧</a:t>
            </a:r>
            <a:endParaRPr lang="zh-CN" altLang="en-US" dirty="0">
              <a:solidFill>
                <a:srgbClr val="00B050"/>
              </a:solidFill>
            </a:endParaRPr>
          </a:p>
          <a:p>
            <a:r>
              <a:rPr lang="en-US" altLang="zh-CN" dirty="0">
                <a:solidFill>
                  <a:srgbClr val="00B050"/>
                </a:solidFill>
              </a:rPr>
              <a:t>    ret, frame = cap.read()</a:t>
            </a:r>
            <a:endParaRPr lang="en-US" altLang="zh-CN" dirty="0">
              <a:solidFill>
                <a:srgbClr val="00B050"/>
              </a:solidFill>
            </a:endParaRPr>
          </a:p>
          <a:p>
            <a:r>
              <a:rPr lang="en-US" altLang="zh-CN" dirty="0">
                <a:solidFill>
                  <a:srgbClr val="00B050"/>
                </a:solidFill>
              </a:rPr>
              <a:t>    </a:t>
            </a:r>
            <a:r>
              <a:rPr lang="en-US" altLang="zh-CN" dirty="0">
                <a:solidFill>
                  <a:srgbClr val="FF0000"/>
                </a:solidFill>
              </a:rPr>
              <a:t># </a:t>
            </a:r>
            <a:r>
              <a:rPr lang="zh-CN" altLang="en-US" dirty="0">
                <a:solidFill>
                  <a:srgbClr val="FF0000"/>
                </a:solidFill>
              </a:rPr>
              <a:t>如果读取失败（如视频结束），退出循环</a:t>
            </a:r>
            <a:endParaRPr lang="zh-CN" altLang="en-US" dirty="0">
              <a:solidFill>
                <a:srgbClr val="FF0000"/>
              </a:solidFill>
            </a:endParaRPr>
          </a:p>
          <a:p>
            <a:r>
              <a:rPr lang="en-US" altLang="zh-CN" dirty="0">
                <a:solidFill>
                  <a:srgbClr val="00B050"/>
                </a:solidFill>
              </a:rPr>
              <a:t>    if not ret:</a:t>
            </a:r>
            <a:endParaRPr lang="en-US" altLang="zh-CN" dirty="0">
              <a:solidFill>
                <a:srgbClr val="00B050"/>
              </a:solidFill>
            </a:endParaRPr>
          </a:p>
          <a:p>
            <a:r>
              <a:rPr lang="en-US" altLang="zh-CN" dirty="0">
                <a:solidFill>
                  <a:srgbClr val="00B050"/>
                </a:solidFill>
              </a:rPr>
              <a:t>        brea</a:t>
            </a:r>
            <a:r>
              <a:rPr lang="en-US" altLang="zh-CN" dirty="0">
                <a:solidFill>
                  <a:srgbClr val="00B050"/>
                </a:solidFill>
              </a:rPr>
              <a:t>k</a:t>
            </a:r>
            <a:endParaRPr lang="en-US" altLang="zh-CN" dirty="0">
              <a:solidFill>
                <a:srgbClr val="00B050"/>
              </a:solidFill>
            </a:endParaRPr>
          </a:p>
          <a:p>
            <a:r>
              <a:rPr lang="en-US" altLang="zh-CN" dirty="0">
                <a:solidFill>
                  <a:srgbClr val="00B050"/>
                </a:solidFill>
              </a:rPr>
              <a:t>   </a:t>
            </a:r>
            <a:r>
              <a:rPr lang="en-US" altLang="zh-CN" dirty="0">
                <a:solidFill>
                  <a:srgbClr val="FF0000"/>
                </a:solidFill>
              </a:rPr>
              <a:t> # </a:t>
            </a:r>
            <a:r>
              <a:rPr lang="zh-CN" altLang="en-US" dirty="0">
                <a:solidFill>
                  <a:srgbClr val="FF0000"/>
                </a:solidFill>
              </a:rPr>
              <a:t>显示当前帧</a:t>
            </a:r>
            <a:endParaRPr lang="zh-CN" altLang="en-US" dirty="0">
              <a:solidFill>
                <a:srgbClr val="FF0000"/>
              </a:solidFill>
            </a:endParaRPr>
          </a:p>
          <a:p>
            <a:r>
              <a:rPr lang="en-US" altLang="zh-CN" dirty="0">
                <a:solidFill>
                  <a:srgbClr val="00B050"/>
                </a:solidFill>
              </a:rPr>
              <a:t>    cv2.imshow("Video", frame)</a:t>
            </a:r>
            <a:endParaRPr lang="en-US" altLang="zh-CN" dirty="0">
              <a:solidFill>
                <a:srgbClr val="00B050"/>
              </a:solidFill>
            </a:endParaRPr>
          </a:p>
          <a:p>
            <a:r>
              <a:rPr lang="en-US" altLang="zh-CN" dirty="0">
                <a:solidFill>
                  <a:srgbClr val="FF0000"/>
                </a:solidFill>
              </a:rPr>
              <a:t>    # </a:t>
            </a:r>
            <a:r>
              <a:rPr lang="zh-CN" altLang="en-US" dirty="0">
                <a:solidFill>
                  <a:srgbClr val="FF0000"/>
                </a:solidFill>
              </a:rPr>
              <a:t>等待</a:t>
            </a:r>
            <a:r>
              <a:rPr lang="en-US" altLang="zh-CN" dirty="0">
                <a:solidFill>
                  <a:srgbClr val="FF0000"/>
                </a:solidFill>
              </a:rPr>
              <a:t>1ms</a:t>
            </a:r>
            <a:r>
              <a:rPr lang="zh-CN" altLang="en-US" dirty="0">
                <a:solidFill>
                  <a:srgbClr val="FF0000"/>
                </a:solidFill>
              </a:rPr>
              <a:t>，按</a:t>
            </a:r>
            <a:r>
              <a:rPr lang="en-US" altLang="zh-CN" dirty="0">
                <a:solidFill>
                  <a:srgbClr val="FF0000"/>
                </a:solidFill>
              </a:rPr>
              <a:t>'q'</a:t>
            </a:r>
            <a:r>
              <a:rPr lang="zh-CN" altLang="en-US" dirty="0">
                <a:solidFill>
                  <a:srgbClr val="FF0000"/>
                </a:solidFill>
              </a:rPr>
              <a:t>键退出</a:t>
            </a:r>
            <a:endParaRPr lang="zh-CN" altLang="en-US" dirty="0">
              <a:solidFill>
                <a:srgbClr val="FF0000"/>
              </a:solidFill>
            </a:endParaRPr>
          </a:p>
          <a:p>
            <a:r>
              <a:rPr lang="en-US" altLang="zh-CN" dirty="0">
                <a:solidFill>
                  <a:srgbClr val="00B050"/>
                </a:solidFill>
              </a:rPr>
              <a:t>    if cv2.waitKey(1) == ord('q'):</a:t>
            </a:r>
            <a:endParaRPr lang="en-US" altLang="zh-CN" dirty="0">
              <a:solidFill>
                <a:srgbClr val="00B050"/>
              </a:solidFill>
            </a:endParaRPr>
          </a:p>
          <a:p>
            <a:r>
              <a:rPr lang="en-US" altLang="zh-CN" dirty="0">
                <a:solidFill>
                  <a:srgbClr val="00B050"/>
                </a:solidFill>
              </a:rPr>
              <a:t>        break</a:t>
            </a:r>
            <a:endParaRPr lang="en-US" altLang="zh-CN" dirty="0">
              <a:solidFill>
                <a:srgbClr val="00B050"/>
              </a:solidFill>
            </a:endParaRPr>
          </a:p>
          <a:p>
            <a:r>
              <a:rPr lang="en-US" altLang="zh-CN" dirty="0">
                <a:solidFill>
                  <a:srgbClr val="FF0000"/>
                </a:solidFill>
              </a:rPr>
              <a:t># </a:t>
            </a:r>
            <a:r>
              <a:rPr lang="zh-CN" altLang="en-US" dirty="0">
                <a:solidFill>
                  <a:srgbClr val="FF0000"/>
                </a:solidFill>
              </a:rPr>
              <a:t>释放资源</a:t>
            </a:r>
            <a:endParaRPr lang="zh-CN" altLang="en-US" dirty="0">
              <a:solidFill>
                <a:srgbClr val="FF0000"/>
              </a:solidFill>
            </a:endParaRPr>
          </a:p>
          <a:p>
            <a:r>
              <a:rPr lang="en-US" altLang="zh-CN" dirty="0">
                <a:solidFill>
                  <a:srgbClr val="00B050"/>
                </a:solidFill>
              </a:rPr>
              <a:t>cap.release()</a:t>
            </a:r>
            <a:endParaRPr lang="en-US" altLang="zh-CN" dirty="0">
              <a:solidFill>
                <a:srgbClr val="00B050"/>
              </a:solidFill>
            </a:endParaRPr>
          </a:p>
          <a:p>
            <a:r>
              <a:rPr lang="en-US" altLang="zh-CN" dirty="0">
                <a:solidFill>
                  <a:srgbClr val="00B050"/>
                </a:solidFill>
              </a:rPr>
              <a:t>cv2.destroyAllWindows()</a:t>
            </a:r>
            <a:endParaRPr lang="en-US" altLang="zh-CN" dirty="0">
              <a:solidFill>
                <a:srgbClr val="00B050"/>
              </a:solidFill>
            </a:endParaRPr>
          </a:p>
          <a:p>
            <a:endParaRPr lang="en-US" altLang="zh-CN" dirty="0">
              <a:solidFill>
                <a:srgbClr val="00B050"/>
              </a:solidFill>
            </a:endParaRPr>
          </a:p>
        </p:txBody>
      </p:sp>
      <p:sp>
        <p:nvSpPr>
          <p:cNvPr id="3" name="文本框 2"/>
          <p:cNvSpPr txBox="1"/>
          <p:nvPr/>
        </p:nvSpPr>
        <p:spPr>
          <a:xfrm>
            <a:off x="5644515" y="951230"/>
            <a:ext cx="6835775" cy="5326380"/>
          </a:xfrm>
          <a:prstGeom prst="rect">
            <a:avLst/>
          </a:prstGeom>
          <a:noFill/>
        </p:spPr>
        <p:txBody>
          <a:bodyPr wrap="square">
            <a:noAutofit/>
          </a:bodyPr>
          <a:p>
            <a:r>
              <a:rPr lang="en-US" altLang="zh-CN" dirty="0">
                <a:solidFill>
                  <a:schemeClr val="bg1"/>
                </a:solidFill>
              </a:rPr>
              <a:t>12.2</a:t>
            </a:r>
            <a:r>
              <a:rPr lang="zh-CN" altLang="en-US" dirty="0">
                <a:solidFill>
                  <a:schemeClr val="bg1"/>
                </a:solidFill>
              </a:rPr>
              <a:t>视频文件的</a:t>
            </a:r>
            <a:r>
              <a:rPr lang="zh-CN" altLang="en-US" dirty="0">
                <a:solidFill>
                  <a:schemeClr val="bg1"/>
                </a:solidFill>
              </a:rPr>
              <a:t>保存</a:t>
            </a:r>
            <a:endParaRPr lang="zh-CN" altLang="en-US" dirty="0">
              <a:solidFill>
                <a:schemeClr val="bg1"/>
              </a:solidFill>
            </a:endParaRPr>
          </a:p>
          <a:p>
            <a:r>
              <a:rPr lang="zh-CN" altLang="en-US" dirty="0">
                <a:solidFill>
                  <a:schemeClr val="bg1"/>
                </a:solidFill>
              </a:rPr>
              <a:t>基本用法：</a:t>
            </a:r>
            <a:endParaRPr lang="zh-CN" altLang="en-US" dirty="0">
              <a:solidFill>
                <a:schemeClr val="bg1"/>
              </a:solidFill>
            </a:endParaRPr>
          </a:p>
          <a:p>
            <a:r>
              <a:rPr lang="en-US" altLang="zh-CN" dirty="0">
                <a:solidFill>
                  <a:srgbClr val="00B050"/>
                </a:solidFill>
              </a:rPr>
              <a:t>fourcc = cv2.VideoWriter_fourcc(*'mp4v')</a:t>
            </a:r>
            <a:r>
              <a:rPr lang="en-US" altLang="zh-CN" dirty="0">
                <a:solidFill>
                  <a:schemeClr val="bg1"/>
                </a:solidFill>
              </a:rPr>
              <a:t> </a:t>
            </a:r>
            <a:r>
              <a:rPr lang="en-US" altLang="zh-CN" dirty="0">
                <a:solidFill>
                  <a:srgbClr val="FF0000"/>
                </a:solidFill>
              </a:rPr>
              <a:t> # mp4</a:t>
            </a:r>
            <a:r>
              <a:rPr lang="zh-CN" altLang="en-US" dirty="0">
                <a:solidFill>
                  <a:srgbClr val="FF0000"/>
                </a:solidFill>
              </a:rPr>
              <a:t>格式</a:t>
            </a:r>
            <a:endParaRPr lang="zh-CN" altLang="en-US" dirty="0">
              <a:solidFill>
                <a:srgbClr val="FF0000"/>
              </a:solidFill>
            </a:endParaRPr>
          </a:p>
          <a:p>
            <a:r>
              <a:rPr lang="en-US" altLang="zh-CN" dirty="0">
                <a:solidFill>
                  <a:srgbClr val="00B050"/>
                </a:solidFill>
              </a:rPr>
              <a:t>out = cv2.VideoWriter("output.mp4", fourcc, fps, (width, height))</a:t>
            </a:r>
            <a:endParaRPr lang="en-US" altLang="zh-CN" dirty="0">
              <a:solidFill>
                <a:srgbClr val="00B050"/>
              </a:solidFill>
            </a:endParaRPr>
          </a:p>
          <a:p>
            <a:r>
              <a:rPr lang="en-US" altLang="zh-CN" dirty="0">
                <a:solidFill>
                  <a:srgbClr val="00B050"/>
                </a:solidFill>
              </a:rPr>
              <a:t> </a:t>
            </a:r>
            <a:r>
              <a:rPr lang="zh-CN" altLang="en-US" dirty="0">
                <a:solidFill>
                  <a:srgbClr val="00B050"/>
                </a:solidFill>
              </a:rPr>
              <a:t>参数释义：</a:t>
            </a:r>
            <a:endParaRPr lang="en-US" altLang="zh-CN" dirty="0">
              <a:solidFill>
                <a:srgbClr val="00B050"/>
              </a:solidFill>
            </a:endParaRPr>
          </a:p>
          <a:p>
            <a:r>
              <a:rPr lang="en-US" altLang="zh-CN" dirty="0">
                <a:solidFill>
                  <a:srgbClr val="00B050"/>
                </a:solidFill>
              </a:rPr>
              <a:t>    filename,      </a:t>
            </a:r>
            <a:r>
              <a:rPr lang="en-US" altLang="zh-CN" dirty="0">
                <a:solidFill>
                  <a:srgbClr val="FF0000"/>
                </a:solidFill>
              </a:rPr>
              <a:t> # </a:t>
            </a:r>
            <a:r>
              <a:rPr lang="zh-CN" altLang="en-US" dirty="0">
                <a:solidFill>
                  <a:srgbClr val="FF0000"/>
                </a:solidFill>
              </a:rPr>
              <a:t>输出视频路径（如</a:t>
            </a:r>
            <a:r>
              <a:rPr lang="en-US" altLang="zh-CN" dirty="0">
                <a:solidFill>
                  <a:srgbClr val="FF0000"/>
                </a:solidFill>
              </a:rPr>
              <a:t>"output.mp4"</a:t>
            </a:r>
            <a:r>
              <a:rPr lang="zh-CN" altLang="en-US" dirty="0">
                <a:solidFill>
                  <a:srgbClr val="FF0000"/>
                </a:solidFill>
              </a:rPr>
              <a:t>）</a:t>
            </a:r>
            <a:endParaRPr lang="zh-CN" altLang="en-US" dirty="0">
              <a:solidFill>
                <a:srgbClr val="FF0000"/>
              </a:solidFill>
            </a:endParaRPr>
          </a:p>
          <a:p>
            <a:r>
              <a:rPr lang="en-US" altLang="zh-CN" dirty="0">
                <a:solidFill>
                  <a:srgbClr val="00B050"/>
                </a:solidFill>
              </a:rPr>
              <a:t>    fourcc,        </a:t>
            </a:r>
            <a:r>
              <a:rPr lang="en-US" altLang="zh-CN" dirty="0">
                <a:solidFill>
                  <a:srgbClr val="FF0000"/>
                </a:solidFill>
              </a:rPr>
              <a:t> # </a:t>
            </a:r>
            <a:r>
              <a:rPr lang="zh-CN" altLang="en-US" dirty="0">
                <a:solidFill>
                  <a:srgbClr val="FF0000"/>
                </a:solidFill>
              </a:rPr>
              <a:t>编码格式（通过</a:t>
            </a:r>
            <a:r>
              <a:rPr lang="en-US" altLang="zh-CN" dirty="0">
                <a:solidFill>
                  <a:srgbClr val="FF0000"/>
                </a:solidFill>
              </a:rPr>
              <a:t>fourcc</a:t>
            </a:r>
            <a:r>
              <a:rPr lang="zh-CN" altLang="en-US" dirty="0">
                <a:solidFill>
                  <a:srgbClr val="FF0000"/>
                </a:solidFill>
              </a:rPr>
              <a:t>指定）</a:t>
            </a:r>
            <a:endParaRPr lang="zh-CN" altLang="en-US" dirty="0">
              <a:solidFill>
                <a:srgbClr val="FF0000"/>
              </a:solidFill>
            </a:endParaRPr>
          </a:p>
          <a:p>
            <a:r>
              <a:rPr lang="en-US" altLang="zh-CN" dirty="0">
                <a:solidFill>
                  <a:srgbClr val="00B050"/>
                </a:solidFill>
              </a:rPr>
              <a:t>    fps,           </a:t>
            </a:r>
            <a:r>
              <a:rPr lang="en-US" altLang="zh-CN" dirty="0">
                <a:solidFill>
                  <a:srgbClr val="FF0000"/>
                </a:solidFill>
              </a:rPr>
              <a:t> # </a:t>
            </a:r>
            <a:r>
              <a:rPr lang="zh-CN" altLang="en-US" dirty="0">
                <a:solidFill>
                  <a:srgbClr val="FF0000"/>
                </a:solidFill>
              </a:rPr>
              <a:t>帧率（每秒显示的帧数）</a:t>
            </a:r>
            <a:endParaRPr lang="zh-CN" altLang="en-US" dirty="0">
              <a:solidFill>
                <a:srgbClr val="FF0000"/>
              </a:solidFill>
            </a:endParaRPr>
          </a:p>
          <a:p>
            <a:r>
              <a:rPr lang="en-US" altLang="zh-CN" dirty="0">
                <a:solidFill>
                  <a:srgbClr val="00B050"/>
                </a:solidFill>
              </a:rPr>
              <a:t>    frameSize       </a:t>
            </a:r>
            <a:r>
              <a:rPr lang="en-US" altLang="zh-CN" dirty="0">
                <a:solidFill>
                  <a:srgbClr val="FF0000"/>
                </a:solidFill>
              </a:rPr>
              <a:t># </a:t>
            </a:r>
            <a:r>
              <a:rPr lang="zh-CN" altLang="en-US" dirty="0">
                <a:solidFill>
                  <a:srgbClr val="FF0000"/>
                </a:solidFill>
              </a:rPr>
              <a:t>视频帧尺寸（宽</a:t>
            </a:r>
            <a:r>
              <a:rPr lang="en-US" altLang="zh-CN" dirty="0">
                <a:solidFill>
                  <a:srgbClr val="FF0000"/>
                </a:solidFill>
              </a:rPr>
              <a:t>, </a:t>
            </a:r>
            <a:r>
              <a:rPr lang="zh-CN" altLang="en-US" dirty="0">
                <a:solidFill>
                  <a:srgbClr val="FF0000"/>
                </a:solidFill>
              </a:rPr>
              <a:t>高）</a:t>
            </a:r>
            <a:endParaRPr lang="zh-CN" altLang="en-US" dirty="0">
              <a:solidFill>
                <a:srgbClr val="FF0000"/>
              </a:solidFill>
            </a:endParaRPr>
          </a:p>
          <a:p>
            <a:endParaRPr lang="en-US" altLang="zh-CN" dirty="0">
              <a:solidFill>
                <a:srgbClr val="00B050"/>
              </a:solidFill>
            </a:endParaRPr>
          </a:p>
          <a:p>
            <a:endParaRPr lang="en-US" altLang="zh-CN" dirty="0">
              <a:solidFill>
                <a:srgbClr val="00B050"/>
              </a:solidFill>
            </a:endParaRPr>
          </a:p>
          <a:p>
            <a:r>
              <a:rPr lang="zh-CN" altLang="en-US" dirty="0">
                <a:solidFill>
                  <a:schemeClr val="bg1"/>
                </a:solidFill>
              </a:rPr>
              <a:t>视频保存的基本步骤：</a:t>
            </a:r>
            <a:endParaRPr lang="zh-CN" altLang="en-US" dirty="0">
              <a:solidFill>
                <a:schemeClr val="bg1"/>
              </a:solidFill>
            </a:endParaRPr>
          </a:p>
          <a:p>
            <a:r>
              <a:rPr lang="en-US" altLang="zh-CN" dirty="0">
                <a:solidFill>
                  <a:schemeClr val="bg1"/>
                </a:solidFill>
              </a:rPr>
              <a:t>1.</a:t>
            </a:r>
            <a:r>
              <a:rPr lang="zh-CN" altLang="en-US" dirty="0">
                <a:solidFill>
                  <a:schemeClr val="bg1"/>
                </a:solidFill>
              </a:rPr>
              <a:t>定义视频的</a:t>
            </a:r>
            <a:r>
              <a:rPr lang="zh-CN" altLang="en-US" dirty="0">
                <a:solidFill>
                  <a:srgbClr val="FF0000"/>
                </a:solidFill>
              </a:rPr>
              <a:t>编码格式</a:t>
            </a:r>
            <a:r>
              <a:rPr lang="zh-CN" altLang="en-US" dirty="0">
                <a:solidFill>
                  <a:schemeClr val="bg1"/>
                </a:solidFill>
              </a:rPr>
              <a:t>（决定视频文件类型）</a:t>
            </a:r>
            <a:endParaRPr lang="zh-CN" altLang="en-US" dirty="0">
              <a:solidFill>
                <a:schemeClr val="bg1"/>
              </a:solidFill>
            </a:endParaRPr>
          </a:p>
          <a:p>
            <a:r>
              <a:rPr lang="en-US" altLang="zh-CN" dirty="0">
                <a:solidFill>
                  <a:schemeClr val="bg1"/>
                </a:solidFill>
              </a:rPr>
              <a:t>2.</a:t>
            </a:r>
            <a:r>
              <a:rPr lang="zh-CN" altLang="en-US" dirty="0">
                <a:solidFill>
                  <a:schemeClr val="bg1"/>
                </a:solidFill>
              </a:rPr>
              <a:t>创建</a:t>
            </a:r>
            <a:r>
              <a:rPr lang="en-US" altLang="zh-CN" dirty="0">
                <a:solidFill>
                  <a:schemeClr val="bg1"/>
                </a:solidFill>
              </a:rPr>
              <a:t>VideoWriter</a:t>
            </a:r>
            <a:r>
              <a:rPr lang="zh-CN" altLang="en-US" dirty="0">
                <a:solidFill>
                  <a:schemeClr val="bg1"/>
                </a:solidFill>
              </a:rPr>
              <a:t>对象，指定</a:t>
            </a:r>
            <a:r>
              <a:rPr lang="zh-CN" altLang="en-US" dirty="0">
                <a:solidFill>
                  <a:srgbClr val="FF0000"/>
                </a:solidFill>
              </a:rPr>
              <a:t>输出路径、</a:t>
            </a:r>
            <a:endParaRPr lang="zh-CN" altLang="en-US" dirty="0">
              <a:solidFill>
                <a:srgbClr val="FF0000"/>
              </a:solidFill>
            </a:endParaRPr>
          </a:p>
          <a:p>
            <a:r>
              <a:rPr lang="en-US" altLang="zh-CN" dirty="0">
                <a:solidFill>
                  <a:srgbClr val="FF0000"/>
                </a:solidFill>
              </a:rPr>
              <a:t>    </a:t>
            </a:r>
            <a:r>
              <a:rPr lang="zh-CN" altLang="en-US" dirty="0">
                <a:solidFill>
                  <a:srgbClr val="FF0000"/>
                </a:solidFill>
              </a:rPr>
              <a:t>编码格式、帧率、尺寸</a:t>
            </a:r>
            <a:r>
              <a:rPr lang="zh-CN" altLang="en-US" dirty="0">
                <a:solidFill>
                  <a:schemeClr val="bg1"/>
                </a:solidFill>
              </a:rPr>
              <a:t>等参数</a:t>
            </a:r>
            <a:endParaRPr lang="zh-CN" altLang="en-US" dirty="0">
              <a:solidFill>
                <a:schemeClr val="bg1"/>
              </a:solidFill>
            </a:endParaRPr>
          </a:p>
          <a:p>
            <a:r>
              <a:rPr lang="en-US" altLang="zh-CN" dirty="0">
                <a:solidFill>
                  <a:schemeClr val="bg1"/>
                </a:solidFill>
              </a:rPr>
              <a:t>3.</a:t>
            </a:r>
            <a:r>
              <a:rPr lang="zh-CN" altLang="en-US" dirty="0">
                <a:solidFill>
                  <a:schemeClr val="bg1"/>
                </a:solidFill>
              </a:rPr>
              <a:t>循环将处理后的</a:t>
            </a:r>
            <a:r>
              <a:rPr lang="zh-CN" altLang="en-US" dirty="0">
                <a:solidFill>
                  <a:srgbClr val="FF0000"/>
                </a:solidFill>
              </a:rPr>
              <a:t>图像帧</a:t>
            </a:r>
            <a:r>
              <a:rPr lang="zh-CN" altLang="en-US" dirty="0">
                <a:solidFill>
                  <a:schemeClr val="bg1"/>
                </a:solidFill>
              </a:rPr>
              <a:t>写入</a:t>
            </a:r>
            <a:r>
              <a:rPr lang="en-US" altLang="zh-CN" dirty="0">
                <a:solidFill>
                  <a:schemeClr val="bg1"/>
                </a:solidFill>
              </a:rPr>
              <a:t>VideoWriter</a:t>
            </a:r>
            <a:endParaRPr lang="en-US" altLang="zh-CN" dirty="0">
              <a:solidFill>
                <a:schemeClr val="bg1"/>
              </a:solidFill>
            </a:endParaRPr>
          </a:p>
          <a:p>
            <a:r>
              <a:rPr lang="en-US" altLang="zh-CN" dirty="0">
                <a:solidFill>
                  <a:schemeClr val="bg1"/>
                </a:solidFill>
              </a:rPr>
              <a:t>4.</a:t>
            </a:r>
            <a:r>
              <a:rPr lang="zh-CN" altLang="en-US" dirty="0">
                <a:solidFill>
                  <a:schemeClr val="bg1"/>
                </a:solidFill>
              </a:rPr>
              <a:t>释放资源（关闭写入流并保存文件）</a:t>
            </a:r>
            <a:endParaRPr lang="zh-CN" altLang="en-US" dirty="0">
              <a:solidFill>
                <a:schemeClr val="bg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83845" y="212090"/>
            <a:ext cx="6144260" cy="583565"/>
          </a:xfrm>
          <a:prstGeom prst="rect">
            <a:avLst/>
          </a:prstGeom>
          <a:noFill/>
        </p:spPr>
        <p:txBody>
          <a:bodyPr wrap="square">
            <a:spAutoFit/>
          </a:bodyPr>
          <a:p>
            <a:r>
              <a:rPr lang="en-US" altLang="zh-CN" sz="3200" dirty="0">
                <a:solidFill>
                  <a:schemeClr val="bg1"/>
                </a:solidFill>
                <a:latin typeface="华文楷体" panose="02010600040101010101" pitchFamily="2" charset="-122"/>
                <a:ea typeface="华文楷体" panose="02010600040101010101" pitchFamily="2" charset="-122"/>
              </a:rPr>
              <a:t>13.</a:t>
            </a:r>
            <a:r>
              <a:rPr lang="zh-CN" altLang="en-US" sz="3200" dirty="0">
                <a:solidFill>
                  <a:schemeClr val="bg1"/>
                </a:solidFill>
                <a:latin typeface="华文楷体" panose="02010600040101010101" pitchFamily="2" charset="-122"/>
                <a:ea typeface="华文楷体" panose="02010600040101010101" pitchFamily="2" charset="-122"/>
              </a:rPr>
              <a:t>视频</a:t>
            </a:r>
            <a:r>
              <a:rPr lang="zh-CN" altLang="en-US" sz="3200" dirty="0">
                <a:solidFill>
                  <a:schemeClr val="bg1"/>
                </a:solidFill>
                <a:latin typeface="华文楷体" panose="02010600040101010101" pitchFamily="2" charset="-122"/>
                <a:ea typeface="华文楷体" panose="02010600040101010101" pitchFamily="2" charset="-122"/>
              </a:rPr>
              <a:t>读写</a:t>
            </a:r>
            <a:endParaRPr lang="zh-CN" altLang="en-US" sz="3200" dirty="0">
              <a:solidFill>
                <a:schemeClr val="bg1"/>
              </a:solidFill>
              <a:latin typeface="华文楷体" panose="02010600040101010101" pitchFamily="2" charset="-122"/>
              <a:ea typeface="华文楷体" panose="02010600040101010101" pitchFamily="2" charset="-122"/>
            </a:endParaRPr>
          </a:p>
        </p:txBody>
      </p:sp>
      <p:sp>
        <p:nvSpPr>
          <p:cNvPr id="2" name="文本框 1"/>
          <p:cNvSpPr txBox="1"/>
          <p:nvPr/>
        </p:nvSpPr>
        <p:spPr>
          <a:xfrm>
            <a:off x="644525" y="1033145"/>
            <a:ext cx="9388475" cy="5483860"/>
          </a:xfrm>
          <a:prstGeom prst="rect">
            <a:avLst/>
          </a:prstGeom>
          <a:noFill/>
        </p:spPr>
        <p:txBody>
          <a:bodyPr wrap="square">
            <a:noAutofit/>
          </a:bodyPr>
          <a:p>
            <a:r>
              <a:rPr lang="en-US" altLang="zh-CN" dirty="0">
                <a:solidFill>
                  <a:schemeClr val="bg1"/>
                </a:solidFill>
              </a:rPr>
              <a:t>13.3</a:t>
            </a:r>
            <a:r>
              <a:rPr lang="zh-CN" altLang="en-US" dirty="0">
                <a:solidFill>
                  <a:schemeClr val="bg1"/>
                </a:solidFill>
              </a:rPr>
              <a:t>录制并保存</a:t>
            </a:r>
            <a:r>
              <a:rPr lang="zh-CN" altLang="en-US" dirty="0">
                <a:solidFill>
                  <a:schemeClr val="bg1"/>
                </a:solidFill>
              </a:rPr>
              <a:t>视频</a:t>
            </a:r>
            <a:endParaRPr lang="en-US" altLang="zh-CN" dirty="0">
              <a:solidFill>
                <a:schemeClr val="bg1"/>
              </a:solidFill>
            </a:endParaRPr>
          </a:p>
          <a:p>
            <a:r>
              <a:rPr lang="en-US" altLang="zh-CN" dirty="0">
                <a:solidFill>
                  <a:srgbClr val="FF0000"/>
                </a:solidFill>
              </a:rPr>
              <a:t># #</a:t>
            </a:r>
            <a:r>
              <a:rPr lang="zh-CN" altLang="en-US" dirty="0">
                <a:solidFill>
                  <a:srgbClr val="FF0000"/>
                </a:solidFill>
              </a:rPr>
              <a:t>录制视频</a:t>
            </a:r>
            <a:endParaRPr lang="zh-CN" altLang="en-US" dirty="0">
              <a:solidFill>
                <a:srgbClr val="FF0000"/>
              </a:solidFill>
            </a:endParaRPr>
          </a:p>
          <a:p>
            <a:r>
              <a:rPr lang="en-US" altLang="zh-CN" dirty="0">
                <a:solidFill>
                  <a:srgbClr val="00B050"/>
                </a:solidFill>
              </a:rPr>
              <a:t>import cv2</a:t>
            </a:r>
            <a:endParaRPr lang="en-US" altLang="zh-CN" dirty="0">
              <a:solidFill>
                <a:srgbClr val="00B050"/>
              </a:solidFill>
            </a:endParaRPr>
          </a:p>
          <a:p>
            <a:r>
              <a:rPr lang="en-US" altLang="zh-CN" dirty="0">
                <a:solidFill>
                  <a:srgbClr val="00B050"/>
                </a:solidFill>
              </a:rPr>
              <a:t>cap=cv2.VideoCapture(0)</a:t>
            </a:r>
            <a:endParaRPr lang="en-US" altLang="zh-CN" dirty="0">
              <a:solidFill>
                <a:srgbClr val="00B050"/>
              </a:solidFill>
            </a:endParaRPr>
          </a:p>
          <a:p>
            <a:r>
              <a:rPr lang="en-US" altLang="zh-CN" dirty="0">
                <a:solidFill>
                  <a:srgbClr val="00B050"/>
                </a:solidFill>
              </a:rPr>
              <a:t>fourcc=cv2.VideoWriter_fourcc(*'mp4v')</a:t>
            </a:r>
            <a:endParaRPr lang="en-US" altLang="zh-CN" dirty="0">
              <a:solidFill>
                <a:srgbClr val="00B050"/>
              </a:solidFill>
            </a:endParaRPr>
          </a:p>
          <a:p>
            <a:r>
              <a:rPr lang="en-US" altLang="zh-CN" dirty="0">
                <a:solidFill>
                  <a:srgbClr val="00B050"/>
                </a:solidFill>
              </a:rPr>
              <a:t>vw=cv2.VideoWriter('output.mp4',fourcc,20,(640,480))</a:t>
            </a:r>
            <a:endParaRPr lang="en-US" altLang="zh-CN" dirty="0">
              <a:solidFill>
                <a:srgbClr val="00B050"/>
              </a:solidFill>
            </a:endParaRPr>
          </a:p>
          <a:p>
            <a:r>
              <a:rPr lang="en-US" altLang="zh-CN" dirty="0">
                <a:solidFill>
                  <a:srgbClr val="00B050"/>
                </a:solidFill>
              </a:rPr>
              <a:t>while cap.isOpened():</a:t>
            </a:r>
            <a:endParaRPr lang="en-US" altLang="zh-CN" dirty="0">
              <a:solidFill>
                <a:srgbClr val="00B050"/>
              </a:solidFill>
            </a:endParaRPr>
          </a:p>
          <a:p>
            <a:r>
              <a:rPr lang="en-US" altLang="zh-CN" dirty="0">
                <a:solidFill>
                  <a:srgbClr val="00B050"/>
                </a:solidFill>
              </a:rPr>
              <a:t>    ret,frame=cap.read()</a:t>
            </a:r>
            <a:endParaRPr lang="en-US" altLang="zh-CN" dirty="0">
              <a:solidFill>
                <a:srgbClr val="00B050"/>
              </a:solidFill>
            </a:endParaRPr>
          </a:p>
          <a:p>
            <a:r>
              <a:rPr lang="en-US" altLang="zh-CN" dirty="0">
                <a:solidFill>
                  <a:srgbClr val="00B050"/>
                </a:solidFill>
              </a:rPr>
              <a:t>    if not ret:</a:t>
            </a:r>
            <a:endParaRPr lang="en-US" altLang="zh-CN" dirty="0">
              <a:solidFill>
                <a:srgbClr val="00B050"/>
              </a:solidFill>
            </a:endParaRPr>
          </a:p>
          <a:p>
            <a:r>
              <a:rPr lang="en-US" altLang="zh-CN" dirty="0">
                <a:solidFill>
                  <a:srgbClr val="00B050"/>
                </a:solidFill>
              </a:rPr>
              <a:t>        print('can not recive frame,Exiting ')</a:t>
            </a:r>
            <a:endParaRPr lang="en-US" altLang="zh-CN" dirty="0">
              <a:solidFill>
                <a:srgbClr val="00B050"/>
              </a:solidFill>
            </a:endParaRPr>
          </a:p>
          <a:p>
            <a:r>
              <a:rPr lang="en-US" altLang="zh-CN" dirty="0">
                <a:solidFill>
                  <a:srgbClr val="00B050"/>
                </a:solidFill>
              </a:rPr>
              <a:t>        break</a:t>
            </a:r>
            <a:endParaRPr lang="en-US" altLang="zh-CN" dirty="0">
              <a:solidFill>
                <a:srgbClr val="00B050"/>
              </a:solidFill>
            </a:endParaRPr>
          </a:p>
          <a:p>
            <a:r>
              <a:rPr lang="en-US" altLang="zh-CN" dirty="0">
                <a:solidFill>
                  <a:srgbClr val="00B050"/>
                </a:solidFill>
              </a:rPr>
              <a:t>    vw.write(frame)</a:t>
            </a:r>
            <a:endParaRPr lang="en-US" altLang="zh-CN" dirty="0">
              <a:solidFill>
                <a:srgbClr val="00B050"/>
              </a:solidFill>
            </a:endParaRPr>
          </a:p>
          <a:p>
            <a:r>
              <a:rPr lang="en-US" altLang="zh-CN" dirty="0">
                <a:solidFill>
                  <a:srgbClr val="00B050"/>
                </a:solidFill>
              </a:rPr>
              <a:t>    cv2.imshow('frame',frame)</a:t>
            </a:r>
            <a:endParaRPr lang="en-US" altLang="zh-CN" dirty="0">
              <a:solidFill>
                <a:srgbClr val="00B050"/>
              </a:solidFill>
            </a:endParaRPr>
          </a:p>
          <a:p>
            <a:r>
              <a:rPr lang="en-US" altLang="zh-CN" dirty="0">
                <a:solidFill>
                  <a:srgbClr val="00B050"/>
                </a:solidFill>
              </a:rPr>
              <a:t>    if cv2.waitKey(1)==ord('q'):</a:t>
            </a:r>
            <a:endParaRPr lang="en-US" altLang="zh-CN" dirty="0">
              <a:solidFill>
                <a:srgbClr val="00B050"/>
              </a:solidFill>
            </a:endParaRPr>
          </a:p>
          <a:p>
            <a:r>
              <a:rPr lang="en-US" altLang="zh-CN" dirty="0">
                <a:solidFill>
                  <a:srgbClr val="00B050"/>
                </a:solidFill>
              </a:rPr>
              <a:t>        break</a:t>
            </a:r>
            <a:endParaRPr lang="en-US" altLang="zh-CN" dirty="0">
              <a:solidFill>
                <a:srgbClr val="00B050"/>
              </a:solidFill>
            </a:endParaRPr>
          </a:p>
          <a:p>
            <a:r>
              <a:rPr lang="en-US" altLang="zh-CN" dirty="0">
                <a:solidFill>
                  <a:srgbClr val="00B050"/>
                </a:solidFill>
              </a:rPr>
              <a:t>cap.release()</a:t>
            </a:r>
            <a:endParaRPr lang="en-US" altLang="zh-CN" dirty="0">
              <a:solidFill>
                <a:srgbClr val="00B050"/>
              </a:solidFill>
            </a:endParaRPr>
          </a:p>
          <a:p>
            <a:r>
              <a:rPr lang="en-US" altLang="zh-CN" dirty="0">
                <a:solidFill>
                  <a:srgbClr val="00B050"/>
                </a:solidFill>
              </a:rPr>
              <a:t>vw.release()</a:t>
            </a:r>
            <a:endParaRPr lang="en-US" altLang="zh-CN" dirty="0">
              <a:solidFill>
                <a:srgbClr val="00B050"/>
              </a:solidFill>
            </a:endParaRPr>
          </a:p>
          <a:p>
            <a:r>
              <a:rPr lang="en-US" altLang="zh-CN" dirty="0">
                <a:solidFill>
                  <a:srgbClr val="00B050"/>
                </a:solidFill>
              </a:rPr>
              <a:t>cv2.destroyAllWindows()</a:t>
            </a:r>
            <a:endParaRPr lang="en-US" altLang="zh-CN" dirty="0">
              <a:solidFill>
                <a:srgbClr val="00B050"/>
              </a:solidFill>
            </a:endParaRPr>
          </a:p>
          <a:p>
            <a:endParaRPr lang="en-US" altLang="zh-CN" dirty="0">
              <a:solidFill>
                <a:srgbClr val="00B05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83845" y="212090"/>
            <a:ext cx="6144260" cy="583565"/>
          </a:xfrm>
          <a:prstGeom prst="rect">
            <a:avLst/>
          </a:prstGeom>
          <a:noFill/>
        </p:spPr>
        <p:txBody>
          <a:bodyPr wrap="square">
            <a:spAutoFit/>
          </a:bodyPr>
          <a:p>
            <a:r>
              <a:rPr lang="en-US" altLang="zh-CN" sz="3200" dirty="0">
                <a:solidFill>
                  <a:schemeClr val="bg1"/>
                </a:solidFill>
                <a:latin typeface="华文楷体" panose="02010600040101010101" pitchFamily="2" charset="-122"/>
                <a:ea typeface="华文楷体" panose="02010600040101010101" pitchFamily="2" charset="-122"/>
              </a:rPr>
              <a:t>14.</a:t>
            </a:r>
            <a:r>
              <a:rPr lang="zh-CN" altLang="en-US" sz="3200" dirty="0">
                <a:solidFill>
                  <a:schemeClr val="bg1"/>
                </a:solidFill>
                <a:latin typeface="华文楷体" panose="02010600040101010101" pitchFamily="2" charset="-122"/>
                <a:ea typeface="华文楷体" panose="02010600040101010101" pitchFamily="2" charset="-122"/>
              </a:rPr>
              <a:t>角点</a:t>
            </a:r>
            <a:r>
              <a:rPr lang="zh-CN" altLang="en-US" sz="3200" dirty="0">
                <a:solidFill>
                  <a:schemeClr val="bg1"/>
                </a:solidFill>
                <a:latin typeface="华文楷体" panose="02010600040101010101" pitchFamily="2" charset="-122"/>
                <a:ea typeface="华文楷体" panose="02010600040101010101" pitchFamily="2" charset="-122"/>
              </a:rPr>
              <a:t>检测</a:t>
            </a:r>
            <a:endParaRPr lang="zh-CN" altLang="en-US" sz="3200" dirty="0">
              <a:solidFill>
                <a:schemeClr val="bg1"/>
              </a:solidFill>
              <a:latin typeface="华文楷体" panose="02010600040101010101" pitchFamily="2" charset="-122"/>
              <a:ea typeface="华文楷体" panose="02010600040101010101" pitchFamily="2" charset="-122"/>
            </a:endParaRPr>
          </a:p>
        </p:txBody>
      </p:sp>
      <p:sp>
        <p:nvSpPr>
          <p:cNvPr id="6" name="文本框 5"/>
          <p:cNvSpPr txBox="1"/>
          <p:nvPr/>
        </p:nvSpPr>
        <p:spPr>
          <a:xfrm>
            <a:off x="352425" y="1067435"/>
            <a:ext cx="11661775" cy="5337810"/>
          </a:xfrm>
          <a:prstGeom prst="rect">
            <a:avLst/>
          </a:prstGeom>
          <a:noFill/>
        </p:spPr>
        <p:txBody>
          <a:bodyPr wrap="square">
            <a:noAutofit/>
          </a:bodyPr>
          <a:lstStyle/>
          <a:p>
            <a:r>
              <a:rPr lang="zh-CN" altLang="en-US" dirty="0">
                <a:solidFill>
                  <a:srgbClr val="FF0000"/>
                </a:solidFill>
              </a:rPr>
              <a:t>基础概念</a:t>
            </a:r>
            <a:endParaRPr lang="zh-CN" altLang="en-US" dirty="0">
              <a:solidFill>
                <a:srgbClr val="FF0000"/>
              </a:solidFill>
            </a:endParaRPr>
          </a:p>
          <a:p>
            <a:r>
              <a:rPr lang="zh-CN" altLang="en-US" dirty="0">
                <a:solidFill>
                  <a:schemeClr val="bg1"/>
                </a:solidFill>
              </a:rPr>
              <a:t>角点是图像中具有特殊意义的特征点，通常表现为物体边缘的交点或灰度值在多个方向上发生剧烈变化的区域（如拐角、交叉点等）。角点是图像中最稳定的特征之一，广泛应用于目标跟踪、图像拼接、立体匹配等任务。</a:t>
            </a:r>
            <a:endParaRPr lang="zh-CN" altLang="en-US" dirty="0">
              <a:solidFill>
                <a:schemeClr val="bg1"/>
              </a:solidFill>
            </a:endParaRPr>
          </a:p>
          <a:p>
            <a:r>
              <a:rPr lang="zh-CN" altLang="en-US" dirty="0">
                <a:solidFill>
                  <a:srgbClr val="FF0000"/>
                </a:solidFill>
              </a:rPr>
              <a:t>核心特征</a:t>
            </a:r>
            <a:endParaRPr lang="zh-CN" altLang="en-US" dirty="0">
              <a:solidFill>
                <a:srgbClr val="FF0000"/>
              </a:solidFill>
            </a:endParaRPr>
          </a:p>
          <a:p>
            <a:r>
              <a:rPr lang="zh-CN" altLang="en-US" dirty="0">
                <a:solidFill>
                  <a:schemeClr val="bg1"/>
                </a:solidFill>
              </a:rPr>
              <a:t>角点具有两个关键特性，使其区别于其他图像特征（如边缘、平坦区域）：</a:t>
            </a:r>
            <a:endParaRPr lang="zh-CN" altLang="en-US" dirty="0">
              <a:solidFill>
                <a:schemeClr val="bg1"/>
              </a:solidFill>
            </a:endParaRPr>
          </a:p>
          <a:p>
            <a:r>
              <a:rPr lang="zh-CN" altLang="en-US" dirty="0">
                <a:solidFill>
                  <a:schemeClr val="bg1"/>
                </a:solidFill>
              </a:rPr>
              <a:t>灰度变化剧烈：在多个方向（至少两个垂直方向）上，像素的灰度值会发生显著变化。</a:t>
            </a:r>
            <a:endParaRPr lang="zh-CN" altLang="en-US" dirty="0">
              <a:solidFill>
                <a:schemeClr val="bg1"/>
              </a:solidFill>
            </a:endParaRPr>
          </a:p>
          <a:p>
            <a:r>
              <a:rPr lang="zh-CN" altLang="en-US" dirty="0">
                <a:solidFill>
                  <a:schemeClr val="bg1"/>
                </a:solidFill>
              </a:rPr>
              <a:t>例如：棋盘格的</a:t>
            </a:r>
            <a:r>
              <a:rPr lang="zh-CN" altLang="en-US" dirty="0">
                <a:solidFill>
                  <a:srgbClr val="FF0000"/>
                </a:solidFill>
              </a:rPr>
              <a:t>交叉点</a:t>
            </a:r>
            <a:r>
              <a:rPr lang="zh-CN" altLang="en-US" dirty="0">
                <a:solidFill>
                  <a:schemeClr val="bg1"/>
                </a:solidFill>
              </a:rPr>
              <a:t>、物体的</a:t>
            </a:r>
            <a:r>
              <a:rPr lang="zh-CN" altLang="en-US" dirty="0">
                <a:solidFill>
                  <a:srgbClr val="FF0000"/>
                </a:solidFill>
              </a:rPr>
              <a:t>拐角处</a:t>
            </a:r>
            <a:r>
              <a:rPr lang="zh-CN" altLang="en-US" dirty="0">
                <a:solidFill>
                  <a:schemeClr val="bg1"/>
                </a:solidFill>
              </a:rPr>
              <a:t>。</a:t>
            </a:r>
            <a:endParaRPr lang="zh-CN" altLang="en-US" dirty="0">
              <a:solidFill>
                <a:schemeClr val="bg1"/>
              </a:solidFill>
            </a:endParaRPr>
          </a:p>
          <a:p>
            <a:r>
              <a:rPr lang="zh-CN" altLang="en-US" dirty="0">
                <a:solidFill>
                  <a:srgbClr val="FF0000"/>
                </a:solidFill>
              </a:rPr>
              <a:t>角点检测算法</a:t>
            </a:r>
            <a:endParaRPr lang="zh-CN" altLang="en-US" dirty="0">
              <a:solidFill>
                <a:schemeClr val="bg1"/>
              </a:solidFill>
            </a:endParaRPr>
          </a:p>
          <a:p>
            <a:r>
              <a:rPr lang="en-US" altLang="zh-CN" dirty="0">
                <a:solidFill>
                  <a:schemeClr val="bg1"/>
                </a:solidFill>
              </a:rPr>
              <a:t>1. Harris </a:t>
            </a:r>
            <a:r>
              <a:rPr lang="zh-CN" altLang="en-US" dirty="0">
                <a:solidFill>
                  <a:schemeClr val="bg1"/>
                </a:solidFill>
              </a:rPr>
              <a:t>角点检测</a:t>
            </a:r>
            <a:endParaRPr lang="zh-CN" altLang="en-US" dirty="0">
              <a:solidFill>
                <a:schemeClr val="bg1"/>
              </a:solidFill>
            </a:endParaRPr>
          </a:p>
          <a:p>
            <a:r>
              <a:rPr lang="zh-CN" altLang="en-US" dirty="0">
                <a:solidFill>
                  <a:srgbClr val="FF0000"/>
                </a:solidFill>
              </a:rPr>
              <a:t>原理</a:t>
            </a:r>
            <a:r>
              <a:rPr lang="zh-CN" altLang="en-US" dirty="0">
                <a:solidFill>
                  <a:schemeClr val="bg1"/>
                </a:solidFill>
              </a:rPr>
              <a:t>：通过计算像素邻域的协方差矩阵，分析其特征值来判断是否为角点。</a:t>
            </a:r>
            <a:endParaRPr lang="zh-CN" altLang="en-US" dirty="0">
              <a:solidFill>
                <a:schemeClr val="bg1"/>
              </a:solidFill>
            </a:endParaRPr>
          </a:p>
          <a:p>
            <a:r>
              <a:rPr lang="zh-CN" altLang="en-US" dirty="0">
                <a:solidFill>
                  <a:schemeClr val="bg1"/>
                </a:solidFill>
              </a:rPr>
              <a:t>若两个特征值都很大</a:t>
            </a:r>
            <a:r>
              <a:rPr lang="en-US" altLang="zh-CN" dirty="0">
                <a:solidFill>
                  <a:schemeClr val="bg1"/>
                </a:solidFill>
              </a:rPr>
              <a:t> </a:t>
            </a:r>
            <a:r>
              <a:rPr lang="en-US" altLang="en-US" dirty="0">
                <a:solidFill>
                  <a:schemeClr val="bg1"/>
                </a:solidFill>
              </a:rPr>
              <a:t>→</a:t>
            </a:r>
            <a:r>
              <a:rPr lang="en-US" altLang="zh-CN" dirty="0">
                <a:solidFill>
                  <a:schemeClr val="bg1"/>
                </a:solidFill>
              </a:rPr>
              <a:t> </a:t>
            </a:r>
            <a:r>
              <a:rPr lang="zh-CN" altLang="en-US" dirty="0">
                <a:solidFill>
                  <a:schemeClr val="bg1"/>
                </a:solidFill>
              </a:rPr>
              <a:t>角点</a:t>
            </a:r>
            <a:endParaRPr lang="zh-CN" altLang="en-US" dirty="0">
              <a:solidFill>
                <a:schemeClr val="bg1"/>
              </a:solidFill>
            </a:endParaRPr>
          </a:p>
          <a:p>
            <a:r>
              <a:rPr lang="zh-CN" altLang="en-US" dirty="0">
                <a:solidFill>
                  <a:schemeClr val="bg1"/>
                </a:solidFill>
              </a:rPr>
              <a:t>一个大一个小</a:t>
            </a:r>
            <a:r>
              <a:rPr lang="en-US" altLang="zh-CN" dirty="0">
                <a:solidFill>
                  <a:schemeClr val="bg1"/>
                </a:solidFill>
              </a:rPr>
              <a:t> </a:t>
            </a:r>
            <a:r>
              <a:rPr lang="en-US" altLang="en-US" dirty="0">
                <a:solidFill>
                  <a:schemeClr val="bg1"/>
                </a:solidFill>
              </a:rPr>
              <a:t>→</a:t>
            </a:r>
            <a:r>
              <a:rPr lang="en-US" altLang="zh-CN" dirty="0">
                <a:solidFill>
                  <a:schemeClr val="bg1"/>
                </a:solidFill>
              </a:rPr>
              <a:t> </a:t>
            </a:r>
            <a:r>
              <a:rPr lang="zh-CN" altLang="en-US" dirty="0">
                <a:solidFill>
                  <a:schemeClr val="bg1"/>
                </a:solidFill>
              </a:rPr>
              <a:t>边缘</a:t>
            </a:r>
            <a:endParaRPr lang="zh-CN" altLang="en-US" dirty="0">
              <a:solidFill>
                <a:schemeClr val="bg1"/>
              </a:solidFill>
            </a:endParaRPr>
          </a:p>
          <a:p>
            <a:r>
              <a:rPr lang="zh-CN" altLang="en-US" dirty="0">
                <a:solidFill>
                  <a:schemeClr val="bg1"/>
                </a:solidFill>
              </a:rPr>
              <a:t>两个都小</a:t>
            </a:r>
            <a:r>
              <a:rPr lang="en-US" altLang="zh-CN" dirty="0">
                <a:solidFill>
                  <a:schemeClr val="bg1"/>
                </a:solidFill>
              </a:rPr>
              <a:t> </a:t>
            </a:r>
            <a:r>
              <a:rPr lang="en-US" altLang="en-US" dirty="0">
                <a:solidFill>
                  <a:schemeClr val="bg1"/>
                </a:solidFill>
              </a:rPr>
              <a:t>→</a:t>
            </a:r>
            <a:r>
              <a:rPr lang="en-US" altLang="zh-CN" dirty="0">
                <a:solidFill>
                  <a:schemeClr val="bg1"/>
                </a:solidFill>
              </a:rPr>
              <a:t> </a:t>
            </a:r>
            <a:r>
              <a:rPr lang="zh-CN" altLang="en-US" dirty="0">
                <a:solidFill>
                  <a:schemeClr val="bg1"/>
                </a:solidFill>
              </a:rPr>
              <a:t>平坦区域</a:t>
            </a:r>
            <a:endParaRPr lang="zh-CN" altLang="en-US" dirty="0">
              <a:solidFill>
                <a:schemeClr val="bg1"/>
              </a:solidFill>
            </a:endParaRPr>
          </a:p>
          <a:p>
            <a:r>
              <a:rPr lang="zh-CN" altLang="en-US" dirty="0">
                <a:solidFill>
                  <a:srgbClr val="FF0000"/>
                </a:solidFill>
              </a:rPr>
              <a:t>函数</a:t>
            </a:r>
            <a:r>
              <a:rPr lang="zh-CN" altLang="en-US" dirty="0">
                <a:solidFill>
                  <a:schemeClr val="bg1"/>
                </a:solidFill>
              </a:rPr>
              <a:t>：</a:t>
            </a:r>
            <a:r>
              <a:rPr lang="en-US" altLang="zh-CN" dirty="0">
                <a:solidFill>
                  <a:schemeClr val="bg1"/>
                </a:solidFill>
              </a:rPr>
              <a:t>cv2.cornerHarris()</a:t>
            </a:r>
            <a:endParaRPr lang="en-US" altLang="zh-CN" dirty="0">
              <a:solidFill>
                <a:schemeClr val="bg1"/>
              </a:solidFill>
            </a:endParaRPr>
          </a:p>
          <a:p>
            <a:r>
              <a:rPr lang="zh-CN" altLang="en-US" dirty="0">
                <a:solidFill>
                  <a:srgbClr val="FF0000"/>
                </a:solidFill>
              </a:rPr>
              <a:t>特点</a:t>
            </a:r>
            <a:r>
              <a:rPr lang="zh-CN" altLang="en-US" dirty="0">
                <a:solidFill>
                  <a:schemeClr val="bg1"/>
                </a:solidFill>
              </a:rPr>
              <a:t>：经典算法，原理清晰，但对参数（如自由参数</a:t>
            </a:r>
            <a:r>
              <a:rPr lang="en-US" altLang="zh-CN" dirty="0">
                <a:solidFill>
                  <a:schemeClr val="bg1"/>
                </a:solidFill>
              </a:rPr>
              <a:t>k</a:t>
            </a:r>
            <a:r>
              <a:rPr lang="zh-CN" altLang="en-US" dirty="0">
                <a:solidFill>
                  <a:schemeClr val="bg1"/>
                </a:solidFill>
              </a:rPr>
              <a:t>）较敏感。</a:t>
            </a:r>
            <a:endParaRPr lang="zh-CN" altLang="en-US" dirty="0">
              <a:solidFill>
                <a:schemeClr val="bg1"/>
              </a:solidFill>
            </a:endParaRPr>
          </a:p>
          <a:p>
            <a:r>
              <a:rPr lang="en-US" altLang="zh-CN" dirty="0">
                <a:solidFill>
                  <a:schemeClr val="bg1"/>
                </a:solidFill>
              </a:rPr>
              <a:t>2. Shi-Tomasi </a:t>
            </a:r>
            <a:r>
              <a:rPr lang="zh-CN" altLang="en-US" dirty="0">
                <a:solidFill>
                  <a:schemeClr val="bg1"/>
                </a:solidFill>
              </a:rPr>
              <a:t>角点检测（</a:t>
            </a:r>
            <a:r>
              <a:rPr lang="en-US" altLang="zh-CN" dirty="0">
                <a:solidFill>
                  <a:schemeClr val="bg1"/>
                </a:solidFill>
              </a:rPr>
              <a:t>Harris </a:t>
            </a:r>
            <a:r>
              <a:rPr lang="zh-CN" altLang="en-US" dirty="0">
                <a:solidFill>
                  <a:schemeClr val="bg1"/>
                </a:solidFill>
              </a:rPr>
              <a:t>改进版）</a:t>
            </a:r>
            <a:endParaRPr lang="zh-CN" altLang="en-US" dirty="0">
              <a:solidFill>
                <a:schemeClr val="bg1"/>
              </a:solidFill>
            </a:endParaRPr>
          </a:p>
          <a:p>
            <a:r>
              <a:rPr lang="zh-CN" altLang="en-US" dirty="0">
                <a:solidFill>
                  <a:srgbClr val="FF0000"/>
                </a:solidFill>
              </a:rPr>
              <a:t>原理</a:t>
            </a:r>
            <a:r>
              <a:rPr lang="zh-CN" altLang="en-US" dirty="0">
                <a:solidFill>
                  <a:schemeClr val="bg1"/>
                </a:solidFill>
              </a:rPr>
              <a:t>：简化了角点判断标准，直接用两个特征值中的最小值作为判断依据，当最小值大于阈值时判定为角点。</a:t>
            </a:r>
            <a:endParaRPr lang="zh-CN" altLang="en-US" dirty="0">
              <a:solidFill>
                <a:schemeClr val="bg1"/>
              </a:solidFill>
            </a:endParaRPr>
          </a:p>
          <a:p>
            <a:r>
              <a:rPr lang="zh-CN" altLang="en-US" dirty="0">
                <a:solidFill>
                  <a:srgbClr val="FF0000"/>
                </a:solidFill>
              </a:rPr>
              <a:t>函数</a:t>
            </a:r>
            <a:r>
              <a:rPr lang="zh-CN" altLang="en-US" dirty="0">
                <a:solidFill>
                  <a:schemeClr val="bg1"/>
                </a:solidFill>
              </a:rPr>
              <a:t>：</a:t>
            </a:r>
            <a:r>
              <a:rPr lang="en-US" altLang="zh-CN" dirty="0">
                <a:solidFill>
                  <a:schemeClr val="bg1"/>
                </a:solidFill>
              </a:rPr>
              <a:t>cv2.goodFeaturesToTrack()</a:t>
            </a:r>
            <a:endParaRPr lang="en-US" altLang="zh-CN" dirty="0">
              <a:solidFill>
                <a:schemeClr val="bg1"/>
              </a:solidFill>
            </a:endParaRPr>
          </a:p>
          <a:p>
            <a:r>
              <a:rPr lang="zh-CN" altLang="en-US" dirty="0">
                <a:solidFill>
                  <a:srgbClr val="FF0000"/>
                </a:solidFill>
              </a:rPr>
              <a:t>特点</a:t>
            </a:r>
            <a:r>
              <a:rPr lang="zh-CN" altLang="en-US" dirty="0">
                <a:solidFill>
                  <a:schemeClr val="bg1"/>
                </a:solidFill>
              </a:rPr>
              <a:t>：稳定性更好，抗噪声能力强，可直接控制检测角点的数量和质量，实际应用更广泛（如光流跟踪）。</a:t>
            </a:r>
            <a:endParaRPr lang="zh-CN" altLang="en-US" dirty="0">
              <a:solidFill>
                <a:schemeClr val="bg1"/>
              </a:solidFill>
            </a:endParaRPr>
          </a:p>
          <a:p>
            <a:endParaRPr lang="zh-CN" altLang="en-US" dirty="0">
              <a:solidFill>
                <a:schemeClr val="bg1"/>
              </a:solidFill>
            </a:endParaRPr>
          </a:p>
        </p:txBody>
      </p:sp>
      <p:sp>
        <p:nvSpPr>
          <p:cNvPr id="3" name="文本框 2"/>
          <p:cNvSpPr txBox="1"/>
          <p:nvPr/>
        </p:nvSpPr>
        <p:spPr>
          <a:xfrm>
            <a:off x="352425" y="692785"/>
            <a:ext cx="4721860" cy="436245"/>
          </a:xfrm>
          <a:prstGeom prst="rect">
            <a:avLst/>
          </a:prstGeom>
          <a:noFill/>
        </p:spPr>
        <p:txBody>
          <a:bodyPr wrap="square">
            <a:noAutofit/>
          </a:bodyPr>
          <a:lstStyle/>
          <a:p>
            <a:r>
              <a:rPr lang="en-US" altLang="zh-CN" dirty="0">
                <a:solidFill>
                  <a:schemeClr val="bg1"/>
                </a:solidFill>
              </a:rPr>
              <a:t>14.1</a:t>
            </a:r>
            <a:r>
              <a:rPr lang="zh-CN" altLang="en-US" dirty="0">
                <a:solidFill>
                  <a:schemeClr val="bg1"/>
                </a:solidFill>
              </a:rPr>
              <a:t>角点</a:t>
            </a:r>
            <a:endParaRPr lang="zh-CN" altLang="en-US"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标题 1"/>
          <p:cNvSpPr/>
          <p:nvPr/>
        </p:nvSpPr>
        <p:spPr>
          <a:xfrm>
            <a:off x="690840" y="1312560"/>
            <a:ext cx="1010160" cy="1147320"/>
          </a:xfrm>
          <a:prstGeom prst="rect">
            <a:avLst/>
          </a:prstGeom>
          <a:noFill/>
          <a:ln w="0">
            <a:noFill/>
          </a:ln>
        </p:spPr>
        <p:style>
          <a:lnRef idx="0">
            <a:scrgbClr r="0" g="0" b="0"/>
          </a:lnRef>
          <a:fillRef idx="0">
            <a:scrgbClr r="0" g="0" b="0"/>
          </a:fillRef>
          <a:effectRef idx="0">
            <a:scrgbClr r="0" g="0" b="0"/>
          </a:effectRef>
          <a:fontRef idx="minor"/>
        </p:style>
      </p:sp>
      <p:sp>
        <p:nvSpPr>
          <p:cNvPr id="140" name="标题 1"/>
          <p:cNvSpPr/>
          <p:nvPr/>
        </p:nvSpPr>
        <p:spPr>
          <a:xfrm>
            <a:off x="1867680" y="1312560"/>
            <a:ext cx="1010160" cy="1147320"/>
          </a:xfrm>
          <a:prstGeom prst="rect">
            <a:avLst/>
          </a:prstGeom>
          <a:noFill/>
          <a:ln w="0">
            <a:noFill/>
          </a:ln>
        </p:spPr>
        <p:style>
          <a:lnRef idx="0">
            <a:scrgbClr r="0" g="0" b="0"/>
          </a:lnRef>
          <a:fillRef idx="0">
            <a:scrgbClr r="0" g="0" b="0"/>
          </a:fillRef>
          <a:effectRef idx="0">
            <a:scrgbClr r="0" g="0" b="0"/>
          </a:effectRef>
          <a:fontRef idx="minor"/>
        </p:style>
      </p:sp>
      <p:sp>
        <p:nvSpPr>
          <p:cNvPr id="3" name="文本框 2"/>
          <p:cNvSpPr txBox="1"/>
          <p:nvPr/>
        </p:nvSpPr>
        <p:spPr>
          <a:xfrm>
            <a:off x="366395" y="404495"/>
            <a:ext cx="5729605" cy="460375"/>
          </a:xfrm>
          <a:prstGeom prst="rect">
            <a:avLst/>
          </a:prstGeom>
          <a:noFill/>
        </p:spPr>
        <p:txBody>
          <a:bodyPr wrap="square">
            <a:spAutoFit/>
          </a:bodyPr>
          <a:lstStyle/>
          <a:p>
            <a:r>
              <a:rPr lang="zh-CN" altLang="en-US" sz="2400" dirty="0">
                <a:solidFill>
                  <a:schemeClr val="bg1"/>
                </a:solidFill>
                <a:latin typeface="华文楷体" panose="02010600040101010101" pitchFamily="2" charset="-122"/>
                <a:ea typeface="华文楷体" panose="02010600040101010101" pitchFamily="2" charset="-122"/>
              </a:rPr>
              <a:t>什么是“图像处理</a:t>
            </a:r>
            <a:r>
              <a:rPr lang="zh-CN" altLang="en-US" sz="2400" dirty="0">
                <a:solidFill>
                  <a:schemeClr val="bg1"/>
                </a:solidFill>
                <a:latin typeface="华文楷体" panose="02010600040101010101" pitchFamily="2" charset="-122"/>
                <a:ea typeface="华文楷体" panose="02010600040101010101" pitchFamily="2" charset="-122"/>
              </a:rPr>
              <a:t>部分”</a:t>
            </a:r>
            <a:r>
              <a:rPr lang="en-US" altLang="zh-CN" sz="2400" dirty="0">
                <a:solidFill>
                  <a:schemeClr val="bg1"/>
                </a:solidFill>
                <a:latin typeface="华文楷体" panose="02010600040101010101" pitchFamily="2" charset="-122"/>
                <a:ea typeface="华文楷体" panose="02010600040101010101" pitchFamily="2" charset="-122"/>
              </a:rPr>
              <a:t>(image processing) </a:t>
            </a:r>
            <a:endParaRPr lang="zh-CN" altLang="en-US" sz="2400" dirty="0">
              <a:solidFill>
                <a:schemeClr val="bg1"/>
              </a:solidFill>
              <a:latin typeface="华文楷体" panose="02010600040101010101" pitchFamily="2" charset="-122"/>
              <a:ea typeface="华文楷体" panose="02010600040101010101" pitchFamily="2" charset="-122"/>
            </a:endParaRPr>
          </a:p>
        </p:txBody>
      </p:sp>
      <p:sp>
        <p:nvSpPr>
          <p:cNvPr id="5" name="文本框 4"/>
          <p:cNvSpPr txBox="1"/>
          <p:nvPr/>
        </p:nvSpPr>
        <p:spPr>
          <a:xfrm>
            <a:off x="943551" y="1213712"/>
            <a:ext cx="6097022" cy="1198880"/>
          </a:xfrm>
          <a:prstGeom prst="rect">
            <a:avLst/>
          </a:prstGeom>
          <a:noFill/>
        </p:spPr>
        <p:txBody>
          <a:bodyPr wrap="square">
            <a:spAutoFit/>
          </a:bodyPr>
          <a:lstStyle/>
          <a:p>
            <a:r>
              <a:rPr lang="en-US" altLang="zh-CN" dirty="0">
                <a:solidFill>
                  <a:schemeClr val="bg1"/>
                </a:solidFill>
              </a:rPr>
              <a:t>“</a:t>
            </a:r>
            <a:r>
              <a:rPr lang="zh-CN" altLang="en-US" dirty="0">
                <a:solidFill>
                  <a:schemeClr val="bg1"/>
                </a:solidFill>
              </a:rPr>
              <a:t>图像处理部分</a:t>
            </a:r>
            <a:r>
              <a:rPr lang="en-US" altLang="zh-CN" dirty="0">
                <a:solidFill>
                  <a:schemeClr val="bg1"/>
                </a:solidFill>
              </a:rPr>
              <a:t>” </a:t>
            </a:r>
            <a:r>
              <a:rPr lang="zh-CN" altLang="en-US" dirty="0">
                <a:solidFill>
                  <a:schemeClr val="bg1"/>
                </a:solidFill>
              </a:rPr>
              <a:t>是整个技术流程的</a:t>
            </a:r>
            <a:r>
              <a:rPr lang="zh-CN" altLang="en-US" dirty="0">
                <a:solidFill>
                  <a:srgbClr val="FFC000"/>
                </a:solidFill>
                <a:sym typeface="+mn-ea"/>
              </a:rPr>
              <a:t>前置核心环节</a:t>
            </a:r>
            <a:r>
              <a:rPr lang="zh-CN" altLang="en-US" dirty="0">
                <a:solidFill>
                  <a:schemeClr val="bg1"/>
                </a:solidFill>
              </a:rPr>
              <a:t>，其本质是对原始图像数据进行</a:t>
            </a:r>
            <a:r>
              <a:rPr lang="en-US" altLang="zh-CN" dirty="0">
                <a:solidFill>
                  <a:schemeClr val="bg1"/>
                </a:solidFill>
              </a:rPr>
              <a:t> “</a:t>
            </a:r>
            <a:r>
              <a:rPr lang="zh-CN" altLang="en-US" dirty="0">
                <a:solidFill>
                  <a:srgbClr val="FFC000"/>
                </a:solidFill>
                <a:sym typeface="+mn-ea"/>
              </a:rPr>
              <a:t>预处理与特征优化</a:t>
            </a:r>
            <a:r>
              <a:rPr lang="en-US" altLang="zh-CN" dirty="0">
                <a:solidFill>
                  <a:schemeClr val="bg1"/>
                </a:solidFill>
              </a:rPr>
              <a:t>”</a:t>
            </a:r>
            <a:r>
              <a:rPr lang="zh-CN" altLang="en-US" dirty="0">
                <a:solidFill>
                  <a:schemeClr val="bg1"/>
                </a:solidFill>
              </a:rPr>
              <a:t>，为后续的</a:t>
            </a:r>
            <a:r>
              <a:rPr lang="en-US" altLang="zh-CN" dirty="0">
                <a:solidFill>
                  <a:schemeClr val="bg1"/>
                </a:solidFill>
              </a:rPr>
              <a:t> “</a:t>
            </a:r>
            <a:r>
              <a:rPr lang="zh-CN" altLang="en-US" dirty="0">
                <a:solidFill>
                  <a:schemeClr val="bg1"/>
                </a:solidFill>
              </a:rPr>
              <a:t>图像理解</a:t>
            </a:r>
            <a:r>
              <a:rPr lang="en-US" altLang="zh-CN" dirty="0">
                <a:solidFill>
                  <a:schemeClr val="bg1"/>
                </a:solidFill>
              </a:rPr>
              <a:t>”</a:t>
            </a:r>
            <a:r>
              <a:rPr lang="zh-CN" altLang="en-US" dirty="0">
                <a:solidFill>
                  <a:schemeClr val="bg1"/>
                </a:solidFill>
              </a:rPr>
              <a:t>（如识别、分割、决策）提供高质量、高可用性的数据基础。</a:t>
            </a:r>
            <a:endParaRPr lang="zh-CN" altLang="en-US" dirty="0">
              <a:solidFill>
                <a:schemeClr val="bg1"/>
              </a:solidFill>
            </a:endParaRPr>
          </a:p>
        </p:txBody>
      </p:sp>
      <p:sp>
        <p:nvSpPr>
          <p:cNvPr id="6" name="文本框 5"/>
          <p:cNvSpPr txBox="1"/>
          <p:nvPr/>
        </p:nvSpPr>
        <p:spPr>
          <a:xfrm>
            <a:off x="414679" y="2812846"/>
            <a:ext cx="2175098" cy="461665"/>
          </a:xfrm>
          <a:prstGeom prst="rect">
            <a:avLst/>
          </a:prstGeom>
          <a:noFill/>
        </p:spPr>
        <p:txBody>
          <a:bodyPr wrap="square" rtlCol="0">
            <a:spAutoFit/>
          </a:bodyPr>
          <a:lstStyle/>
          <a:p>
            <a:r>
              <a:rPr lang="zh-CN" altLang="en-US" sz="2400" b="1" dirty="0">
                <a:solidFill>
                  <a:schemeClr val="bg1"/>
                </a:solidFill>
              </a:rPr>
              <a:t>一些基本概念</a:t>
            </a:r>
            <a:endParaRPr lang="zh-CN" altLang="en-US" sz="2400" b="1" dirty="0">
              <a:solidFill>
                <a:schemeClr val="bg1"/>
              </a:solidFill>
            </a:endParaRPr>
          </a:p>
        </p:txBody>
      </p:sp>
      <p:sp>
        <p:nvSpPr>
          <p:cNvPr id="7" name="文本框 6"/>
          <p:cNvSpPr txBox="1"/>
          <p:nvPr/>
        </p:nvSpPr>
        <p:spPr>
          <a:xfrm>
            <a:off x="871410" y="3487777"/>
            <a:ext cx="10679239" cy="2584450"/>
          </a:xfrm>
          <a:prstGeom prst="rect">
            <a:avLst/>
          </a:prstGeom>
          <a:noFill/>
        </p:spPr>
        <p:txBody>
          <a:bodyPr wrap="square" rtlCol="0">
            <a:spAutoFit/>
          </a:bodyPr>
          <a:lstStyle/>
          <a:p>
            <a:r>
              <a:rPr lang="zh-CN" altLang="en-US" dirty="0">
                <a:solidFill>
                  <a:schemeClr val="bg1"/>
                </a:solidFill>
              </a:rPr>
              <a:t>计算机视觉的核心诉求是</a:t>
            </a:r>
            <a:r>
              <a:rPr lang="en-US" altLang="zh-CN" dirty="0">
                <a:solidFill>
                  <a:schemeClr val="bg1"/>
                </a:solidFill>
              </a:rPr>
              <a:t> “</a:t>
            </a:r>
            <a:r>
              <a:rPr lang="zh-CN" altLang="en-US" dirty="0">
                <a:solidFill>
                  <a:schemeClr val="bg1"/>
                </a:solidFill>
              </a:rPr>
              <a:t>模拟人类视觉系统，从图像中获取语义信息</a:t>
            </a:r>
            <a:r>
              <a:rPr lang="en-US" altLang="zh-CN" dirty="0">
                <a:solidFill>
                  <a:schemeClr val="bg1"/>
                </a:solidFill>
              </a:rPr>
              <a:t>”</a:t>
            </a:r>
            <a:r>
              <a:rPr lang="zh-CN" altLang="en-US" dirty="0">
                <a:solidFill>
                  <a:schemeClr val="bg1"/>
                </a:solidFill>
              </a:rPr>
              <a:t>（比如判断</a:t>
            </a:r>
            <a:r>
              <a:rPr lang="en-US" altLang="zh-CN" dirty="0">
                <a:solidFill>
                  <a:schemeClr val="bg1"/>
                </a:solidFill>
              </a:rPr>
              <a:t> “</a:t>
            </a:r>
            <a:r>
              <a:rPr lang="zh-CN" altLang="en-US" dirty="0">
                <a:solidFill>
                  <a:schemeClr val="bg1"/>
                </a:solidFill>
              </a:rPr>
              <a:t>图像里有一只猫</a:t>
            </a:r>
            <a:r>
              <a:rPr lang="en-US" altLang="zh-CN" dirty="0">
                <a:solidFill>
                  <a:schemeClr val="bg1"/>
                </a:solidFill>
              </a:rPr>
              <a:t>”“</a:t>
            </a:r>
            <a:r>
              <a:rPr lang="zh-CN" altLang="en-US" dirty="0">
                <a:solidFill>
                  <a:schemeClr val="bg1"/>
                </a:solidFill>
              </a:rPr>
              <a:t>车道线在左侧</a:t>
            </a:r>
            <a:r>
              <a:rPr lang="en-US" altLang="zh-CN" dirty="0">
                <a:solidFill>
                  <a:schemeClr val="bg1"/>
                </a:solidFill>
              </a:rPr>
              <a:t>”</a:t>
            </a:r>
            <a:r>
              <a:rPr lang="zh-CN" altLang="en-US" dirty="0">
                <a:solidFill>
                  <a:schemeClr val="bg1"/>
                </a:solidFill>
              </a:rPr>
              <a:t>），但原始图像往往存在</a:t>
            </a:r>
            <a:r>
              <a:rPr lang="zh-CN" altLang="en-US" dirty="0">
                <a:solidFill>
                  <a:srgbClr val="FFC000"/>
                </a:solidFill>
                <a:sym typeface="+mn-ea"/>
              </a:rPr>
              <a:t>优化噪声、冗余信息或格式不兼容等问题</a:t>
            </a:r>
            <a:r>
              <a:rPr lang="zh-CN" altLang="en-US" dirty="0">
                <a:solidFill>
                  <a:schemeClr val="bg1"/>
                </a:solidFill>
              </a:rPr>
              <a:t>，无法直接被</a:t>
            </a:r>
            <a:r>
              <a:rPr lang="en-US" altLang="zh-CN" dirty="0">
                <a:solidFill>
                  <a:schemeClr val="bg1"/>
                </a:solidFill>
              </a:rPr>
              <a:t> AI </a:t>
            </a:r>
            <a:r>
              <a:rPr lang="zh-CN" altLang="en-US" dirty="0">
                <a:solidFill>
                  <a:schemeClr val="bg1"/>
                </a:solidFill>
              </a:rPr>
              <a:t>模型（如卷积神经网络</a:t>
            </a:r>
            <a:r>
              <a:rPr lang="en-US" altLang="zh-CN" dirty="0">
                <a:solidFill>
                  <a:schemeClr val="bg1"/>
                </a:solidFill>
              </a:rPr>
              <a:t> CNN</a:t>
            </a:r>
            <a:r>
              <a:rPr lang="zh-CN" altLang="en-US" dirty="0">
                <a:solidFill>
                  <a:schemeClr val="bg1"/>
                </a:solidFill>
              </a:rPr>
              <a:t>）高效分析。</a:t>
            </a:r>
            <a:endParaRPr lang="zh-CN" altLang="en-US" dirty="0">
              <a:solidFill>
                <a:schemeClr val="bg1"/>
              </a:solidFill>
            </a:endParaRPr>
          </a:p>
          <a:p>
            <a:endParaRPr lang="zh-CN" altLang="en-US" dirty="0">
              <a:solidFill>
                <a:schemeClr val="bg1"/>
              </a:solidFill>
            </a:endParaRPr>
          </a:p>
          <a:p>
            <a:r>
              <a:rPr lang="zh-CN" altLang="en-US" dirty="0">
                <a:solidFill>
                  <a:schemeClr val="bg1"/>
                </a:solidFill>
              </a:rPr>
              <a:t>图像处理部分的作用就是</a:t>
            </a:r>
            <a:r>
              <a:rPr lang="en-US" altLang="zh-CN" dirty="0">
                <a:solidFill>
                  <a:schemeClr val="bg1"/>
                </a:solidFill>
              </a:rPr>
              <a:t> “</a:t>
            </a:r>
            <a:r>
              <a:rPr lang="zh-CN" altLang="en-US" dirty="0">
                <a:solidFill>
                  <a:srgbClr val="FFC000"/>
                </a:solidFill>
                <a:sym typeface="+mn-ea"/>
              </a:rPr>
              <a:t>扫清障碍、提炼关键</a:t>
            </a:r>
            <a:r>
              <a:rPr lang="en-US" altLang="zh-CN" dirty="0">
                <a:solidFill>
                  <a:schemeClr val="bg1"/>
                </a:solidFill>
              </a:rPr>
              <a:t>”</a:t>
            </a:r>
            <a:r>
              <a:rPr lang="zh-CN" altLang="en-US" dirty="0">
                <a:solidFill>
                  <a:schemeClr val="bg1"/>
                </a:solidFill>
              </a:rPr>
              <a:t>：通过一系列算法消除干扰、强化有用特征，将原始图像转化为</a:t>
            </a:r>
            <a:r>
              <a:rPr lang="en-US" altLang="zh-CN" dirty="0">
                <a:solidFill>
                  <a:schemeClr val="bg1"/>
                </a:solidFill>
              </a:rPr>
              <a:t> “</a:t>
            </a:r>
            <a:r>
              <a:rPr lang="zh-CN" altLang="en-US" dirty="0">
                <a:solidFill>
                  <a:schemeClr val="bg1"/>
                </a:solidFill>
              </a:rPr>
              <a:t>计算机能</a:t>
            </a:r>
            <a:r>
              <a:rPr lang="en-US" altLang="zh-CN" dirty="0">
                <a:solidFill>
                  <a:schemeClr val="bg1"/>
                </a:solidFill>
              </a:rPr>
              <a:t>‘</a:t>
            </a:r>
            <a:r>
              <a:rPr lang="zh-CN" altLang="en-US" dirty="0">
                <a:solidFill>
                  <a:schemeClr val="bg1"/>
                </a:solidFill>
              </a:rPr>
              <a:t>读懂</a:t>
            </a:r>
            <a:r>
              <a:rPr lang="en-US" altLang="zh-CN" dirty="0">
                <a:solidFill>
                  <a:schemeClr val="bg1"/>
                </a:solidFill>
              </a:rPr>
              <a:t>’</a:t>
            </a:r>
            <a:r>
              <a:rPr lang="zh-CN" altLang="en-US" dirty="0">
                <a:solidFill>
                  <a:schemeClr val="bg1"/>
                </a:solidFill>
              </a:rPr>
              <a:t>的结构化数据</a:t>
            </a:r>
            <a:r>
              <a:rPr lang="en-US" altLang="zh-CN" dirty="0">
                <a:solidFill>
                  <a:schemeClr val="bg1"/>
                </a:solidFill>
              </a:rPr>
              <a:t>”</a:t>
            </a:r>
            <a:r>
              <a:rPr lang="zh-CN" altLang="en-US" dirty="0">
                <a:solidFill>
                  <a:schemeClr val="bg1"/>
                </a:solidFill>
              </a:rPr>
              <a:t>。</a:t>
            </a:r>
            <a:endParaRPr lang="zh-CN" altLang="en-US" dirty="0">
              <a:solidFill>
                <a:schemeClr val="bg1"/>
              </a:solidFill>
            </a:endParaRPr>
          </a:p>
          <a:p>
            <a:endParaRPr lang="zh-CN" altLang="en-US" dirty="0">
              <a:solidFill>
                <a:schemeClr val="bg1"/>
              </a:solidFill>
            </a:endParaRPr>
          </a:p>
          <a:p>
            <a:r>
              <a:rPr lang="zh-CN" altLang="en-US" dirty="0">
                <a:solidFill>
                  <a:schemeClr val="bg1"/>
                </a:solidFill>
              </a:rPr>
              <a:t>例如：自动驾驶摄像头拍摄的原始路面图像可能因雨天有噪点、因逆光有明暗不均</a:t>
            </a:r>
            <a:r>
              <a:rPr lang="en-US" altLang="zh-CN" dirty="0">
                <a:solidFill>
                  <a:schemeClr val="bg1"/>
                </a:solidFill>
              </a:rPr>
              <a:t> —— </a:t>
            </a:r>
            <a:r>
              <a:rPr lang="zh-CN" altLang="en-US" dirty="0">
                <a:solidFill>
                  <a:schemeClr val="bg1"/>
                </a:solidFill>
              </a:rPr>
              <a:t>图像处理部分会先</a:t>
            </a:r>
            <a:r>
              <a:rPr lang="zh-CN" altLang="en-US" dirty="0">
                <a:solidFill>
                  <a:srgbClr val="FFC000"/>
                </a:solidFill>
                <a:sym typeface="+mn-ea"/>
              </a:rPr>
              <a:t>去噪、提升对比度</a:t>
            </a:r>
            <a:r>
              <a:rPr lang="zh-CN" altLang="en-US" dirty="0">
                <a:solidFill>
                  <a:schemeClr val="bg1"/>
                </a:solidFill>
              </a:rPr>
              <a:t>，再提取车道线的边缘特征，最终把这些特征传给后续模型判断</a:t>
            </a:r>
            <a:r>
              <a:rPr lang="en-US" altLang="zh-CN" dirty="0">
                <a:solidFill>
                  <a:schemeClr val="bg1"/>
                </a:solidFill>
              </a:rPr>
              <a:t> “</a:t>
            </a:r>
            <a:r>
              <a:rPr lang="zh-CN" altLang="en-US" dirty="0">
                <a:solidFill>
                  <a:schemeClr val="bg1"/>
                </a:solidFill>
              </a:rPr>
              <a:t>是否偏离车道</a:t>
            </a:r>
            <a:r>
              <a:rPr lang="en-US" altLang="zh-CN" dirty="0">
                <a:solidFill>
                  <a:schemeClr val="bg1"/>
                </a:solidFill>
              </a:rPr>
              <a:t>”</a:t>
            </a:r>
            <a:r>
              <a:rPr lang="zh-CN" altLang="en-US" dirty="0">
                <a:solidFill>
                  <a:schemeClr val="bg1"/>
                </a:solidFill>
              </a:rPr>
              <a:t>。</a:t>
            </a:r>
            <a:endParaRPr lang="zh-CN" altLang="en-US" dirty="0">
              <a:solidFill>
                <a:schemeClr val="bg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83845" y="212090"/>
            <a:ext cx="6144260" cy="583565"/>
          </a:xfrm>
          <a:prstGeom prst="rect">
            <a:avLst/>
          </a:prstGeom>
          <a:noFill/>
        </p:spPr>
        <p:txBody>
          <a:bodyPr wrap="square">
            <a:spAutoFit/>
          </a:bodyPr>
          <a:p>
            <a:r>
              <a:rPr lang="en-US" altLang="zh-CN" sz="3200" dirty="0">
                <a:solidFill>
                  <a:schemeClr val="bg1"/>
                </a:solidFill>
                <a:latin typeface="华文楷体" panose="02010600040101010101" pitchFamily="2" charset="-122"/>
                <a:ea typeface="华文楷体" panose="02010600040101010101" pitchFamily="2" charset="-122"/>
              </a:rPr>
              <a:t>14.</a:t>
            </a:r>
            <a:r>
              <a:rPr lang="zh-CN" altLang="en-US" sz="3200" dirty="0">
                <a:solidFill>
                  <a:schemeClr val="bg1"/>
                </a:solidFill>
                <a:latin typeface="华文楷体" panose="02010600040101010101" pitchFamily="2" charset="-122"/>
                <a:ea typeface="华文楷体" panose="02010600040101010101" pitchFamily="2" charset="-122"/>
              </a:rPr>
              <a:t>角点检测</a:t>
            </a:r>
            <a:endParaRPr lang="zh-CN" altLang="en-US" sz="3200" dirty="0">
              <a:solidFill>
                <a:schemeClr val="bg1"/>
              </a:solidFill>
              <a:latin typeface="华文楷体" panose="02010600040101010101" pitchFamily="2" charset="-122"/>
              <a:ea typeface="华文楷体" panose="02010600040101010101" pitchFamily="2" charset="-122"/>
            </a:endParaRPr>
          </a:p>
        </p:txBody>
      </p:sp>
      <p:sp>
        <p:nvSpPr>
          <p:cNvPr id="6" name="文本框 5"/>
          <p:cNvSpPr txBox="1"/>
          <p:nvPr/>
        </p:nvSpPr>
        <p:spPr>
          <a:xfrm>
            <a:off x="6340475" y="1219835"/>
            <a:ext cx="5756910" cy="4594860"/>
          </a:xfrm>
          <a:prstGeom prst="rect">
            <a:avLst/>
          </a:prstGeom>
          <a:noFill/>
        </p:spPr>
        <p:txBody>
          <a:bodyPr wrap="square">
            <a:noAutofit/>
          </a:bodyPr>
          <a:lstStyle/>
          <a:p>
            <a:r>
              <a:rPr lang="en-US" altLang="zh-CN" dirty="0">
                <a:solidFill>
                  <a:schemeClr val="bg1"/>
                </a:solidFill>
              </a:rPr>
              <a:t>Shi-Tomas</a:t>
            </a:r>
            <a:r>
              <a:rPr lang="zh-CN" altLang="en-US" dirty="0">
                <a:solidFill>
                  <a:schemeClr val="bg1"/>
                </a:solidFill>
              </a:rPr>
              <a:t>角点</a:t>
            </a:r>
            <a:r>
              <a:rPr lang="zh-CN" altLang="en-US" dirty="0">
                <a:solidFill>
                  <a:schemeClr val="bg1"/>
                </a:solidFill>
              </a:rPr>
              <a:t>检测</a:t>
            </a:r>
            <a:endParaRPr lang="zh-CN" altLang="en-US" dirty="0">
              <a:solidFill>
                <a:schemeClr val="bg1"/>
              </a:solidFill>
            </a:endParaRPr>
          </a:p>
          <a:p>
            <a:r>
              <a:rPr lang="zh-CN" altLang="en-US" dirty="0">
                <a:solidFill>
                  <a:srgbClr val="FF0000"/>
                </a:solidFill>
              </a:rPr>
              <a:t>核心函数</a:t>
            </a:r>
            <a:endParaRPr lang="zh-CN" altLang="en-US" dirty="0">
              <a:solidFill>
                <a:srgbClr val="FF0000"/>
              </a:solidFill>
            </a:endParaRPr>
          </a:p>
          <a:p>
            <a:r>
              <a:rPr lang="en-US" altLang="zh-CN" dirty="0">
                <a:solidFill>
                  <a:srgbClr val="00B050"/>
                </a:solidFill>
              </a:rPr>
              <a:t>corners = cv2.goodFeaturesToTrack(src, maxCorners, qualityLevel, minDistance)</a:t>
            </a:r>
            <a:endParaRPr lang="en-US" altLang="zh-CN" dirty="0">
              <a:solidFill>
                <a:schemeClr val="bg1"/>
              </a:solidFill>
            </a:endParaRPr>
          </a:p>
          <a:p>
            <a:r>
              <a:rPr lang="zh-CN" altLang="en-US" dirty="0">
                <a:solidFill>
                  <a:srgbClr val="FF0000"/>
                </a:solidFill>
              </a:rPr>
              <a:t>参数说明：</a:t>
            </a:r>
            <a:endParaRPr lang="zh-CN" altLang="en-US" dirty="0">
              <a:solidFill>
                <a:srgbClr val="FF0000"/>
              </a:solidFill>
            </a:endParaRPr>
          </a:p>
          <a:p>
            <a:r>
              <a:rPr lang="en-US" altLang="zh-CN" dirty="0">
                <a:solidFill>
                  <a:srgbClr val="00B050"/>
                </a:solidFill>
              </a:rPr>
              <a:t>src</a:t>
            </a:r>
            <a:r>
              <a:rPr lang="zh-CN" altLang="en-US" dirty="0">
                <a:solidFill>
                  <a:srgbClr val="00B050"/>
                </a:solidFill>
              </a:rPr>
              <a:t>：</a:t>
            </a:r>
            <a:r>
              <a:rPr lang="zh-CN" altLang="en-US" dirty="0">
                <a:solidFill>
                  <a:schemeClr val="bg1"/>
                </a:solidFill>
              </a:rPr>
              <a:t>输入图像（单通道灰度图）</a:t>
            </a:r>
            <a:endParaRPr lang="zh-CN" altLang="en-US" dirty="0">
              <a:solidFill>
                <a:schemeClr val="bg1"/>
              </a:solidFill>
            </a:endParaRPr>
          </a:p>
          <a:p>
            <a:r>
              <a:rPr lang="en-US" altLang="zh-CN" dirty="0">
                <a:solidFill>
                  <a:srgbClr val="00B050"/>
                </a:solidFill>
              </a:rPr>
              <a:t>maxCorners</a:t>
            </a:r>
            <a:r>
              <a:rPr lang="zh-CN" altLang="en-US" dirty="0">
                <a:solidFill>
                  <a:schemeClr val="bg1"/>
                </a:solidFill>
              </a:rPr>
              <a:t>：最大检测角点数量（设为</a:t>
            </a:r>
            <a:r>
              <a:rPr lang="en-US" altLang="zh-CN" dirty="0">
                <a:solidFill>
                  <a:schemeClr val="bg1"/>
                </a:solidFill>
              </a:rPr>
              <a:t> 0 </a:t>
            </a:r>
            <a:r>
              <a:rPr lang="zh-CN" altLang="en-US" dirty="0">
                <a:solidFill>
                  <a:schemeClr val="bg1"/>
                </a:solidFill>
              </a:rPr>
              <a:t>表示不限制）</a:t>
            </a:r>
            <a:endParaRPr lang="zh-CN" altLang="en-US" dirty="0">
              <a:solidFill>
                <a:schemeClr val="bg1"/>
              </a:solidFill>
            </a:endParaRPr>
          </a:p>
          <a:p>
            <a:r>
              <a:rPr lang="en-US" altLang="zh-CN" dirty="0">
                <a:solidFill>
                  <a:srgbClr val="00B050"/>
                </a:solidFill>
              </a:rPr>
              <a:t>qualityLevel</a:t>
            </a:r>
            <a:r>
              <a:rPr lang="zh-CN" altLang="en-US" dirty="0">
                <a:solidFill>
                  <a:schemeClr val="bg1"/>
                </a:solidFill>
              </a:rPr>
              <a:t>：角点质量阈值（</a:t>
            </a:r>
            <a:r>
              <a:rPr lang="en-US" altLang="zh-CN" dirty="0">
                <a:solidFill>
                  <a:schemeClr val="bg1"/>
                </a:solidFill>
              </a:rPr>
              <a:t>0~1 </a:t>
            </a:r>
            <a:r>
              <a:rPr lang="zh-CN" altLang="en-US" dirty="0">
                <a:solidFill>
                  <a:schemeClr val="bg1"/>
                </a:solidFill>
              </a:rPr>
              <a:t>之间）</a:t>
            </a:r>
            <a:endParaRPr lang="zh-CN" altLang="en-US" dirty="0">
              <a:solidFill>
                <a:schemeClr val="bg1"/>
              </a:solidFill>
            </a:endParaRPr>
          </a:p>
          <a:p>
            <a:r>
              <a:rPr lang="en-US" altLang="zh-CN" dirty="0">
                <a:solidFill>
                  <a:srgbClr val="00B050"/>
                </a:solidFill>
              </a:rPr>
              <a:t>minDistance</a:t>
            </a:r>
            <a:r>
              <a:rPr lang="zh-CN" altLang="en-US" dirty="0">
                <a:solidFill>
                  <a:schemeClr val="bg1"/>
                </a:solidFill>
              </a:rPr>
              <a:t>：角点间的最小欧氏距离示例代码：</a:t>
            </a:r>
            <a:endParaRPr lang="zh-CN" altLang="en-US" dirty="0">
              <a:solidFill>
                <a:schemeClr val="bg1"/>
              </a:solidFill>
            </a:endParaRPr>
          </a:p>
          <a:p>
            <a:r>
              <a:rPr lang="en-US" altLang="zh-CN" dirty="0">
                <a:solidFill>
                  <a:srgbClr val="FF0000"/>
                </a:solidFill>
              </a:rPr>
              <a:t># </a:t>
            </a:r>
            <a:r>
              <a:rPr lang="zh-CN" altLang="en-US" dirty="0">
                <a:solidFill>
                  <a:srgbClr val="FF0000"/>
                </a:solidFill>
              </a:rPr>
              <a:t>进行</a:t>
            </a:r>
            <a:r>
              <a:rPr lang="en-US" altLang="zh-CN" dirty="0">
                <a:solidFill>
                  <a:srgbClr val="FF0000"/>
                </a:solidFill>
              </a:rPr>
              <a:t>Shi-Tomasi</a:t>
            </a:r>
            <a:r>
              <a:rPr lang="zh-CN" altLang="en-US" dirty="0">
                <a:solidFill>
                  <a:srgbClr val="FF0000"/>
                </a:solidFill>
              </a:rPr>
              <a:t>角点检测</a:t>
            </a:r>
            <a:endParaRPr lang="zh-CN" altLang="en-US" dirty="0">
              <a:solidFill>
                <a:srgbClr val="FF0000"/>
              </a:solidFill>
            </a:endParaRPr>
          </a:p>
          <a:p>
            <a:r>
              <a:rPr lang="en-US" altLang="zh-CN" dirty="0">
                <a:solidFill>
                  <a:srgbClr val="00B050"/>
                </a:solidFill>
              </a:rPr>
              <a:t>corners = cv2.goodFeaturesToTrack(gray, 100, 0.01, 10)</a:t>
            </a:r>
            <a:endParaRPr lang="en-US" altLang="zh-CN" dirty="0">
              <a:solidFill>
                <a:srgbClr val="00B050"/>
              </a:solidFill>
            </a:endParaRPr>
          </a:p>
          <a:p>
            <a:r>
              <a:rPr lang="en-US" altLang="zh-CN" dirty="0">
                <a:solidFill>
                  <a:srgbClr val="00B050"/>
                </a:solidFill>
              </a:rPr>
              <a:t>corners = np.int0(corners)</a:t>
            </a:r>
            <a:r>
              <a:rPr lang="en-US" altLang="zh-CN" dirty="0">
                <a:solidFill>
                  <a:schemeClr val="bg1"/>
                </a:solidFill>
              </a:rPr>
              <a:t>  </a:t>
            </a:r>
            <a:r>
              <a:rPr lang="en-US" altLang="zh-CN" dirty="0">
                <a:solidFill>
                  <a:srgbClr val="FF0000"/>
                </a:solidFill>
              </a:rPr>
              <a:t># </a:t>
            </a:r>
            <a:r>
              <a:rPr lang="zh-CN" altLang="en-US" dirty="0">
                <a:solidFill>
                  <a:srgbClr val="FF0000"/>
                </a:solidFill>
              </a:rPr>
              <a:t>转换为整数坐标</a:t>
            </a:r>
            <a:endParaRPr lang="en-US" altLang="zh-CN" dirty="0">
              <a:solidFill>
                <a:srgbClr val="FF0000"/>
              </a:solidFill>
            </a:endParaRPr>
          </a:p>
          <a:p>
            <a:r>
              <a:rPr lang="en-US" altLang="zh-CN" dirty="0">
                <a:solidFill>
                  <a:srgbClr val="FF0000"/>
                </a:solidFill>
              </a:rPr>
              <a:t># </a:t>
            </a:r>
            <a:r>
              <a:rPr lang="zh-CN" altLang="en-US" dirty="0">
                <a:solidFill>
                  <a:srgbClr val="FF0000"/>
                </a:solidFill>
              </a:rPr>
              <a:t>标记角点</a:t>
            </a:r>
            <a:endParaRPr lang="zh-CN" altLang="en-US" dirty="0">
              <a:solidFill>
                <a:srgbClr val="FF0000"/>
              </a:solidFill>
            </a:endParaRPr>
          </a:p>
          <a:p>
            <a:r>
              <a:rPr lang="en-US" altLang="zh-CN" dirty="0">
                <a:solidFill>
                  <a:srgbClr val="00B050"/>
                </a:solidFill>
              </a:rPr>
              <a:t>for i in corners:</a:t>
            </a:r>
            <a:endParaRPr lang="en-US" altLang="zh-CN" dirty="0">
              <a:solidFill>
                <a:srgbClr val="00B050"/>
              </a:solidFill>
            </a:endParaRPr>
          </a:p>
          <a:p>
            <a:r>
              <a:rPr lang="en-US" altLang="zh-CN" dirty="0">
                <a:solidFill>
                  <a:srgbClr val="00B050"/>
                </a:solidFill>
              </a:rPr>
              <a:t>    x, y = i.ravel()</a:t>
            </a:r>
            <a:endParaRPr lang="en-US" altLang="zh-CN" dirty="0">
              <a:solidFill>
                <a:srgbClr val="00B050"/>
              </a:solidFill>
            </a:endParaRPr>
          </a:p>
          <a:p>
            <a:r>
              <a:rPr lang="en-US" altLang="zh-CN" dirty="0">
                <a:solidFill>
                  <a:srgbClr val="00B050"/>
                </a:solidFill>
              </a:rPr>
              <a:t>    cv2.circle(img, (x, y), 3, (0, 255, 0), -1) </a:t>
            </a:r>
            <a:r>
              <a:rPr lang="en-US" altLang="zh-CN" dirty="0">
                <a:solidFill>
                  <a:schemeClr val="bg1"/>
                </a:solidFill>
              </a:rPr>
              <a:t> </a:t>
            </a:r>
            <a:endParaRPr lang="en-US" altLang="zh-CN" dirty="0">
              <a:solidFill>
                <a:schemeClr val="bg1"/>
              </a:solidFill>
            </a:endParaRPr>
          </a:p>
          <a:p>
            <a:r>
              <a:rPr lang="en-US" altLang="zh-CN" dirty="0">
                <a:solidFill>
                  <a:srgbClr val="FF0000"/>
                </a:solidFill>
              </a:rPr>
              <a:t># </a:t>
            </a:r>
            <a:r>
              <a:rPr lang="zh-CN" altLang="en-US" dirty="0">
                <a:solidFill>
                  <a:srgbClr val="FF0000"/>
                </a:solidFill>
              </a:rPr>
              <a:t>用绿色圆圈标记</a:t>
            </a:r>
            <a:endParaRPr lang="zh-CN" altLang="en-US" dirty="0">
              <a:solidFill>
                <a:srgbClr val="FF0000"/>
              </a:solidFill>
            </a:endParaRPr>
          </a:p>
        </p:txBody>
      </p:sp>
      <p:sp>
        <p:nvSpPr>
          <p:cNvPr id="2" name="文本框 1"/>
          <p:cNvSpPr txBox="1"/>
          <p:nvPr/>
        </p:nvSpPr>
        <p:spPr>
          <a:xfrm>
            <a:off x="245745" y="1219835"/>
            <a:ext cx="5812790" cy="5103495"/>
          </a:xfrm>
          <a:prstGeom prst="rect">
            <a:avLst/>
          </a:prstGeom>
          <a:noFill/>
        </p:spPr>
        <p:txBody>
          <a:bodyPr wrap="square">
            <a:noAutofit/>
          </a:bodyPr>
          <a:p>
            <a:r>
              <a:rPr lang="en-US" altLang="zh-CN" dirty="0">
                <a:solidFill>
                  <a:schemeClr val="bg1"/>
                </a:solidFill>
              </a:rPr>
              <a:t>Harris</a:t>
            </a:r>
            <a:r>
              <a:rPr lang="zh-CN" altLang="en-US" dirty="0">
                <a:solidFill>
                  <a:schemeClr val="bg1"/>
                </a:solidFill>
              </a:rPr>
              <a:t>角点</a:t>
            </a:r>
            <a:r>
              <a:rPr lang="zh-CN" altLang="en-US" dirty="0">
                <a:solidFill>
                  <a:schemeClr val="bg1"/>
                </a:solidFill>
              </a:rPr>
              <a:t>检测</a:t>
            </a:r>
            <a:br>
              <a:rPr lang="zh-CN" altLang="en-US" dirty="0">
                <a:solidFill>
                  <a:schemeClr val="bg1"/>
                </a:solidFill>
              </a:rPr>
            </a:br>
            <a:r>
              <a:rPr lang="zh-CN" altLang="en-US" dirty="0">
                <a:solidFill>
                  <a:srgbClr val="FF0000"/>
                </a:solidFill>
              </a:rPr>
              <a:t>核心函数</a:t>
            </a:r>
            <a:endParaRPr lang="zh-CN" altLang="en-US" dirty="0">
              <a:solidFill>
                <a:schemeClr val="bg1"/>
              </a:solidFill>
            </a:endParaRPr>
          </a:p>
          <a:p>
            <a:r>
              <a:rPr lang="en-US" altLang="zh-CN" dirty="0">
                <a:solidFill>
                  <a:srgbClr val="00B050"/>
                </a:solidFill>
              </a:rPr>
              <a:t>dst = cv2.cornerHarris(src, blockSize, ksize, k)</a:t>
            </a:r>
            <a:endParaRPr lang="en-US" altLang="zh-CN" dirty="0">
              <a:solidFill>
                <a:srgbClr val="00B050"/>
              </a:solidFill>
            </a:endParaRPr>
          </a:p>
          <a:p>
            <a:r>
              <a:rPr lang="zh-CN" altLang="en-US" dirty="0">
                <a:solidFill>
                  <a:srgbClr val="FF0000"/>
                </a:solidFill>
              </a:rPr>
              <a:t>参数说明：</a:t>
            </a:r>
            <a:endParaRPr lang="zh-CN" altLang="en-US" dirty="0">
              <a:solidFill>
                <a:srgbClr val="FF0000"/>
              </a:solidFill>
            </a:endParaRPr>
          </a:p>
          <a:p>
            <a:r>
              <a:rPr lang="en-US" altLang="zh-CN" dirty="0">
                <a:solidFill>
                  <a:srgbClr val="00B050"/>
                </a:solidFill>
              </a:rPr>
              <a:t>src</a:t>
            </a:r>
            <a:r>
              <a:rPr lang="zh-CN" altLang="en-US" dirty="0">
                <a:solidFill>
                  <a:schemeClr val="bg1"/>
                </a:solidFill>
              </a:rPr>
              <a:t>：输入图像（必须是单通道灰度图，</a:t>
            </a:r>
            <a:r>
              <a:rPr lang="en-US" altLang="zh-CN" dirty="0">
                <a:solidFill>
                  <a:schemeClr val="bg1"/>
                </a:solidFill>
              </a:rPr>
              <a:t>float32 </a:t>
            </a:r>
            <a:r>
              <a:rPr lang="zh-CN" altLang="en-US" dirty="0">
                <a:solidFill>
                  <a:schemeClr val="bg1"/>
                </a:solidFill>
              </a:rPr>
              <a:t>类型）</a:t>
            </a:r>
            <a:endParaRPr lang="zh-CN" altLang="en-US" dirty="0">
              <a:solidFill>
                <a:schemeClr val="bg1"/>
              </a:solidFill>
            </a:endParaRPr>
          </a:p>
          <a:p>
            <a:r>
              <a:rPr lang="en-US" altLang="zh-CN" dirty="0">
                <a:solidFill>
                  <a:srgbClr val="00B050"/>
                </a:solidFill>
              </a:rPr>
              <a:t>blockSize</a:t>
            </a:r>
            <a:r>
              <a:rPr lang="zh-CN" altLang="en-US" dirty="0">
                <a:solidFill>
                  <a:schemeClr val="bg1"/>
                </a:solidFill>
              </a:rPr>
              <a:t>：角点检测时考虑的邻域大小（如</a:t>
            </a:r>
            <a:r>
              <a:rPr lang="en-US" altLang="zh-CN" dirty="0">
                <a:solidFill>
                  <a:schemeClr val="bg1"/>
                </a:solidFill>
              </a:rPr>
              <a:t> 2 </a:t>
            </a:r>
            <a:r>
              <a:rPr lang="zh-CN" altLang="en-US" dirty="0">
                <a:solidFill>
                  <a:schemeClr val="bg1"/>
                </a:solidFill>
              </a:rPr>
              <a:t>表示</a:t>
            </a:r>
            <a:r>
              <a:rPr lang="en-US" altLang="zh-CN" dirty="0">
                <a:solidFill>
                  <a:schemeClr val="bg1"/>
                </a:solidFill>
              </a:rPr>
              <a:t> 2</a:t>
            </a:r>
            <a:r>
              <a:rPr lang="en-US" altLang="en-US" dirty="0">
                <a:solidFill>
                  <a:schemeClr val="bg1"/>
                </a:solidFill>
              </a:rPr>
              <a:t>×</a:t>
            </a:r>
            <a:r>
              <a:rPr lang="en-US" altLang="zh-CN" dirty="0">
                <a:solidFill>
                  <a:schemeClr val="bg1"/>
                </a:solidFill>
              </a:rPr>
              <a:t>2 </a:t>
            </a:r>
            <a:r>
              <a:rPr lang="zh-CN" altLang="en-US" dirty="0">
                <a:solidFill>
                  <a:schemeClr val="bg1"/>
                </a:solidFill>
              </a:rPr>
              <a:t>邻域）</a:t>
            </a:r>
            <a:endParaRPr lang="zh-CN" altLang="en-US" dirty="0">
              <a:solidFill>
                <a:schemeClr val="bg1"/>
              </a:solidFill>
            </a:endParaRPr>
          </a:p>
          <a:p>
            <a:r>
              <a:rPr lang="en-US" altLang="zh-CN" dirty="0">
                <a:solidFill>
                  <a:srgbClr val="00B050"/>
                </a:solidFill>
              </a:rPr>
              <a:t>ksize</a:t>
            </a:r>
            <a:r>
              <a:rPr lang="zh-CN" altLang="en-US" dirty="0">
                <a:solidFill>
                  <a:schemeClr val="bg1"/>
                </a:solidFill>
              </a:rPr>
              <a:t>：</a:t>
            </a:r>
            <a:r>
              <a:rPr lang="en-US" altLang="zh-CN" dirty="0">
                <a:solidFill>
                  <a:schemeClr val="bg1"/>
                </a:solidFill>
              </a:rPr>
              <a:t>Sobel </a:t>
            </a:r>
            <a:r>
              <a:rPr lang="zh-CN" altLang="en-US" dirty="0">
                <a:solidFill>
                  <a:schemeClr val="bg1"/>
                </a:solidFill>
              </a:rPr>
              <a:t>算子的卷积核大小（用于计算梯度）</a:t>
            </a:r>
            <a:endParaRPr lang="zh-CN" altLang="en-US" dirty="0">
              <a:solidFill>
                <a:schemeClr val="bg1"/>
              </a:solidFill>
            </a:endParaRPr>
          </a:p>
          <a:p>
            <a:r>
              <a:rPr lang="en-US" altLang="zh-CN" dirty="0">
                <a:solidFill>
                  <a:srgbClr val="00B050"/>
                </a:solidFill>
              </a:rPr>
              <a:t>k</a:t>
            </a:r>
            <a:r>
              <a:rPr lang="zh-CN" altLang="en-US" dirty="0">
                <a:solidFill>
                  <a:schemeClr val="bg1"/>
                </a:solidFill>
              </a:rPr>
              <a:t>：</a:t>
            </a:r>
            <a:r>
              <a:rPr lang="en-US" altLang="zh-CN" dirty="0">
                <a:solidFill>
                  <a:schemeClr val="bg1"/>
                </a:solidFill>
              </a:rPr>
              <a:t>Harris </a:t>
            </a:r>
            <a:r>
              <a:rPr lang="zh-CN" altLang="en-US" dirty="0">
                <a:solidFill>
                  <a:schemeClr val="bg1"/>
                </a:solidFill>
              </a:rPr>
              <a:t>检测的自由参数（通常取</a:t>
            </a:r>
            <a:r>
              <a:rPr lang="en-US" altLang="zh-CN" dirty="0">
                <a:solidFill>
                  <a:schemeClr val="bg1"/>
                </a:solidFill>
              </a:rPr>
              <a:t> 0.04~0.06</a:t>
            </a:r>
            <a:r>
              <a:rPr lang="zh-CN" altLang="en-US" dirty="0">
                <a:solidFill>
                  <a:schemeClr val="bg1"/>
                </a:solidFill>
              </a:rPr>
              <a:t>）</a:t>
            </a:r>
            <a:endParaRPr lang="zh-CN" altLang="en-US" dirty="0">
              <a:solidFill>
                <a:schemeClr val="bg1"/>
              </a:solidFill>
            </a:endParaRPr>
          </a:p>
          <a:p>
            <a:r>
              <a:rPr lang="zh-CN" altLang="en-US" dirty="0">
                <a:solidFill>
                  <a:srgbClr val="FF0000"/>
                </a:solidFill>
              </a:rPr>
              <a:t>示例代码：</a:t>
            </a:r>
            <a:endParaRPr lang="en-US" altLang="zh-CN" dirty="0">
              <a:solidFill>
                <a:srgbClr val="FF0000"/>
              </a:solidFill>
            </a:endParaRPr>
          </a:p>
          <a:p>
            <a:r>
              <a:rPr lang="en-US" altLang="zh-CN" dirty="0">
                <a:solidFill>
                  <a:srgbClr val="00B050"/>
                </a:solidFill>
              </a:rPr>
              <a:t># </a:t>
            </a:r>
            <a:r>
              <a:rPr lang="zh-CN" altLang="en-US" dirty="0">
                <a:solidFill>
                  <a:srgbClr val="00B050"/>
                </a:solidFill>
              </a:rPr>
              <a:t>进行</a:t>
            </a:r>
            <a:r>
              <a:rPr lang="en-US" altLang="zh-CN" dirty="0">
                <a:solidFill>
                  <a:srgbClr val="00B050"/>
                </a:solidFill>
              </a:rPr>
              <a:t>Harris</a:t>
            </a:r>
            <a:r>
              <a:rPr lang="zh-CN" altLang="en-US" dirty="0">
                <a:solidFill>
                  <a:srgbClr val="00B050"/>
                </a:solidFill>
              </a:rPr>
              <a:t>角点检测</a:t>
            </a:r>
            <a:endParaRPr lang="zh-CN" altLang="en-US" dirty="0">
              <a:solidFill>
                <a:srgbClr val="00B050"/>
              </a:solidFill>
            </a:endParaRPr>
          </a:p>
          <a:p>
            <a:r>
              <a:rPr lang="en-US" altLang="zh-CN" dirty="0">
                <a:solidFill>
                  <a:srgbClr val="00B050"/>
                </a:solidFill>
              </a:rPr>
              <a:t>dst = cv2.cornerHarris(gray, 2, 3, 0.04)</a:t>
            </a:r>
            <a:endParaRPr lang="en-US" altLang="zh-CN" dirty="0">
              <a:solidFill>
                <a:srgbClr val="FF0000"/>
              </a:solidFill>
            </a:endParaRPr>
          </a:p>
          <a:p>
            <a:r>
              <a:rPr lang="en-US" altLang="zh-CN" dirty="0">
                <a:solidFill>
                  <a:srgbClr val="FF0000"/>
                </a:solidFill>
              </a:rPr>
              <a:t># </a:t>
            </a:r>
            <a:r>
              <a:rPr lang="zh-CN" altLang="en-US" dirty="0">
                <a:solidFill>
                  <a:srgbClr val="FF0000"/>
                </a:solidFill>
              </a:rPr>
              <a:t>阈值处理，标记角点（响应值大于阈值的为角点）</a:t>
            </a:r>
            <a:endParaRPr lang="zh-CN" altLang="en-US" dirty="0">
              <a:solidFill>
                <a:srgbClr val="FF0000"/>
              </a:solidFill>
            </a:endParaRPr>
          </a:p>
          <a:p>
            <a:r>
              <a:rPr lang="en-US" altLang="zh-CN" dirty="0">
                <a:solidFill>
                  <a:srgbClr val="00B050"/>
                </a:solidFill>
              </a:rPr>
              <a:t>img[dst &gt; 0.01 * dst.max()] = [0, 0, 255]</a:t>
            </a:r>
            <a:r>
              <a:rPr lang="en-US" altLang="zh-CN" dirty="0">
                <a:solidFill>
                  <a:schemeClr val="bg1"/>
                </a:solidFill>
              </a:rPr>
              <a:t> </a:t>
            </a:r>
            <a:endParaRPr lang="en-US" altLang="zh-CN" dirty="0">
              <a:solidFill>
                <a:schemeClr val="bg1"/>
              </a:solidFill>
            </a:endParaRPr>
          </a:p>
          <a:p>
            <a:r>
              <a:rPr lang="en-US" altLang="zh-CN" dirty="0">
                <a:solidFill>
                  <a:schemeClr val="bg1"/>
                </a:solidFill>
              </a:rPr>
              <a:t> </a:t>
            </a:r>
            <a:r>
              <a:rPr lang="en-US" altLang="zh-CN" dirty="0">
                <a:solidFill>
                  <a:srgbClr val="FF0000"/>
                </a:solidFill>
              </a:rPr>
              <a:t># </a:t>
            </a:r>
            <a:r>
              <a:rPr lang="zh-CN" altLang="en-US" dirty="0">
                <a:solidFill>
                  <a:srgbClr val="FF0000"/>
                </a:solidFill>
              </a:rPr>
              <a:t>用红色标记角点</a:t>
            </a:r>
            <a:endParaRPr lang="zh-CN" altLang="en-US" dirty="0">
              <a:solidFill>
                <a:srgbClr val="FF0000"/>
              </a:solidFill>
            </a:endParaRPr>
          </a:p>
          <a:p>
            <a:endParaRPr lang="zh-CN" altLang="en-US" dirty="0">
              <a:solidFill>
                <a:srgbClr val="FF0000"/>
              </a:solidFill>
            </a:endParaRPr>
          </a:p>
        </p:txBody>
      </p:sp>
      <p:sp>
        <p:nvSpPr>
          <p:cNvPr id="3" name="文本框 2"/>
          <p:cNvSpPr txBox="1"/>
          <p:nvPr/>
        </p:nvSpPr>
        <p:spPr>
          <a:xfrm>
            <a:off x="283845" y="737235"/>
            <a:ext cx="4721860" cy="436245"/>
          </a:xfrm>
          <a:prstGeom prst="rect">
            <a:avLst/>
          </a:prstGeom>
          <a:noFill/>
        </p:spPr>
        <p:txBody>
          <a:bodyPr wrap="square">
            <a:noAutofit/>
          </a:bodyPr>
          <a:lstStyle/>
          <a:p>
            <a:r>
              <a:rPr lang="en-US" altLang="zh-CN" dirty="0">
                <a:solidFill>
                  <a:schemeClr val="bg1"/>
                </a:solidFill>
              </a:rPr>
              <a:t>14.2</a:t>
            </a:r>
            <a:r>
              <a:rPr lang="zh-CN" altLang="en-US" dirty="0">
                <a:solidFill>
                  <a:schemeClr val="bg1"/>
                </a:solidFill>
              </a:rPr>
              <a:t>角点检测</a:t>
            </a:r>
            <a:r>
              <a:rPr lang="zh-CN" altLang="en-US" dirty="0">
                <a:solidFill>
                  <a:schemeClr val="bg1"/>
                </a:solidFill>
              </a:rPr>
              <a:t>算法</a:t>
            </a:r>
            <a:endParaRPr lang="zh-CN" altLang="en-US" dirty="0">
              <a:solidFill>
                <a:schemeClr val="bg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83845" y="212090"/>
            <a:ext cx="6144260" cy="583565"/>
          </a:xfrm>
          <a:prstGeom prst="rect">
            <a:avLst/>
          </a:prstGeom>
          <a:noFill/>
        </p:spPr>
        <p:txBody>
          <a:bodyPr wrap="square">
            <a:spAutoFit/>
          </a:bodyPr>
          <a:p>
            <a:r>
              <a:rPr lang="en-US" altLang="zh-CN" sz="3200" dirty="0">
                <a:solidFill>
                  <a:schemeClr val="bg1"/>
                </a:solidFill>
                <a:latin typeface="华文楷体" panose="02010600040101010101" pitchFamily="2" charset="-122"/>
                <a:ea typeface="华文楷体" panose="02010600040101010101" pitchFamily="2" charset="-122"/>
              </a:rPr>
              <a:t>15.</a:t>
            </a:r>
            <a:r>
              <a:rPr lang="zh-CN" altLang="en-US" sz="3200" dirty="0">
                <a:solidFill>
                  <a:schemeClr val="bg1"/>
                </a:solidFill>
                <a:latin typeface="华文楷体" panose="02010600040101010101" pitchFamily="2" charset="-122"/>
                <a:ea typeface="华文楷体" panose="02010600040101010101" pitchFamily="2" charset="-122"/>
              </a:rPr>
              <a:t>轮廓检测与</a:t>
            </a:r>
            <a:r>
              <a:rPr lang="zh-CN" altLang="en-US" sz="3200" dirty="0">
                <a:solidFill>
                  <a:schemeClr val="bg1"/>
                </a:solidFill>
                <a:latin typeface="华文楷体" panose="02010600040101010101" pitchFamily="2" charset="-122"/>
                <a:ea typeface="华文楷体" panose="02010600040101010101" pitchFamily="2" charset="-122"/>
              </a:rPr>
              <a:t>绘制</a:t>
            </a:r>
            <a:endParaRPr lang="zh-CN" altLang="en-US" sz="3200" dirty="0">
              <a:solidFill>
                <a:schemeClr val="bg1"/>
              </a:solidFill>
              <a:latin typeface="华文楷体" panose="02010600040101010101" pitchFamily="2" charset="-122"/>
              <a:ea typeface="华文楷体" panose="02010600040101010101" pitchFamily="2" charset="-122"/>
            </a:endParaRPr>
          </a:p>
        </p:txBody>
      </p:sp>
      <p:sp>
        <p:nvSpPr>
          <p:cNvPr id="9" name="文本框 8"/>
          <p:cNvSpPr txBox="1"/>
          <p:nvPr/>
        </p:nvSpPr>
        <p:spPr>
          <a:xfrm>
            <a:off x="410845" y="795655"/>
            <a:ext cx="5026025" cy="5140960"/>
          </a:xfrm>
          <a:prstGeom prst="rect">
            <a:avLst/>
          </a:prstGeom>
          <a:noFill/>
        </p:spPr>
        <p:txBody>
          <a:bodyPr wrap="square">
            <a:noAutofit/>
          </a:bodyPr>
          <a:p>
            <a:r>
              <a:rPr lang="en-US" altLang="zh-CN" dirty="0">
                <a:solidFill>
                  <a:schemeClr val="bg1"/>
                </a:solidFill>
              </a:rPr>
              <a:t>15.1</a:t>
            </a:r>
            <a:r>
              <a:rPr lang="zh-CN" altLang="en-US" dirty="0">
                <a:solidFill>
                  <a:schemeClr val="bg1"/>
                </a:solidFill>
              </a:rPr>
              <a:t>轮廓</a:t>
            </a:r>
            <a:r>
              <a:rPr lang="zh-CN" altLang="en-US" dirty="0">
                <a:solidFill>
                  <a:schemeClr val="bg1"/>
                </a:solidFill>
              </a:rPr>
              <a:t>检测</a:t>
            </a:r>
            <a:endParaRPr lang="zh-CN" altLang="en-US" dirty="0">
              <a:solidFill>
                <a:schemeClr val="bg1"/>
              </a:solidFill>
            </a:endParaRPr>
          </a:p>
          <a:p>
            <a:r>
              <a:rPr lang="zh-CN" altLang="en-US" dirty="0">
                <a:solidFill>
                  <a:srgbClr val="FF0000"/>
                </a:solidFill>
              </a:rPr>
              <a:t>轮廓检测的基本原理</a:t>
            </a:r>
            <a:endParaRPr lang="zh-CN" altLang="en-US" dirty="0">
              <a:solidFill>
                <a:srgbClr val="FF0000"/>
              </a:solidFill>
            </a:endParaRPr>
          </a:p>
          <a:p>
            <a:r>
              <a:rPr lang="zh-CN" altLang="en-US" dirty="0">
                <a:solidFill>
                  <a:schemeClr val="bg1"/>
                </a:solidFill>
              </a:rPr>
              <a:t>轮廓检测基于</a:t>
            </a:r>
            <a:r>
              <a:rPr lang="zh-CN" altLang="en-US" dirty="0">
                <a:solidFill>
                  <a:srgbClr val="FF0000"/>
                </a:solidFill>
              </a:rPr>
              <a:t>二值化图像</a:t>
            </a:r>
            <a:r>
              <a:rPr lang="zh-CN" altLang="en-US" dirty="0">
                <a:solidFill>
                  <a:schemeClr val="bg1"/>
                </a:solidFill>
              </a:rPr>
              <a:t>（只有黑白两种像素值），通过寻找图像中灰度值发生突变的连续边界，将物体的轮廓提取出来。</a:t>
            </a:r>
            <a:endParaRPr lang="zh-CN" altLang="en-US" dirty="0">
              <a:solidFill>
                <a:schemeClr val="bg1"/>
              </a:solidFill>
            </a:endParaRPr>
          </a:p>
          <a:p>
            <a:r>
              <a:rPr lang="zh-CN" altLang="en-US" dirty="0">
                <a:solidFill>
                  <a:schemeClr val="bg1"/>
                </a:solidFill>
              </a:rPr>
              <a:t>其核心流程是：</a:t>
            </a:r>
            <a:endParaRPr lang="zh-CN" altLang="en-US" dirty="0">
              <a:solidFill>
                <a:schemeClr val="bg1"/>
              </a:solidFill>
            </a:endParaRPr>
          </a:p>
          <a:p>
            <a:r>
              <a:rPr lang="en-US" altLang="zh-CN" dirty="0">
                <a:solidFill>
                  <a:schemeClr val="bg1"/>
                </a:solidFill>
              </a:rPr>
              <a:t>1.</a:t>
            </a:r>
            <a:r>
              <a:rPr lang="zh-CN" altLang="en-US" dirty="0">
                <a:solidFill>
                  <a:schemeClr val="bg1"/>
                </a:solidFill>
              </a:rPr>
              <a:t>将图像转为灰度图（简化处理）</a:t>
            </a:r>
            <a:endParaRPr lang="zh-CN" altLang="en-US" dirty="0">
              <a:solidFill>
                <a:schemeClr val="bg1"/>
              </a:solidFill>
            </a:endParaRPr>
          </a:p>
          <a:p>
            <a:r>
              <a:rPr lang="en-US" altLang="zh-CN" dirty="0">
                <a:solidFill>
                  <a:schemeClr val="bg1"/>
                </a:solidFill>
              </a:rPr>
              <a:t>2.</a:t>
            </a:r>
            <a:r>
              <a:rPr lang="zh-CN" altLang="en-US" dirty="0">
                <a:solidFill>
                  <a:schemeClr val="bg1"/>
                </a:solidFill>
              </a:rPr>
              <a:t>对灰度图进行二值化（将图像转为黑白两色，突出目标与背景的对比）</a:t>
            </a:r>
            <a:endParaRPr lang="zh-CN" altLang="en-US" dirty="0">
              <a:solidFill>
                <a:schemeClr val="bg1"/>
              </a:solidFill>
            </a:endParaRPr>
          </a:p>
          <a:p>
            <a:r>
              <a:rPr lang="en-US" altLang="zh-CN" dirty="0">
                <a:solidFill>
                  <a:schemeClr val="bg1"/>
                </a:solidFill>
              </a:rPr>
              <a:t>3.</a:t>
            </a:r>
            <a:r>
              <a:rPr lang="zh-CN" altLang="en-US" dirty="0">
                <a:solidFill>
                  <a:schemeClr val="bg1"/>
                </a:solidFill>
              </a:rPr>
              <a:t>扫描图像，寻找连续的边界像素点，形成轮廓</a:t>
            </a:r>
            <a:r>
              <a:rPr lang="zh-CN" altLang="en-US" dirty="0">
                <a:solidFill>
                  <a:srgbClr val="FF0000"/>
                </a:solidFill>
                <a:sym typeface="+mn-ea"/>
              </a:rPr>
              <a:t>核心函数与参数</a:t>
            </a:r>
            <a:endParaRPr lang="zh-CN" altLang="en-US" dirty="0">
              <a:solidFill>
                <a:srgbClr val="FF0000"/>
              </a:solidFill>
              <a:sym typeface="+mn-ea"/>
            </a:endParaRPr>
          </a:p>
          <a:p>
            <a:r>
              <a:rPr lang="en-US" altLang="zh-CN" dirty="0">
                <a:solidFill>
                  <a:srgbClr val="00B050"/>
                </a:solidFill>
                <a:sym typeface="+mn-ea"/>
              </a:rPr>
              <a:t>contours, hierarchy = cv2.findContours(image, mode, method)</a:t>
            </a:r>
            <a:endParaRPr lang="en-US" altLang="zh-CN" dirty="0">
              <a:solidFill>
                <a:srgbClr val="00B050"/>
              </a:solidFill>
            </a:endParaRPr>
          </a:p>
          <a:p>
            <a:endParaRPr lang="en-US" altLang="zh-CN" dirty="0">
              <a:solidFill>
                <a:srgbClr val="00B050"/>
              </a:solidFill>
            </a:endParaRPr>
          </a:p>
        </p:txBody>
      </p:sp>
      <p:sp>
        <p:nvSpPr>
          <p:cNvPr id="13" name="文本框 12"/>
          <p:cNvSpPr txBox="1"/>
          <p:nvPr/>
        </p:nvSpPr>
        <p:spPr>
          <a:xfrm>
            <a:off x="6092825" y="795655"/>
            <a:ext cx="5953760" cy="4392295"/>
          </a:xfrm>
          <a:prstGeom prst="rect">
            <a:avLst/>
          </a:prstGeom>
          <a:noFill/>
        </p:spPr>
        <p:txBody>
          <a:bodyPr wrap="square">
            <a:noAutofit/>
          </a:bodyPr>
          <a:p>
            <a:r>
              <a:rPr lang="zh-CN" altLang="en-US" dirty="0">
                <a:solidFill>
                  <a:srgbClr val="FF0000"/>
                </a:solidFill>
              </a:rPr>
              <a:t>参数说明：</a:t>
            </a:r>
            <a:endParaRPr lang="zh-CN" altLang="en-US" dirty="0">
              <a:solidFill>
                <a:srgbClr val="FF0000"/>
              </a:solidFill>
            </a:endParaRPr>
          </a:p>
          <a:p>
            <a:r>
              <a:rPr lang="en-US" altLang="zh-CN" dirty="0">
                <a:solidFill>
                  <a:srgbClr val="00B050"/>
                </a:solidFill>
              </a:rPr>
              <a:t>image</a:t>
            </a:r>
            <a:r>
              <a:rPr lang="zh-CN" altLang="en-US" dirty="0">
                <a:solidFill>
                  <a:schemeClr val="bg1"/>
                </a:solidFill>
              </a:rPr>
              <a:t>：输入图像，必须是</a:t>
            </a:r>
            <a:r>
              <a:rPr lang="zh-CN" altLang="en-US" dirty="0">
                <a:solidFill>
                  <a:srgbClr val="FF0000"/>
                </a:solidFill>
              </a:rPr>
              <a:t>二值化图像</a:t>
            </a:r>
            <a:r>
              <a:rPr lang="zh-CN" altLang="en-US" dirty="0">
                <a:solidFill>
                  <a:schemeClr val="bg1"/>
                </a:solidFill>
              </a:rPr>
              <a:t>（通常通过阈值处理得到）</a:t>
            </a:r>
            <a:endParaRPr lang="zh-CN" altLang="en-US" dirty="0">
              <a:solidFill>
                <a:schemeClr val="bg1"/>
              </a:solidFill>
            </a:endParaRPr>
          </a:p>
          <a:p>
            <a:r>
              <a:rPr lang="en-US" altLang="zh-CN" dirty="0">
                <a:solidFill>
                  <a:srgbClr val="00B050"/>
                </a:solidFill>
              </a:rPr>
              <a:t>mode</a:t>
            </a:r>
            <a:r>
              <a:rPr lang="zh-CN" altLang="en-US" dirty="0">
                <a:solidFill>
                  <a:schemeClr val="bg1"/>
                </a:solidFill>
              </a:rPr>
              <a:t>：轮廓检索模式（决定如何组织轮廓的层级关系）：</a:t>
            </a:r>
            <a:endParaRPr lang="zh-CN" altLang="en-US" dirty="0">
              <a:solidFill>
                <a:schemeClr val="bg1"/>
              </a:solidFill>
            </a:endParaRPr>
          </a:p>
          <a:p>
            <a:r>
              <a:rPr lang="en-US" altLang="zh-CN" dirty="0">
                <a:solidFill>
                  <a:srgbClr val="00B050"/>
                </a:solidFill>
              </a:rPr>
              <a:t>cv2.RETR_EXTERNAL</a:t>
            </a:r>
            <a:r>
              <a:rPr lang="zh-CN" altLang="en-US" dirty="0">
                <a:solidFill>
                  <a:srgbClr val="00B050"/>
                </a:solidFill>
              </a:rPr>
              <a:t>：</a:t>
            </a:r>
            <a:r>
              <a:rPr lang="zh-CN" altLang="en-US" dirty="0">
                <a:solidFill>
                  <a:schemeClr val="bg1"/>
                </a:solidFill>
              </a:rPr>
              <a:t>只检测最外层轮廓</a:t>
            </a:r>
            <a:endParaRPr lang="zh-CN" altLang="en-US" dirty="0">
              <a:solidFill>
                <a:schemeClr val="bg1"/>
              </a:solidFill>
            </a:endParaRPr>
          </a:p>
          <a:p>
            <a:r>
              <a:rPr lang="en-US" altLang="zh-CN" dirty="0">
                <a:solidFill>
                  <a:srgbClr val="00B050"/>
                </a:solidFill>
              </a:rPr>
              <a:t>cv2.RETR_LIST</a:t>
            </a:r>
            <a:r>
              <a:rPr lang="zh-CN" altLang="en-US" dirty="0">
                <a:solidFill>
                  <a:schemeClr val="bg1"/>
                </a:solidFill>
              </a:rPr>
              <a:t>：检测所有轮廓，不建立层级关系</a:t>
            </a:r>
            <a:endParaRPr lang="zh-CN" altLang="en-US" dirty="0">
              <a:solidFill>
                <a:schemeClr val="bg1"/>
              </a:solidFill>
            </a:endParaRPr>
          </a:p>
          <a:p>
            <a:r>
              <a:rPr lang="en-US" altLang="zh-CN" dirty="0">
                <a:solidFill>
                  <a:srgbClr val="00B050"/>
                </a:solidFill>
              </a:rPr>
              <a:t>cv2.RETR_CCOMP</a:t>
            </a:r>
            <a:r>
              <a:rPr lang="zh-CN" altLang="en-US" dirty="0">
                <a:solidFill>
                  <a:schemeClr val="bg1"/>
                </a:solidFill>
              </a:rPr>
              <a:t>：检测所有轮廓，建立两层层级（外层和内层）</a:t>
            </a:r>
            <a:endParaRPr lang="zh-CN" altLang="en-US" dirty="0">
              <a:solidFill>
                <a:schemeClr val="bg1"/>
              </a:solidFill>
            </a:endParaRPr>
          </a:p>
          <a:p>
            <a:r>
              <a:rPr lang="en-US" altLang="zh-CN" dirty="0">
                <a:solidFill>
                  <a:srgbClr val="00B050"/>
                </a:solidFill>
              </a:rPr>
              <a:t>cv2.RETR_TREE</a:t>
            </a:r>
            <a:r>
              <a:rPr lang="zh-CN" altLang="en-US" dirty="0">
                <a:solidFill>
                  <a:schemeClr val="bg1"/>
                </a:solidFill>
              </a:rPr>
              <a:t>：检测所有轮廓，建立完整的层级树结构</a:t>
            </a:r>
            <a:r>
              <a:rPr lang="zh-CN" altLang="en-US" dirty="0">
                <a:solidFill>
                  <a:srgbClr val="FF0000"/>
                </a:solidFill>
              </a:rPr>
              <a:t>（最常用）</a:t>
            </a:r>
            <a:endParaRPr lang="zh-CN" altLang="en-US" dirty="0">
              <a:solidFill>
                <a:schemeClr val="bg1"/>
              </a:solidFill>
            </a:endParaRPr>
          </a:p>
          <a:p>
            <a:r>
              <a:rPr lang="en-US" altLang="zh-CN" dirty="0">
                <a:solidFill>
                  <a:srgbClr val="00B050"/>
                </a:solidFill>
              </a:rPr>
              <a:t>method</a:t>
            </a:r>
            <a:r>
              <a:rPr lang="zh-CN" altLang="en-US" dirty="0">
                <a:solidFill>
                  <a:schemeClr val="bg1"/>
                </a:solidFill>
              </a:rPr>
              <a:t>：轮廓逼近方法（决定如何存储轮廓点）：</a:t>
            </a:r>
            <a:endParaRPr lang="zh-CN" altLang="en-US" dirty="0">
              <a:solidFill>
                <a:schemeClr val="bg1"/>
              </a:solidFill>
            </a:endParaRPr>
          </a:p>
          <a:p>
            <a:r>
              <a:rPr lang="en-US" altLang="zh-CN" dirty="0">
                <a:solidFill>
                  <a:srgbClr val="00B050"/>
                </a:solidFill>
              </a:rPr>
              <a:t>cv2.CHAIN_APPROX_NONE</a:t>
            </a:r>
            <a:r>
              <a:rPr lang="zh-CN" altLang="en-US" dirty="0">
                <a:solidFill>
                  <a:schemeClr val="bg1"/>
                </a:solidFill>
              </a:rPr>
              <a:t>：存储所有轮廓点（精度高，数据量大）</a:t>
            </a:r>
            <a:endParaRPr lang="zh-CN" altLang="en-US" dirty="0">
              <a:solidFill>
                <a:schemeClr val="bg1"/>
              </a:solidFill>
            </a:endParaRPr>
          </a:p>
          <a:p>
            <a:r>
              <a:rPr lang="en-US" altLang="zh-CN" dirty="0">
                <a:solidFill>
                  <a:srgbClr val="00B050"/>
                </a:solidFill>
              </a:rPr>
              <a:t>cv2.CHAIN_APPROX_SIMPLE</a:t>
            </a:r>
            <a:r>
              <a:rPr lang="zh-CN" altLang="en-US" dirty="0">
                <a:solidFill>
                  <a:schemeClr val="bg1"/>
                </a:solidFill>
              </a:rPr>
              <a:t>：仅存储轮廓的端点</a:t>
            </a:r>
            <a:r>
              <a:rPr lang="zh-CN" altLang="en-US" dirty="0">
                <a:solidFill>
                  <a:srgbClr val="FF0000"/>
                </a:solidFill>
              </a:rPr>
              <a:t>（如矩形只存</a:t>
            </a:r>
            <a:r>
              <a:rPr lang="en-US" altLang="zh-CN" dirty="0">
                <a:solidFill>
                  <a:srgbClr val="FF0000"/>
                </a:solidFill>
              </a:rPr>
              <a:t> 4 </a:t>
            </a:r>
            <a:r>
              <a:rPr lang="zh-CN" altLang="en-US" dirty="0">
                <a:solidFill>
                  <a:srgbClr val="FF0000"/>
                </a:solidFill>
              </a:rPr>
              <a:t>个角点，数据量小，常用）</a:t>
            </a:r>
            <a:endParaRPr lang="zh-CN" altLang="en-US" dirty="0">
              <a:solidFill>
                <a:srgbClr val="FF0000"/>
              </a:solidFill>
            </a:endParaRPr>
          </a:p>
          <a:p>
            <a:r>
              <a:rPr lang="en-US" altLang="zh-CN" dirty="0">
                <a:solidFill>
                  <a:srgbClr val="00B050"/>
                </a:solidFill>
              </a:rPr>
              <a:t>cv2.CHAIN_APPROX_TC89_L1/cv2.CHAIN_APPROX_TC89_KCOS</a:t>
            </a:r>
            <a:r>
              <a:rPr lang="zh-CN" altLang="en-US" dirty="0">
                <a:solidFill>
                  <a:schemeClr val="bg1"/>
                </a:solidFill>
              </a:rPr>
              <a:t>：使用</a:t>
            </a:r>
            <a:r>
              <a:rPr lang="en-US" altLang="zh-CN" dirty="0">
                <a:solidFill>
                  <a:schemeClr val="bg1"/>
                </a:solidFill>
              </a:rPr>
              <a:t> Teh-Chin </a:t>
            </a:r>
            <a:r>
              <a:rPr lang="zh-CN" altLang="en-US" dirty="0">
                <a:solidFill>
                  <a:schemeClr val="bg1"/>
                </a:solidFill>
              </a:rPr>
              <a:t>链逼近算法</a:t>
            </a:r>
            <a:endParaRPr lang="zh-CN" altLang="en-US" dirty="0">
              <a:solidFill>
                <a:schemeClr val="bg1"/>
              </a:solidFill>
            </a:endParaRPr>
          </a:p>
          <a:p>
            <a:r>
              <a:rPr lang="zh-CN" altLang="en-US" dirty="0">
                <a:solidFill>
                  <a:srgbClr val="FF0000"/>
                </a:solidFill>
              </a:rPr>
              <a:t>返回值：</a:t>
            </a:r>
            <a:endParaRPr lang="zh-CN" altLang="en-US" dirty="0">
              <a:solidFill>
                <a:srgbClr val="FF0000"/>
              </a:solidFill>
            </a:endParaRPr>
          </a:p>
          <a:p>
            <a:r>
              <a:rPr lang="en-US" altLang="zh-CN" dirty="0">
                <a:solidFill>
                  <a:srgbClr val="00B050"/>
                </a:solidFill>
              </a:rPr>
              <a:t>contours</a:t>
            </a:r>
            <a:r>
              <a:rPr lang="zh-CN" altLang="en-US" dirty="0">
                <a:solidFill>
                  <a:schemeClr val="bg1"/>
                </a:solidFill>
              </a:rPr>
              <a:t>：轮廓列表，每个轮廓是一个包含像素坐标的</a:t>
            </a:r>
            <a:r>
              <a:rPr lang="en-US" altLang="zh-CN" dirty="0">
                <a:solidFill>
                  <a:schemeClr val="bg1"/>
                </a:solidFill>
              </a:rPr>
              <a:t>numpy</a:t>
            </a:r>
            <a:r>
              <a:rPr lang="zh-CN" altLang="en-US" dirty="0">
                <a:solidFill>
                  <a:schemeClr val="bg1"/>
                </a:solidFill>
              </a:rPr>
              <a:t>数组（形状为</a:t>
            </a:r>
            <a:r>
              <a:rPr lang="en-US" altLang="zh-CN" dirty="0">
                <a:solidFill>
                  <a:schemeClr val="bg1"/>
                </a:solidFill>
              </a:rPr>
              <a:t>(N, 1, 2)</a:t>
            </a:r>
            <a:r>
              <a:rPr lang="zh-CN" altLang="en-US" dirty="0">
                <a:solidFill>
                  <a:schemeClr val="bg1"/>
                </a:solidFill>
              </a:rPr>
              <a:t>，</a:t>
            </a:r>
            <a:r>
              <a:rPr lang="en-US" altLang="zh-CN" dirty="0">
                <a:solidFill>
                  <a:schemeClr val="bg1"/>
                </a:solidFill>
              </a:rPr>
              <a:t>N</a:t>
            </a:r>
            <a:r>
              <a:rPr lang="zh-CN" altLang="en-US" dirty="0">
                <a:solidFill>
                  <a:schemeClr val="bg1"/>
                </a:solidFill>
              </a:rPr>
              <a:t>为轮廓点数量）</a:t>
            </a:r>
            <a:endParaRPr lang="zh-CN" altLang="en-US" dirty="0">
              <a:solidFill>
                <a:schemeClr val="bg1"/>
              </a:solidFill>
            </a:endParaRPr>
          </a:p>
          <a:p>
            <a:r>
              <a:rPr lang="en-US" altLang="zh-CN" dirty="0">
                <a:solidFill>
                  <a:srgbClr val="00B050"/>
                </a:solidFill>
              </a:rPr>
              <a:t>hierarchy</a:t>
            </a:r>
            <a:r>
              <a:rPr lang="zh-CN" altLang="en-US" dirty="0">
                <a:solidFill>
                  <a:schemeClr val="bg1"/>
                </a:solidFill>
              </a:rPr>
              <a:t>：轮廓的层级信息（</a:t>
            </a:r>
            <a:r>
              <a:rPr lang="en-US" altLang="zh-CN" dirty="0">
                <a:solidFill>
                  <a:schemeClr val="bg1"/>
                </a:solidFill>
              </a:rPr>
              <a:t>numpy</a:t>
            </a:r>
            <a:r>
              <a:rPr lang="zh-CN" altLang="en-US" dirty="0">
                <a:solidFill>
                  <a:schemeClr val="bg1"/>
                </a:solidFill>
              </a:rPr>
              <a:t>数组），用于表示轮廓之间的嵌套关系</a:t>
            </a:r>
            <a:endParaRPr lang="zh-CN" altLang="en-US" dirty="0">
              <a:solidFill>
                <a:schemeClr val="bg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83845" y="212090"/>
            <a:ext cx="6144260" cy="583565"/>
          </a:xfrm>
          <a:prstGeom prst="rect">
            <a:avLst/>
          </a:prstGeom>
          <a:noFill/>
        </p:spPr>
        <p:txBody>
          <a:bodyPr wrap="square">
            <a:spAutoFit/>
          </a:bodyPr>
          <a:p>
            <a:r>
              <a:rPr lang="en-US" altLang="zh-CN" sz="3200" dirty="0">
                <a:solidFill>
                  <a:schemeClr val="bg1"/>
                </a:solidFill>
                <a:latin typeface="华文楷体" panose="02010600040101010101" pitchFamily="2" charset="-122"/>
                <a:ea typeface="华文楷体" panose="02010600040101010101" pitchFamily="2" charset="-122"/>
              </a:rPr>
              <a:t>15.</a:t>
            </a:r>
            <a:r>
              <a:rPr lang="zh-CN" altLang="en-US" sz="3200" dirty="0">
                <a:solidFill>
                  <a:schemeClr val="bg1"/>
                </a:solidFill>
                <a:latin typeface="华文楷体" panose="02010600040101010101" pitchFamily="2" charset="-122"/>
                <a:ea typeface="华文楷体" panose="02010600040101010101" pitchFamily="2" charset="-122"/>
              </a:rPr>
              <a:t>轮廓检测与</a:t>
            </a:r>
            <a:r>
              <a:rPr lang="zh-CN" altLang="en-US" sz="3200" dirty="0">
                <a:solidFill>
                  <a:schemeClr val="bg1"/>
                </a:solidFill>
                <a:latin typeface="华文楷体" panose="02010600040101010101" pitchFamily="2" charset="-122"/>
                <a:ea typeface="华文楷体" panose="02010600040101010101" pitchFamily="2" charset="-122"/>
              </a:rPr>
              <a:t>绘制</a:t>
            </a:r>
            <a:endParaRPr lang="zh-CN" altLang="en-US" sz="3200" dirty="0">
              <a:solidFill>
                <a:schemeClr val="bg1"/>
              </a:solidFill>
              <a:latin typeface="华文楷体" panose="02010600040101010101" pitchFamily="2" charset="-122"/>
              <a:ea typeface="华文楷体" panose="02010600040101010101" pitchFamily="2" charset="-122"/>
            </a:endParaRPr>
          </a:p>
        </p:txBody>
      </p:sp>
      <p:sp>
        <p:nvSpPr>
          <p:cNvPr id="9" name="文本框 8"/>
          <p:cNvSpPr txBox="1"/>
          <p:nvPr/>
        </p:nvSpPr>
        <p:spPr>
          <a:xfrm>
            <a:off x="410845" y="795655"/>
            <a:ext cx="5026025" cy="5140960"/>
          </a:xfrm>
          <a:prstGeom prst="rect">
            <a:avLst/>
          </a:prstGeom>
          <a:noFill/>
        </p:spPr>
        <p:txBody>
          <a:bodyPr wrap="square">
            <a:noAutofit/>
          </a:bodyPr>
          <a:p>
            <a:r>
              <a:rPr lang="en-US" altLang="zh-CN" dirty="0">
                <a:solidFill>
                  <a:schemeClr val="bg1"/>
                </a:solidFill>
              </a:rPr>
              <a:t>15.2</a:t>
            </a:r>
            <a:r>
              <a:rPr lang="zh-CN" altLang="en-US" dirty="0">
                <a:solidFill>
                  <a:schemeClr val="bg1"/>
                </a:solidFill>
              </a:rPr>
              <a:t>轮廓</a:t>
            </a:r>
            <a:r>
              <a:rPr lang="zh-CN" altLang="en-US" dirty="0">
                <a:solidFill>
                  <a:schemeClr val="bg1"/>
                </a:solidFill>
              </a:rPr>
              <a:t>绘制</a:t>
            </a:r>
            <a:endParaRPr lang="zh-CN" altLang="en-US" dirty="0">
              <a:solidFill>
                <a:schemeClr val="bg1"/>
              </a:solidFill>
            </a:endParaRPr>
          </a:p>
          <a:p>
            <a:r>
              <a:rPr lang="zh-CN" altLang="en-US" dirty="0">
                <a:solidFill>
                  <a:schemeClr val="bg1"/>
                </a:solidFill>
              </a:rPr>
              <a:t>轮廓绘制是将检测到的轮廓可视化到图像上的操作，便于直观观察和分析。</a:t>
            </a:r>
            <a:endParaRPr lang="zh-CN" altLang="en-US" dirty="0">
              <a:solidFill>
                <a:schemeClr val="bg1"/>
              </a:solidFill>
            </a:endParaRPr>
          </a:p>
          <a:p>
            <a:r>
              <a:rPr lang="en-US" altLang="zh-CN" dirty="0">
                <a:solidFill>
                  <a:schemeClr val="bg1"/>
                </a:solidFill>
              </a:rPr>
              <a:t>1. </a:t>
            </a:r>
            <a:r>
              <a:rPr lang="zh-CN" altLang="en-US" dirty="0">
                <a:solidFill>
                  <a:schemeClr val="bg1"/>
                </a:solidFill>
              </a:rPr>
              <a:t>核心函数：</a:t>
            </a:r>
            <a:endParaRPr lang="en-US" altLang="zh-CN" dirty="0">
              <a:solidFill>
                <a:schemeClr val="bg1"/>
              </a:solidFill>
            </a:endParaRPr>
          </a:p>
          <a:p>
            <a:r>
              <a:rPr lang="en-US" altLang="zh-CN" dirty="0">
                <a:solidFill>
                  <a:srgbClr val="00B050"/>
                </a:solidFill>
              </a:rPr>
              <a:t>cv2.drawContours(image, contours, contourIdx, color, thickness)</a:t>
            </a:r>
            <a:endParaRPr lang="en-US" altLang="zh-CN" dirty="0">
              <a:solidFill>
                <a:srgbClr val="00B050"/>
              </a:solidFill>
            </a:endParaRPr>
          </a:p>
          <a:p>
            <a:endParaRPr lang="en-US" altLang="zh-CN" dirty="0">
              <a:solidFill>
                <a:schemeClr val="bg1"/>
              </a:solidFill>
            </a:endParaRPr>
          </a:p>
          <a:p>
            <a:r>
              <a:rPr lang="zh-CN" altLang="en-US" dirty="0">
                <a:solidFill>
                  <a:schemeClr val="bg1"/>
                </a:solidFill>
              </a:rPr>
              <a:t>参数说明：</a:t>
            </a:r>
            <a:endParaRPr lang="zh-CN" altLang="en-US" dirty="0">
              <a:solidFill>
                <a:schemeClr val="bg1"/>
              </a:solidFill>
            </a:endParaRPr>
          </a:p>
          <a:p>
            <a:r>
              <a:rPr lang="en-US" altLang="zh-CN" dirty="0">
                <a:solidFill>
                  <a:srgbClr val="00B050"/>
                </a:solidFill>
              </a:rPr>
              <a:t>image</a:t>
            </a:r>
            <a:r>
              <a:rPr lang="zh-CN" altLang="en-US" dirty="0">
                <a:solidFill>
                  <a:srgbClr val="00B050"/>
                </a:solidFill>
              </a:rPr>
              <a:t>：</a:t>
            </a:r>
            <a:r>
              <a:rPr lang="zh-CN" altLang="en-US" dirty="0">
                <a:solidFill>
                  <a:schemeClr val="bg1"/>
                </a:solidFill>
              </a:rPr>
              <a:t>要绘制轮廓的目标图像（通常是原图的副本，避免修改原图）。</a:t>
            </a:r>
            <a:endParaRPr lang="zh-CN" altLang="en-US" dirty="0">
              <a:solidFill>
                <a:schemeClr val="bg1"/>
              </a:solidFill>
            </a:endParaRPr>
          </a:p>
          <a:p>
            <a:r>
              <a:rPr lang="en-US" altLang="zh-CN" dirty="0">
                <a:solidFill>
                  <a:srgbClr val="00B050"/>
                </a:solidFill>
              </a:rPr>
              <a:t>contours</a:t>
            </a:r>
            <a:r>
              <a:rPr lang="zh-CN" altLang="en-US" dirty="0">
                <a:solidFill>
                  <a:srgbClr val="00B050"/>
                </a:solidFill>
              </a:rPr>
              <a:t>：</a:t>
            </a:r>
            <a:r>
              <a:rPr lang="zh-CN" altLang="en-US" dirty="0">
                <a:solidFill>
                  <a:schemeClr val="bg1"/>
                </a:solidFill>
              </a:rPr>
              <a:t>通过</a:t>
            </a:r>
            <a:r>
              <a:rPr lang="en-US" altLang="zh-CN" dirty="0">
                <a:solidFill>
                  <a:schemeClr val="bg1"/>
                </a:solidFill>
              </a:rPr>
              <a:t>cv2.findContours()</a:t>
            </a:r>
            <a:r>
              <a:rPr lang="zh-CN" altLang="en-US" dirty="0">
                <a:solidFill>
                  <a:schemeClr val="bg1"/>
                </a:solidFill>
              </a:rPr>
              <a:t>得到的轮廓列表。</a:t>
            </a:r>
            <a:endParaRPr lang="zh-CN" altLang="en-US" dirty="0">
              <a:solidFill>
                <a:schemeClr val="bg1"/>
              </a:solidFill>
            </a:endParaRPr>
          </a:p>
          <a:p>
            <a:r>
              <a:rPr lang="en-US" altLang="zh-CN" dirty="0">
                <a:solidFill>
                  <a:srgbClr val="00B050"/>
                </a:solidFill>
              </a:rPr>
              <a:t>contourIdx</a:t>
            </a:r>
            <a:r>
              <a:rPr lang="zh-CN" altLang="en-US" dirty="0">
                <a:solidFill>
                  <a:srgbClr val="00B050"/>
                </a:solidFill>
              </a:rPr>
              <a:t>：</a:t>
            </a:r>
            <a:r>
              <a:rPr lang="zh-CN" altLang="en-US" dirty="0">
                <a:solidFill>
                  <a:schemeClr val="bg1"/>
                </a:solidFill>
              </a:rPr>
              <a:t>要绘制的轮廓索引（</a:t>
            </a:r>
            <a:r>
              <a:rPr lang="en-US" altLang="zh-CN" dirty="0">
                <a:solidFill>
                  <a:schemeClr val="bg1"/>
                </a:solidFill>
              </a:rPr>
              <a:t>-1</a:t>
            </a:r>
            <a:r>
              <a:rPr lang="zh-CN" altLang="en-US" dirty="0">
                <a:solidFill>
                  <a:schemeClr val="bg1"/>
                </a:solidFill>
              </a:rPr>
              <a:t>表示绘制所有轮廓；指定索引如</a:t>
            </a:r>
            <a:r>
              <a:rPr lang="en-US" altLang="zh-CN" dirty="0">
                <a:solidFill>
                  <a:schemeClr val="bg1"/>
                </a:solidFill>
              </a:rPr>
              <a:t>0</a:t>
            </a:r>
            <a:r>
              <a:rPr lang="zh-CN" altLang="en-US" dirty="0">
                <a:solidFill>
                  <a:schemeClr val="bg1"/>
                </a:solidFill>
              </a:rPr>
              <a:t>表示只绘制第</a:t>
            </a:r>
            <a:r>
              <a:rPr lang="en-US" altLang="zh-CN" dirty="0">
                <a:solidFill>
                  <a:schemeClr val="bg1"/>
                </a:solidFill>
              </a:rPr>
              <a:t> 1 </a:t>
            </a:r>
            <a:r>
              <a:rPr lang="zh-CN" altLang="en-US" dirty="0">
                <a:solidFill>
                  <a:schemeClr val="bg1"/>
                </a:solidFill>
              </a:rPr>
              <a:t>个轮廓）。</a:t>
            </a:r>
            <a:endParaRPr lang="zh-CN" altLang="en-US" dirty="0">
              <a:solidFill>
                <a:schemeClr val="bg1"/>
              </a:solidFill>
            </a:endParaRPr>
          </a:p>
          <a:p>
            <a:r>
              <a:rPr lang="en-US" altLang="zh-CN" dirty="0">
                <a:solidFill>
                  <a:srgbClr val="00B050"/>
                </a:solidFill>
              </a:rPr>
              <a:t>color</a:t>
            </a:r>
            <a:r>
              <a:rPr lang="zh-CN" altLang="en-US" dirty="0">
                <a:solidFill>
                  <a:srgbClr val="00B050"/>
                </a:solidFill>
              </a:rPr>
              <a:t>：</a:t>
            </a:r>
            <a:r>
              <a:rPr lang="zh-CN" altLang="en-US" dirty="0">
                <a:solidFill>
                  <a:schemeClr val="bg1"/>
                </a:solidFill>
              </a:rPr>
              <a:t>轮廓的颜色（</a:t>
            </a:r>
            <a:r>
              <a:rPr lang="en-US" altLang="zh-CN" dirty="0">
                <a:solidFill>
                  <a:srgbClr val="FF0000"/>
                </a:solidFill>
              </a:rPr>
              <a:t>BGR</a:t>
            </a:r>
            <a:r>
              <a:rPr lang="en-US" altLang="zh-CN" dirty="0">
                <a:solidFill>
                  <a:schemeClr val="bg1"/>
                </a:solidFill>
              </a:rPr>
              <a:t> </a:t>
            </a:r>
            <a:r>
              <a:rPr lang="zh-CN" altLang="en-US" dirty="0">
                <a:solidFill>
                  <a:schemeClr val="bg1"/>
                </a:solidFill>
              </a:rPr>
              <a:t>格式，如</a:t>
            </a:r>
            <a:r>
              <a:rPr lang="en-US" altLang="zh-CN" dirty="0">
                <a:solidFill>
                  <a:schemeClr val="bg1"/>
                </a:solidFill>
              </a:rPr>
              <a:t>(0, 255, 0)</a:t>
            </a:r>
            <a:r>
              <a:rPr lang="zh-CN" altLang="en-US" dirty="0">
                <a:solidFill>
                  <a:schemeClr val="bg1"/>
                </a:solidFill>
              </a:rPr>
              <a:t>表示绿色）。</a:t>
            </a:r>
            <a:endParaRPr lang="zh-CN" altLang="en-US" dirty="0">
              <a:solidFill>
                <a:schemeClr val="bg1"/>
              </a:solidFill>
            </a:endParaRPr>
          </a:p>
          <a:p>
            <a:r>
              <a:rPr lang="en-US" altLang="zh-CN" dirty="0">
                <a:solidFill>
                  <a:srgbClr val="00B050"/>
                </a:solidFill>
              </a:rPr>
              <a:t>thickness</a:t>
            </a:r>
            <a:r>
              <a:rPr lang="zh-CN" altLang="en-US" dirty="0">
                <a:solidFill>
                  <a:srgbClr val="00B050"/>
                </a:solidFill>
              </a:rPr>
              <a:t>：</a:t>
            </a:r>
            <a:r>
              <a:rPr lang="zh-CN" altLang="en-US" dirty="0">
                <a:solidFill>
                  <a:schemeClr val="bg1"/>
                </a:solidFill>
              </a:rPr>
              <a:t>轮廓线的宽度（</a:t>
            </a:r>
            <a:r>
              <a:rPr lang="en-US" altLang="zh-CN" dirty="0">
                <a:solidFill>
                  <a:schemeClr val="bg1"/>
                </a:solidFill>
              </a:rPr>
              <a:t>-1</a:t>
            </a:r>
            <a:r>
              <a:rPr lang="zh-CN" altLang="en-US" dirty="0">
                <a:solidFill>
                  <a:schemeClr val="bg1"/>
                </a:solidFill>
              </a:rPr>
              <a:t>表示填充轮廓内部）。</a:t>
            </a:r>
            <a:endParaRPr lang="zh-CN" altLang="en-US" dirty="0">
              <a:solidFill>
                <a:schemeClr val="bg1"/>
              </a:solidFill>
            </a:endParaRPr>
          </a:p>
        </p:txBody>
      </p:sp>
      <p:sp>
        <p:nvSpPr>
          <p:cNvPr id="3" name="文本框 2"/>
          <p:cNvSpPr txBox="1"/>
          <p:nvPr/>
        </p:nvSpPr>
        <p:spPr>
          <a:xfrm>
            <a:off x="5821045" y="795655"/>
            <a:ext cx="6144260" cy="4227195"/>
          </a:xfrm>
          <a:prstGeom prst="rect">
            <a:avLst/>
          </a:prstGeom>
          <a:noFill/>
        </p:spPr>
        <p:txBody>
          <a:bodyPr wrap="square">
            <a:noAutofit/>
          </a:bodyPr>
          <a:p>
            <a:r>
              <a:rPr lang="zh-CN" altLang="en-US" dirty="0">
                <a:solidFill>
                  <a:srgbClr val="FF0000"/>
                </a:solidFill>
              </a:rPr>
              <a:t>示例代码</a:t>
            </a:r>
            <a:endParaRPr lang="zh-CN" altLang="en-US" dirty="0">
              <a:solidFill>
                <a:srgbClr val="FF0000"/>
              </a:solidFill>
            </a:endParaRPr>
          </a:p>
          <a:p>
            <a:r>
              <a:rPr lang="en-US" altLang="zh-CN" dirty="0">
                <a:solidFill>
                  <a:srgbClr val="FF0000"/>
                </a:solidFill>
              </a:rPr>
              <a:t># 1. </a:t>
            </a:r>
            <a:r>
              <a:rPr lang="zh-CN" altLang="en-US" dirty="0">
                <a:solidFill>
                  <a:srgbClr val="FF0000"/>
                </a:solidFill>
              </a:rPr>
              <a:t>读取图像并转为灰度图</a:t>
            </a:r>
            <a:endParaRPr lang="zh-CN" altLang="en-US" dirty="0">
              <a:solidFill>
                <a:srgbClr val="FF0000"/>
              </a:solidFill>
            </a:endParaRPr>
          </a:p>
          <a:p>
            <a:r>
              <a:rPr lang="en-US" altLang="zh-CN" dirty="0">
                <a:solidFill>
                  <a:srgbClr val="00B050"/>
                </a:solidFill>
              </a:rPr>
              <a:t>img = cv2.imread('shape.jpg')</a:t>
            </a:r>
            <a:endParaRPr lang="en-US" altLang="zh-CN" dirty="0">
              <a:solidFill>
                <a:srgbClr val="00B050"/>
              </a:solidFill>
            </a:endParaRPr>
          </a:p>
          <a:p>
            <a:r>
              <a:rPr lang="en-US" altLang="zh-CN" dirty="0">
                <a:solidFill>
                  <a:srgbClr val="00B050"/>
                </a:solidFill>
              </a:rPr>
              <a:t>gray = cv2.cvtColor(img, cv2.COLOR_BGR2GRAY)</a:t>
            </a:r>
            <a:endParaRPr lang="en-US" altLang="zh-CN" dirty="0">
              <a:solidFill>
                <a:srgbClr val="00B050"/>
              </a:solidFill>
            </a:endParaRPr>
          </a:p>
          <a:p>
            <a:endParaRPr lang="en-US" altLang="zh-CN" dirty="0">
              <a:solidFill>
                <a:srgbClr val="00B050"/>
              </a:solidFill>
            </a:endParaRPr>
          </a:p>
          <a:p>
            <a:r>
              <a:rPr lang="en-US" altLang="zh-CN" dirty="0">
                <a:solidFill>
                  <a:srgbClr val="FF0000"/>
                </a:solidFill>
              </a:rPr>
              <a:t># 2. </a:t>
            </a:r>
            <a:r>
              <a:rPr lang="zh-CN" altLang="en-US" dirty="0">
                <a:solidFill>
                  <a:srgbClr val="FF0000"/>
                </a:solidFill>
              </a:rPr>
              <a:t>二值化处理（关键步骤：将图像转为黑白）</a:t>
            </a:r>
            <a:endParaRPr lang="zh-CN" altLang="en-US" dirty="0">
              <a:solidFill>
                <a:srgbClr val="FF0000"/>
              </a:solidFill>
            </a:endParaRPr>
          </a:p>
          <a:p>
            <a:r>
              <a:rPr lang="en-US" altLang="zh-CN" dirty="0">
                <a:solidFill>
                  <a:srgbClr val="FF0000"/>
                </a:solidFill>
              </a:rPr>
              <a:t># </a:t>
            </a:r>
            <a:r>
              <a:rPr lang="zh-CN" altLang="en-US" dirty="0">
                <a:solidFill>
                  <a:srgbClr val="FF0000"/>
                </a:solidFill>
              </a:rPr>
              <a:t>这里使用自适应阈值，也可使用固定阈值</a:t>
            </a:r>
            <a:r>
              <a:rPr lang="en-US" altLang="zh-CN" dirty="0">
                <a:solidFill>
                  <a:srgbClr val="FF0000"/>
                </a:solidFill>
              </a:rPr>
              <a:t>cv2.threshold()</a:t>
            </a:r>
            <a:endParaRPr lang="en-US" altLang="zh-CN" dirty="0">
              <a:solidFill>
                <a:srgbClr val="FF0000"/>
              </a:solidFill>
            </a:endParaRPr>
          </a:p>
          <a:p>
            <a:r>
              <a:rPr lang="en-US" altLang="zh-CN" dirty="0">
                <a:solidFill>
                  <a:srgbClr val="00B050"/>
                </a:solidFill>
              </a:rPr>
              <a:t>thresh = cv2.threshold(gray, 127, 255, cv2.THRESH_BINARY_INV)  # </a:t>
            </a:r>
            <a:r>
              <a:rPr lang="zh-CN" altLang="en-US" dirty="0">
                <a:solidFill>
                  <a:srgbClr val="00B050"/>
                </a:solidFill>
              </a:rPr>
              <a:t>反转阈值（目标为白，背景为黑）</a:t>
            </a:r>
            <a:endParaRPr lang="zh-CN" altLang="en-US" dirty="0">
              <a:solidFill>
                <a:srgbClr val="00B050"/>
              </a:solidFill>
            </a:endParaRPr>
          </a:p>
          <a:p>
            <a:endParaRPr lang="en-US" altLang="zh-CN" dirty="0">
              <a:solidFill>
                <a:srgbClr val="00B050"/>
              </a:solidFill>
            </a:endParaRPr>
          </a:p>
          <a:p>
            <a:r>
              <a:rPr lang="en-US" altLang="zh-CN" dirty="0">
                <a:solidFill>
                  <a:srgbClr val="FF0000"/>
                </a:solidFill>
              </a:rPr>
              <a:t># 3. </a:t>
            </a:r>
            <a:r>
              <a:rPr lang="zh-CN" altLang="en-US" dirty="0">
                <a:solidFill>
                  <a:srgbClr val="FF0000"/>
                </a:solidFill>
              </a:rPr>
              <a:t>检测轮廓</a:t>
            </a:r>
            <a:endParaRPr lang="zh-CN" altLang="en-US" dirty="0">
              <a:solidFill>
                <a:srgbClr val="FF0000"/>
              </a:solidFill>
            </a:endParaRPr>
          </a:p>
          <a:p>
            <a:r>
              <a:rPr lang="en-US" altLang="zh-CN" dirty="0">
                <a:solidFill>
                  <a:srgbClr val="00B050"/>
                </a:solidFill>
              </a:rPr>
              <a:t>contours, hierarchy = cv2.findContours(thresh, cv2.RETR_TREE, cv2.CHAIN_APPROX_SIMPLE)</a:t>
            </a:r>
            <a:endParaRPr lang="en-US" altLang="zh-CN" dirty="0">
              <a:solidFill>
                <a:srgbClr val="00B050"/>
              </a:solidFill>
            </a:endParaRPr>
          </a:p>
          <a:p>
            <a:endParaRPr lang="en-US" altLang="zh-CN" dirty="0">
              <a:solidFill>
                <a:srgbClr val="FF0000"/>
              </a:solidFill>
            </a:endParaRPr>
          </a:p>
          <a:p>
            <a:r>
              <a:rPr lang="en-US" altLang="zh-CN" dirty="0">
                <a:solidFill>
                  <a:srgbClr val="FF0000"/>
                </a:solidFill>
              </a:rPr>
              <a:t># 4. </a:t>
            </a:r>
            <a:r>
              <a:rPr lang="zh-CN" altLang="en-US" dirty="0">
                <a:solidFill>
                  <a:srgbClr val="FF0000"/>
                </a:solidFill>
              </a:rPr>
              <a:t>绘制轮廓（在原图上用绿色线条绘制所有轮廓）</a:t>
            </a:r>
            <a:endParaRPr lang="zh-CN" altLang="en-US" dirty="0">
              <a:solidFill>
                <a:srgbClr val="FF0000"/>
              </a:solidFill>
            </a:endParaRPr>
          </a:p>
          <a:p>
            <a:r>
              <a:rPr lang="en-US" altLang="zh-CN" dirty="0">
                <a:solidFill>
                  <a:srgbClr val="FF0000"/>
                </a:solidFill>
              </a:rPr>
              <a:t># </a:t>
            </a:r>
            <a:r>
              <a:rPr lang="zh-CN" altLang="en-US" dirty="0">
                <a:solidFill>
                  <a:srgbClr val="FF0000"/>
                </a:solidFill>
              </a:rPr>
              <a:t>参数：图像、轮廓列表、轮廓索引（</a:t>
            </a:r>
            <a:r>
              <a:rPr lang="en-US" altLang="zh-CN" dirty="0">
                <a:solidFill>
                  <a:srgbClr val="FF0000"/>
                </a:solidFill>
              </a:rPr>
              <a:t>-1</a:t>
            </a:r>
            <a:r>
              <a:rPr lang="zh-CN" altLang="en-US" dirty="0">
                <a:solidFill>
                  <a:srgbClr val="FF0000"/>
                </a:solidFill>
              </a:rPr>
              <a:t>表示所有轮廓）、颜色、线宽</a:t>
            </a:r>
            <a:endParaRPr lang="zh-CN" altLang="en-US" dirty="0">
              <a:solidFill>
                <a:srgbClr val="FF0000"/>
              </a:solidFill>
            </a:endParaRPr>
          </a:p>
          <a:p>
            <a:r>
              <a:rPr lang="en-US" altLang="zh-CN" dirty="0">
                <a:solidFill>
                  <a:srgbClr val="00B050"/>
                </a:solidFill>
              </a:rPr>
              <a:t>cv2.drawContours(img, contours, -1, (0, 255, 0), 2)</a:t>
            </a:r>
            <a:endParaRPr lang="en-US" altLang="zh-CN" dirty="0">
              <a:solidFill>
                <a:srgbClr val="00B050"/>
              </a:solidFill>
            </a:endParaRPr>
          </a:p>
          <a:p>
            <a:endParaRPr lang="en-US" altLang="zh-CN" dirty="0">
              <a:solidFill>
                <a:srgbClr val="00B05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83845" y="212090"/>
            <a:ext cx="6144260" cy="583565"/>
          </a:xfrm>
          <a:prstGeom prst="rect">
            <a:avLst/>
          </a:prstGeom>
          <a:noFill/>
        </p:spPr>
        <p:txBody>
          <a:bodyPr wrap="square">
            <a:spAutoFit/>
          </a:bodyPr>
          <a:p>
            <a:r>
              <a:rPr lang="en-US" altLang="zh-CN" sz="3200" dirty="0">
                <a:solidFill>
                  <a:schemeClr val="bg1"/>
                </a:solidFill>
                <a:latin typeface="华文楷体" panose="02010600040101010101" pitchFamily="2" charset="-122"/>
                <a:ea typeface="华文楷体" panose="02010600040101010101" pitchFamily="2" charset="-122"/>
              </a:rPr>
              <a:t>16.</a:t>
            </a:r>
            <a:r>
              <a:rPr lang="zh-CN" altLang="en-US" sz="3200" dirty="0">
                <a:solidFill>
                  <a:schemeClr val="bg1"/>
                </a:solidFill>
                <a:latin typeface="华文楷体" panose="02010600040101010101" pitchFamily="2" charset="-122"/>
                <a:ea typeface="华文楷体" panose="02010600040101010101" pitchFamily="2" charset="-122"/>
              </a:rPr>
              <a:t>外接</a:t>
            </a:r>
            <a:r>
              <a:rPr lang="zh-CN" altLang="en-US" sz="3200" dirty="0">
                <a:solidFill>
                  <a:schemeClr val="bg1"/>
                </a:solidFill>
                <a:latin typeface="华文楷体" panose="02010600040101010101" pitchFamily="2" charset="-122"/>
                <a:ea typeface="华文楷体" panose="02010600040101010101" pitchFamily="2" charset="-122"/>
              </a:rPr>
              <a:t>矩形</a:t>
            </a:r>
            <a:endParaRPr lang="zh-CN" altLang="en-US" sz="3200" dirty="0">
              <a:solidFill>
                <a:schemeClr val="bg1"/>
              </a:solidFill>
              <a:latin typeface="华文楷体" panose="02010600040101010101" pitchFamily="2" charset="-122"/>
              <a:ea typeface="华文楷体" panose="02010600040101010101" pitchFamily="2" charset="-122"/>
            </a:endParaRPr>
          </a:p>
        </p:txBody>
      </p:sp>
      <p:sp>
        <p:nvSpPr>
          <p:cNvPr id="3" name="文本框 2"/>
          <p:cNvSpPr txBox="1"/>
          <p:nvPr/>
        </p:nvSpPr>
        <p:spPr>
          <a:xfrm>
            <a:off x="283845" y="737235"/>
            <a:ext cx="4721860" cy="436245"/>
          </a:xfrm>
          <a:prstGeom prst="rect">
            <a:avLst/>
          </a:prstGeom>
          <a:noFill/>
        </p:spPr>
        <p:txBody>
          <a:bodyPr wrap="square">
            <a:noAutofit/>
          </a:bodyPr>
          <a:lstStyle/>
          <a:p>
            <a:r>
              <a:rPr lang="en-US" altLang="zh-CN" dirty="0">
                <a:solidFill>
                  <a:schemeClr val="bg1"/>
                </a:solidFill>
              </a:rPr>
              <a:t>16.1</a:t>
            </a:r>
            <a:r>
              <a:rPr lang="zh-CN" altLang="en-US" dirty="0">
                <a:solidFill>
                  <a:schemeClr val="bg1"/>
                </a:solidFill>
              </a:rPr>
              <a:t>外接矩形</a:t>
            </a:r>
            <a:r>
              <a:rPr lang="zh-CN" altLang="en-US" dirty="0">
                <a:solidFill>
                  <a:schemeClr val="bg1"/>
                </a:solidFill>
              </a:rPr>
              <a:t>种类</a:t>
            </a:r>
            <a:endParaRPr lang="zh-CN" altLang="en-US" dirty="0">
              <a:solidFill>
                <a:schemeClr val="bg1"/>
              </a:solidFill>
            </a:endParaRPr>
          </a:p>
        </p:txBody>
      </p:sp>
      <p:sp>
        <p:nvSpPr>
          <p:cNvPr id="7" name="文本框 6"/>
          <p:cNvSpPr txBox="1"/>
          <p:nvPr/>
        </p:nvSpPr>
        <p:spPr>
          <a:xfrm>
            <a:off x="6100445" y="1173480"/>
            <a:ext cx="4721860" cy="436245"/>
          </a:xfrm>
          <a:prstGeom prst="rect">
            <a:avLst/>
          </a:prstGeom>
          <a:noFill/>
        </p:spPr>
        <p:txBody>
          <a:bodyPr wrap="square">
            <a:noAutofit/>
          </a:bodyPr>
          <a:p>
            <a:r>
              <a:rPr lang="en-US" altLang="zh-CN" dirty="0">
                <a:solidFill>
                  <a:schemeClr val="bg1"/>
                </a:solidFill>
              </a:rPr>
              <a:t>2. </a:t>
            </a:r>
            <a:r>
              <a:rPr lang="zh-CN" altLang="en-US" dirty="0">
                <a:solidFill>
                  <a:schemeClr val="bg1"/>
                </a:solidFill>
              </a:rPr>
              <a:t>旋转外接矩形</a:t>
            </a:r>
            <a:endParaRPr lang="zh-CN" altLang="en-US" dirty="0">
              <a:solidFill>
                <a:schemeClr val="bg1"/>
              </a:solidFill>
            </a:endParaRPr>
          </a:p>
          <a:p>
            <a:r>
              <a:rPr lang="zh-CN" altLang="en-US" dirty="0">
                <a:solidFill>
                  <a:schemeClr val="bg1"/>
                </a:solidFill>
              </a:rPr>
              <a:t>定义</a:t>
            </a:r>
            <a:endParaRPr lang="zh-CN" altLang="en-US" dirty="0">
              <a:solidFill>
                <a:schemeClr val="bg1"/>
              </a:solidFill>
            </a:endParaRPr>
          </a:p>
          <a:p>
            <a:r>
              <a:rPr lang="zh-CN" altLang="en-US" dirty="0">
                <a:solidFill>
                  <a:schemeClr val="bg1"/>
                </a:solidFill>
              </a:rPr>
              <a:t>能够包围目标的最小矩形，允许</a:t>
            </a:r>
            <a:r>
              <a:rPr lang="zh-CN" altLang="en-US" dirty="0">
                <a:solidFill>
                  <a:srgbClr val="FF0000"/>
                </a:solidFill>
              </a:rPr>
              <a:t>矩形旋转</a:t>
            </a:r>
            <a:r>
              <a:rPr lang="zh-CN" altLang="en-US" dirty="0">
                <a:solidFill>
                  <a:schemeClr val="bg1"/>
                </a:solidFill>
              </a:rPr>
              <a:t>以贴合目标的实际形状，边可以不平行于图像轴。</a:t>
            </a:r>
            <a:endParaRPr lang="zh-CN" altLang="en-US" dirty="0">
              <a:solidFill>
                <a:schemeClr val="bg1"/>
              </a:solidFill>
            </a:endParaRPr>
          </a:p>
          <a:p>
            <a:r>
              <a:rPr lang="zh-CN" altLang="en-US" dirty="0">
                <a:solidFill>
                  <a:srgbClr val="FF0000"/>
                </a:solidFill>
              </a:rPr>
              <a:t>核心函数</a:t>
            </a:r>
            <a:endParaRPr lang="zh-CN" altLang="en-US" dirty="0">
              <a:solidFill>
                <a:srgbClr val="FF0000"/>
              </a:solidFill>
            </a:endParaRPr>
          </a:p>
          <a:p>
            <a:r>
              <a:rPr lang="en-US" altLang="zh-CN" dirty="0">
                <a:solidFill>
                  <a:srgbClr val="00B050"/>
                </a:solidFill>
              </a:rPr>
              <a:t>rect = cv2.minAreaRect(points)</a:t>
            </a:r>
            <a:endParaRPr lang="en-US" altLang="zh-CN" dirty="0">
              <a:solidFill>
                <a:srgbClr val="00B050"/>
              </a:solidFill>
            </a:endParaRPr>
          </a:p>
          <a:p>
            <a:r>
              <a:rPr lang="zh-CN" altLang="en-US" dirty="0">
                <a:solidFill>
                  <a:srgbClr val="FF0000"/>
                </a:solidFill>
              </a:rPr>
              <a:t>参数与返回值</a:t>
            </a:r>
            <a:endParaRPr lang="zh-CN" altLang="en-US" dirty="0">
              <a:solidFill>
                <a:srgbClr val="FF0000"/>
              </a:solidFill>
            </a:endParaRPr>
          </a:p>
          <a:p>
            <a:r>
              <a:rPr lang="en-US" altLang="zh-CN" dirty="0">
                <a:solidFill>
                  <a:srgbClr val="00B050"/>
                </a:solidFill>
              </a:rPr>
              <a:t>points</a:t>
            </a:r>
            <a:r>
              <a:rPr lang="zh-CN" altLang="en-US" dirty="0">
                <a:solidFill>
                  <a:schemeClr val="bg1"/>
                </a:solidFill>
              </a:rPr>
              <a:t>：目标的点集（同轴对齐矩形）</a:t>
            </a:r>
            <a:endParaRPr lang="zh-CN" altLang="en-US" dirty="0">
              <a:solidFill>
                <a:schemeClr val="bg1"/>
              </a:solidFill>
            </a:endParaRPr>
          </a:p>
          <a:p>
            <a:r>
              <a:rPr lang="zh-CN" altLang="en-US" dirty="0">
                <a:solidFill>
                  <a:schemeClr val="bg1"/>
                </a:solidFill>
              </a:rPr>
              <a:t>返回值</a:t>
            </a:r>
            <a:r>
              <a:rPr lang="en-US" altLang="zh-CN" dirty="0">
                <a:solidFill>
                  <a:schemeClr val="bg1"/>
                </a:solidFill>
              </a:rPr>
              <a:t>rect</a:t>
            </a:r>
            <a:r>
              <a:rPr lang="zh-CN" altLang="en-US" dirty="0">
                <a:solidFill>
                  <a:schemeClr val="bg1"/>
                </a:solidFill>
              </a:rPr>
              <a:t>是一个元组</a:t>
            </a:r>
            <a:r>
              <a:rPr lang="en-US" altLang="zh-CN" dirty="0">
                <a:solidFill>
                  <a:srgbClr val="00B050"/>
                </a:solidFill>
              </a:rPr>
              <a:t>(center, (width, height), angle)</a:t>
            </a:r>
            <a:r>
              <a:rPr lang="zh-CN" altLang="en-US" dirty="0">
                <a:solidFill>
                  <a:schemeClr val="bg1"/>
                </a:solidFill>
              </a:rPr>
              <a:t>：</a:t>
            </a:r>
            <a:endParaRPr lang="zh-CN" altLang="en-US" dirty="0">
              <a:solidFill>
                <a:schemeClr val="bg1"/>
              </a:solidFill>
            </a:endParaRPr>
          </a:p>
          <a:p>
            <a:r>
              <a:rPr lang="en-US" altLang="zh-CN" dirty="0">
                <a:solidFill>
                  <a:srgbClr val="00B050"/>
                </a:solidFill>
              </a:rPr>
              <a:t>center</a:t>
            </a:r>
            <a:r>
              <a:rPr lang="zh-CN" altLang="en-US" dirty="0">
                <a:solidFill>
                  <a:srgbClr val="00B050"/>
                </a:solidFill>
              </a:rPr>
              <a:t>：</a:t>
            </a:r>
            <a:r>
              <a:rPr lang="zh-CN" altLang="en-US" dirty="0">
                <a:solidFill>
                  <a:schemeClr val="bg1"/>
                </a:solidFill>
              </a:rPr>
              <a:t>矩形中心坐标</a:t>
            </a:r>
            <a:r>
              <a:rPr lang="en-US" altLang="zh-CN" dirty="0">
                <a:solidFill>
                  <a:schemeClr val="bg1"/>
                </a:solidFill>
              </a:rPr>
              <a:t>(x, y)</a:t>
            </a:r>
            <a:endParaRPr lang="en-US" altLang="zh-CN" dirty="0">
              <a:solidFill>
                <a:schemeClr val="bg1"/>
              </a:solidFill>
            </a:endParaRPr>
          </a:p>
          <a:p>
            <a:r>
              <a:rPr lang="en-US" altLang="zh-CN" dirty="0">
                <a:solidFill>
                  <a:srgbClr val="00B050"/>
                </a:solidFill>
              </a:rPr>
              <a:t>(width, height)</a:t>
            </a:r>
            <a:r>
              <a:rPr lang="zh-CN" altLang="en-US" dirty="0">
                <a:solidFill>
                  <a:schemeClr val="bg1"/>
                </a:solidFill>
              </a:rPr>
              <a:t>：矩形的宽和高（最小边和最大边）</a:t>
            </a:r>
            <a:endParaRPr lang="zh-CN" altLang="en-US" dirty="0">
              <a:solidFill>
                <a:schemeClr val="bg1"/>
              </a:solidFill>
            </a:endParaRPr>
          </a:p>
          <a:p>
            <a:r>
              <a:rPr lang="en-US" altLang="zh-CN" dirty="0">
                <a:solidFill>
                  <a:srgbClr val="00B050"/>
                </a:solidFill>
              </a:rPr>
              <a:t>angle</a:t>
            </a:r>
            <a:r>
              <a:rPr lang="zh-CN" altLang="en-US" dirty="0">
                <a:solidFill>
                  <a:srgbClr val="00B050"/>
                </a:solidFill>
              </a:rPr>
              <a:t>：</a:t>
            </a:r>
            <a:r>
              <a:rPr lang="zh-CN" altLang="en-US" dirty="0">
                <a:solidFill>
                  <a:schemeClr val="bg1"/>
                </a:solidFill>
              </a:rPr>
              <a:t>矩形旋转角度（单位：度，范围</a:t>
            </a:r>
            <a:r>
              <a:rPr lang="en-US" altLang="zh-CN" dirty="0">
                <a:solidFill>
                  <a:schemeClr val="bg1"/>
                </a:solidFill>
              </a:rPr>
              <a:t> - 90</a:t>
            </a:r>
            <a:r>
              <a:rPr lang="en-US" altLang="en-US" dirty="0">
                <a:solidFill>
                  <a:schemeClr val="bg1"/>
                </a:solidFill>
              </a:rPr>
              <a:t>°</a:t>
            </a:r>
            <a:r>
              <a:rPr lang="en-US" altLang="zh-CN" dirty="0">
                <a:solidFill>
                  <a:schemeClr val="bg1"/>
                </a:solidFill>
              </a:rPr>
              <a:t>~0</a:t>
            </a:r>
            <a:r>
              <a:rPr lang="en-US" altLang="en-US" dirty="0">
                <a:solidFill>
                  <a:schemeClr val="bg1"/>
                </a:solidFill>
              </a:rPr>
              <a:t>°</a:t>
            </a:r>
            <a:r>
              <a:rPr lang="zh-CN" altLang="en-US" dirty="0">
                <a:solidFill>
                  <a:schemeClr val="bg1"/>
                </a:solidFill>
              </a:rPr>
              <a:t>）</a:t>
            </a:r>
            <a:endParaRPr lang="zh-CN" altLang="en-US" dirty="0">
              <a:solidFill>
                <a:schemeClr val="bg1"/>
              </a:solidFill>
            </a:endParaRPr>
          </a:p>
          <a:p>
            <a:r>
              <a:rPr lang="zh-CN" altLang="en-US" dirty="0">
                <a:solidFill>
                  <a:srgbClr val="FF0000"/>
                </a:solidFill>
              </a:rPr>
              <a:t>特点</a:t>
            </a:r>
            <a:endParaRPr lang="zh-CN" altLang="en-US" dirty="0">
              <a:solidFill>
                <a:srgbClr val="FF0000"/>
              </a:solidFill>
            </a:endParaRPr>
          </a:p>
          <a:p>
            <a:r>
              <a:rPr lang="zh-CN" altLang="en-US" dirty="0">
                <a:solidFill>
                  <a:schemeClr val="bg1"/>
                </a:solidFill>
              </a:rPr>
              <a:t>更紧凑地包围目标，减少背景区域</a:t>
            </a:r>
            <a:endParaRPr lang="zh-CN" altLang="en-US" dirty="0">
              <a:solidFill>
                <a:schemeClr val="bg1"/>
              </a:solidFill>
            </a:endParaRPr>
          </a:p>
          <a:p>
            <a:r>
              <a:rPr lang="zh-CN" altLang="en-US" dirty="0">
                <a:solidFill>
                  <a:schemeClr val="bg1"/>
                </a:solidFill>
              </a:rPr>
              <a:t>能反映目标的旋转姿态</a:t>
            </a:r>
            <a:endParaRPr lang="zh-CN" altLang="en-US" dirty="0">
              <a:solidFill>
                <a:schemeClr val="bg1"/>
              </a:solidFill>
            </a:endParaRPr>
          </a:p>
          <a:p>
            <a:r>
              <a:rPr lang="zh-CN" altLang="en-US" dirty="0">
                <a:solidFill>
                  <a:schemeClr val="bg1"/>
                </a:solidFill>
              </a:rPr>
              <a:t>计算复杂度略高于轴对齐矩形</a:t>
            </a:r>
            <a:endParaRPr lang="zh-CN" altLang="en-US" dirty="0">
              <a:solidFill>
                <a:schemeClr val="bg1"/>
              </a:solidFill>
            </a:endParaRPr>
          </a:p>
        </p:txBody>
      </p:sp>
      <p:sp>
        <p:nvSpPr>
          <p:cNvPr id="8" name="文本框 7"/>
          <p:cNvSpPr txBox="1"/>
          <p:nvPr/>
        </p:nvSpPr>
        <p:spPr>
          <a:xfrm>
            <a:off x="194945" y="1173480"/>
            <a:ext cx="4721860" cy="436245"/>
          </a:xfrm>
          <a:prstGeom prst="rect">
            <a:avLst/>
          </a:prstGeom>
          <a:noFill/>
        </p:spPr>
        <p:txBody>
          <a:bodyPr wrap="square">
            <a:noAutofit/>
          </a:bodyPr>
          <a:lstStyle/>
          <a:p>
            <a:r>
              <a:rPr lang="en-US" altLang="zh-CN" dirty="0">
                <a:solidFill>
                  <a:schemeClr val="bg1"/>
                </a:solidFill>
              </a:rPr>
              <a:t>1. </a:t>
            </a:r>
            <a:r>
              <a:rPr lang="zh-CN" altLang="en-US" dirty="0">
                <a:solidFill>
                  <a:schemeClr val="bg1"/>
                </a:solidFill>
              </a:rPr>
              <a:t>轴对齐外接矩形</a:t>
            </a:r>
            <a:endParaRPr lang="zh-CN" altLang="en-US" dirty="0">
              <a:solidFill>
                <a:schemeClr val="bg1"/>
              </a:solidFill>
            </a:endParaRPr>
          </a:p>
          <a:p>
            <a:r>
              <a:rPr lang="zh-CN" altLang="en-US" dirty="0">
                <a:solidFill>
                  <a:schemeClr val="bg1"/>
                </a:solidFill>
              </a:rPr>
              <a:t>定义</a:t>
            </a:r>
            <a:endParaRPr lang="zh-CN" altLang="en-US" dirty="0">
              <a:solidFill>
                <a:schemeClr val="bg1"/>
              </a:solidFill>
            </a:endParaRPr>
          </a:p>
          <a:p>
            <a:r>
              <a:rPr lang="zh-CN" altLang="en-US" dirty="0">
                <a:solidFill>
                  <a:schemeClr val="bg1"/>
                </a:solidFill>
              </a:rPr>
              <a:t>矩形的边严格</a:t>
            </a:r>
            <a:r>
              <a:rPr lang="zh-CN" altLang="en-US" dirty="0">
                <a:solidFill>
                  <a:srgbClr val="FF0000"/>
                </a:solidFill>
              </a:rPr>
              <a:t>平行于图像的水平和垂直轴</a:t>
            </a:r>
            <a:r>
              <a:rPr lang="zh-CN" altLang="en-US" dirty="0">
                <a:solidFill>
                  <a:schemeClr val="bg1"/>
                </a:solidFill>
              </a:rPr>
              <a:t>（即与坐标系对齐），是包围目标的最小矩形，不考虑目标的旋转角度。</a:t>
            </a:r>
            <a:endParaRPr lang="zh-CN" altLang="en-US" dirty="0">
              <a:solidFill>
                <a:schemeClr val="bg1"/>
              </a:solidFill>
            </a:endParaRPr>
          </a:p>
          <a:p>
            <a:r>
              <a:rPr lang="zh-CN" altLang="en-US" dirty="0">
                <a:solidFill>
                  <a:srgbClr val="FF0000"/>
                </a:solidFill>
              </a:rPr>
              <a:t>核心函数</a:t>
            </a:r>
            <a:endParaRPr lang="zh-CN" altLang="en-US" dirty="0">
              <a:solidFill>
                <a:srgbClr val="FF0000"/>
              </a:solidFill>
            </a:endParaRPr>
          </a:p>
          <a:p>
            <a:r>
              <a:rPr lang="en-US" altLang="zh-CN" dirty="0">
                <a:solidFill>
                  <a:srgbClr val="00B050"/>
                </a:solidFill>
              </a:rPr>
              <a:t>x, y, w, h = cv2.boundingRect(points)</a:t>
            </a:r>
            <a:endParaRPr lang="en-US" altLang="zh-CN" dirty="0">
              <a:solidFill>
                <a:srgbClr val="00B050"/>
              </a:solidFill>
            </a:endParaRPr>
          </a:p>
          <a:p>
            <a:r>
              <a:rPr lang="zh-CN" altLang="en-US" dirty="0">
                <a:solidFill>
                  <a:srgbClr val="FF0000"/>
                </a:solidFill>
              </a:rPr>
              <a:t>参数与返回值</a:t>
            </a:r>
            <a:endParaRPr lang="zh-CN" altLang="en-US" dirty="0">
              <a:solidFill>
                <a:srgbClr val="FF0000"/>
              </a:solidFill>
            </a:endParaRPr>
          </a:p>
          <a:p>
            <a:r>
              <a:rPr lang="en-US" altLang="zh-CN" dirty="0">
                <a:solidFill>
                  <a:srgbClr val="00B050"/>
                </a:solidFill>
              </a:rPr>
              <a:t>points</a:t>
            </a:r>
            <a:r>
              <a:rPr lang="zh-CN" altLang="en-US" dirty="0">
                <a:solidFill>
                  <a:schemeClr val="bg1"/>
                </a:solidFill>
              </a:rPr>
              <a:t>：目标的点集（如轮廓的像素坐标、角点坐标等，通常是</a:t>
            </a:r>
            <a:r>
              <a:rPr lang="en-US" altLang="zh-CN" dirty="0">
                <a:solidFill>
                  <a:schemeClr val="bg1"/>
                </a:solidFill>
              </a:rPr>
              <a:t>numpy</a:t>
            </a:r>
            <a:r>
              <a:rPr lang="zh-CN" altLang="en-US" dirty="0">
                <a:solidFill>
                  <a:schemeClr val="bg1"/>
                </a:solidFill>
              </a:rPr>
              <a:t>数组）</a:t>
            </a:r>
            <a:endParaRPr lang="zh-CN" altLang="en-US" dirty="0">
              <a:solidFill>
                <a:schemeClr val="bg1"/>
              </a:solidFill>
            </a:endParaRPr>
          </a:p>
          <a:p>
            <a:r>
              <a:rPr lang="zh-CN" altLang="en-US" dirty="0">
                <a:solidFill>
                  <a:schemeClr val="bg1"/>
                </a:solidFill>
              </a:rPr>
              <a:t>返回值：</a:t>
            </a:r>
            <a:endParaRPr lang="zh-CN" altLang="en-US" dirty="0">
              <a:solidFill>
                <a:schemeClr val="bg1"/>
              </a:solidFill>
            </a:endParaRPr>
          </a:p>
          <a:p>
            <a:r>
              <a:rPr lang="en-US" altLang="zh-CN" dirty="0">
                <a:solidFill>
                  <a:srgbClr val="00B050"/>
                </a:solidFill>
              </a:rPr>
              <a:t>x</a:t>
            </a:r>
            <a:r>
              <a:rPr lang="zh-CN" altLang="en-US" dirty="0">
                <a:solidFill>
                  <a:schemeClr val="bg1"/>
                </a:solidFill>
              </a:rPr>
              <a:t>：矩形左上角的</a:t>
            </a:r>
            <a:r>
              <a:rPr lang="en-US" altLang="zh-CN" dirty="0">
                <a:solidFill>
                  <a:schemeClr val="bg1"/>
                </a:solidFill>
              </a:rPr>
              <a:t> x </a:t>
            </a:r>
            <a:r>
              <a:rPr lang="zh-CN" altLang="en-US" dirty="0">
                <a:solidFill>
                  <a:schemeClr val="bg1"/>
                </a:solidFill>
              </a:rPr>
              <a:t>坐标</a:t>
            </a:r>
            <a:endParaRPr lang="zh-CN" altLang="en-US" dirty="0">
              <a:solidFill>
                <a:schemeClr val="bg1"/>
              </a:solidFill>
            </a:endParaRPr>
          </a:p>
          <a:p>
            <a:r>
              <a:rPr lang="en-US" altLang="zh-CN" dirty="0">
                <a:solidFill>
                  <a:srgbClr val="00B050"/>
                </a:solidFill>
              </a:rPr>
              <a:t>y</a:t>
            </a:r>
            <a:r>
              <a:rPr lang="zh-CN" altLang="en-US" dirty="0">
                <a:solidFill>
                  <a:schemeClr val="bg1"/>
                </a:solidFill>
              </a:rPr>
              <a:t>：矩形左上角的</a:t>
            </a:r>
            <a:r>
              <a:rPr lang="en-US" altLang="zh-CN" dirty="0">
                <a:solidFill>
                  <a:schemeClr val="bg1"/>
                </a:solidFill>
              </a:rPr>
              <a:t> y </a:t>
            </a:r>
            <a:r>
              <a:rPr lang="zh-CN" altLang="en-US" dirty="0">
                <a:solidFill>
                  <a:schemeClr val="bg1"/>
                </a:solidFill>
              </a:rPr>
              <a:t>坐标</a:t>
            </a:r>
            <a:endParaRPr lang="zh-CN" altLang="en-US" dirty="0">
              <a:solidFill>
                <a:schemeClr val="bg1"/>
              </a:solidFill>
            </a:endParaRPr>
          </a:p>
          <a:p>
            <a:r>
              <a:rPr lang="en-US" altLang="zh-CN" dirty="0">
                <a:solidFill>
                  <a:srgbClr val="00B050"/>
                </a:solidFill>
              </a:rPr>
              <a:t>w</a:t>
            </a:r>
            <a:r>
              <a:rPr lang="zh-CN" altLang="en-US" dirty="0">
                <a:solidFill>
                  <a:schemeClr val="bg1"/>
                </a:solidFill>
              </a:rPr>
              <a:t>：矩形的宽度</a:t>
            </a:r>
            <a:endParaRPr lang="zh-CN" altLang="en-US" dirty="0">
              <a:solidFill>
                <a:schemeClr val="bg1"/>
              </a:solidFill>
            </a:endParaRPr>
          </a:p>
          <a:p>
            <a:r>
              <a:rPr lang="en-US" altLang="zh-CN" dirty="0">
                <a:solidFill>
                  <a:srgbClr val="00B050"/>
                </a:solidFill>
              </a:rPr>
              <a:t>h</a:t>
            </a:r>
            <a:r>
              <a:rPr lang="zh-CN" altLang="en-US" dirty="0">
                <a:solidFill>
                  <a:schemeClr val="bg1"/>
                </a:solidFill>
              </a:rPr>
              <a:t>：矩形的高度</a:t>
            </a:r>
            <a:endParaRPr lang="zh-CN" altLang="en-US" dirty="0">
              <a:solidFill>
                <a:schemeClr val="bg1"/>
              </a:solidFill>
            </a:endParaRPr>
          </a:p>
          <a:p>
            <a:r>
              <a:rPr lang="zh-CN" altLang="en-US" dirty="0">
                <a:solidFill>
                  <a:srgbClr val="FF0000"/>
                </a:solidFill>
              </a:rPr>
              <a:t>特点</a:t>
            </a:r>
            <a:endParaRPr lang="zh-CN" altLang="en-US" dirty="0">
              <a:solidFill>
                <a:srgbClr val="FF0000"/>
              </a:solidFill>
            </a:endParaRPr>
          </a:p>
          <a:p>
            <a:r>
              <a:rPr lang="zh-CN" altLang="en-US" dirty="0">
                <a:solidFill>
                  <a:schemeClr val="bg1"/>
                </a:solidFill>
              </a:rPr>
              <a:t>计算简单、速度快</a:t>
            </a:r>
            <a:endParaRPr lang="zh-CN" altLang="en-US" dirty="0">
              <a:solidFill>
                <a:schemeClr val="bg1"/>
              </a:solidFill>
            </a:endParaRPr>
          </a:p>
          <a:p>
            <a:r>
              <a:rPr lang="zh-CN" altLang="en-US" dirty="0">
                <a:solidFill>
                  <a:schemeClr val="bg1"/>
                </a:solidFill>
              </a:rPr>
              <a:t>可能包含较多目标外的背景区域（尤其是当目标旋转时）</a:t>
            </a:r>
            <a:endParaRPr lang="zh-CN" altLang="en-US" dirty="0">
              <a:solidFill>
                <a:schemeClr val="bg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83845" y="212090"/>
            <a:ext cx="6144260" cy="583565"/>
          </a:xfrm>
          <a:prstGeom prst="rect">
            <a:avLst/>
          </a:prstGeom>
          <a:noFill/>
        </p:spPr>
        <p:txBody>
          <a:bodyPr wrap="square">
            <a:spAutoFit/>
          </a:bodyPr>
          <a:p>
            <a:r>
              <a:rPr lang="en-US" altLang="zh-CN" sz="3200" dirty="0">
                <a:solidFill>
                  <a:schemeClr val="bg1"/>
                </a:solidFill>
                <a:latin typeface="华文楷体" panose="02010600040101010101" pitchFamily="2" charset="-122"/>
                <a:ea typeface="华文楷体" panose="02010600040101010101" pitchFamily="2" charset="-122"/>
              </a:rPr>
              <a:t>16.</a:t>
            </a:r>
            <a:r>
              <a:rPr lang="zh-CN" altLang="en-US" sz="3200" dirty="0">
                <a:solidFill>
                  <a:schemeClr val="bg1"/>
                </a:solidFill>
                <a:latin typeface="华文楷体" panose="02010600040101010101" pitchFamily="2" charset="-122"/>
                <a:ea typeface="华文楷体" panose="02010600040101010101" pitchFamily="2" charset="-122"/>
              </a:rPr>
              <a:t>外接</a:t>
            </a:r>
            <a:r>
              <a:rPr lang="zh-CN" altLang="en-US" sz="3200" dirty="0">
                <a:solidFill>
                  <a:schemeClr val="bg1"/>
                </a:solidFill>
                <a:latin typeface="华文楷体" panose="02010600040101010101" pitchFamily="2" charset="-122"/>
                <a:ea typeface="华文楷体" panose="02010600040101010101" pitchFamily="2" charset="-122"/>
              </a:rPr>
              <a:t>矩形</a:t>
            </a:r>
            <a:endParaRPr lang="zh-CN" altLang="en-US" sz="3200" dirty="0">
              <a:solidFill>
                <a:schemeClr val="bg1"/>
              </a:solidFill>
              <a:latin typeface="华文楷体" panose="02010600040101010101" pitchFamily="2" charset="-122"/>
              <a:ea typeface="华文楷体" panose="02010600040101010101" pitchFamily="2" charset="-122"/>
            </a:endParaRPr>
          </a:p>
        </p:txBody>
      </p:sp>
      <p:sp>
        <p:nvSpPr>
          <p:cNvPr id="3" name="文本框 2"/>
          <p:cNvSpPr txBox="1"/>
          <p:nvPr/>
        </p:nvSpPr>
        <p:spPr>
          <a:xfrm>
            <a:off x="283845" y="737235"/>
            <a:ext cx="4721860" cy="436245"/>
          </a:xfrm>
          <a:prstGeom prst="rect">
            <a:avLst/>
          </a:prstGeom>
          <a:noFill/>
        </p:spPr>
        <p:txBody>
          <a:bodyPr wrap="square">
            <a:noAutofit/>
          </a:bodyPr>
          <a:lstStyle/>
          <a:p>
            <a:r>
              <a:rPr lang="en-US" altLang="zh-CN" dirty="0">
                <a:solidFill>
                  <a:schemeClr val="bg1"/>
                </a:solidFill>
              </a:rPr>
              <a:t>16.2</a:t>
            </a:r>
            <a:r>
              <a:rPr lang="zh-CN" altLang="en-US" dirty="0">
                <a:solidFill>
                  <a:schemeClr val="bg1"/>
                </a:solidFill>
              </a:rPr>
              <a:t>绘制外接</a:t>
            </a:r>
            <a:r>
              <a:rPr lang="zh-CN" altLang="en-US" dirty="0">
                <a:solidFill>
                  <a:schemeClr val="bg1"/>
                </a:solidFill>
              </a:rPr>
              <a:t>矩形</a:t>
            </a:r>
            <a:endParaRPr lang="zh-CN" altLang="en-US" dirty="0">
              <a:solidFill>
                <a:schemeClr val="bg1"/>
              </a:solidFill>
            </a:endParaRPr>
          </a:p>
        </p:txBody>
      </p:sp>
      <p:sp>
        <p:nvSpPr>
          <p:cNvPr id="8" name="文本框 7"/>
          <p:cNvSpPr txBox="1"/>
          <p:nvPr/>
        </p:nvSpPr>
        <p:spPr>
          <a:xfrm>
            <a:off x="194945" y="1008380"/>
            <a:ext cx="6340475" cy="436245"/>
          </a:xfrm>
          <a:prstGeom prst="rect">
            <a:avLst/>
          </a:prstGeom>
          <a:noFill/>
        </p:spPr>
        <p:txBody>
          <a:bodyPr wrap="square">
            <a:noAutofit/>
          </a:bodyPr>
          <a:lstStyle/>
          <a:p>
            <a:endParaRPr lang="en-US" altLang="zh-CN" dirty="0">
              <a:solidFill>
                <a:srgbClr val="00B050"/>
              </a:solidFill>
            </a:endParaRPr>
          </a:p>
          <a:p>
            <a:r>
              <a:rPr lang="en-US" altLang="zh-CN" dirty="0">
                <a:solidFill>
                  <a:srgbClr val="FF0000"/>
                </a:solidFill>
              </a:rPr>
              <a:t># </a:t>
            </a:r>
            <a:r>
              <a:rPr lang="zh-CN" altLang="en-US" dirty="0">
                <a:solidFill>
                  <a:srgbClr val="FF0000"/>
                </a:solidFill>
              </a:rPr>
              <a:t>读取图像并预处理（以轮廓检测为例）</a:t>
            </a:r>
            <a:endParaRPr lang="zh-CN" altLang="en-US" dirty="0">
              <a:solidFill>
                <a:srgbClr val="FF0000"/>
              </a:solidFill>
            </a:endParaRPr>
          </a:p>
          <a:p>
            <a:r>
              <a:rPr lang="en-US" altLang="zh-CN" dirty="0">
                <a:solidFill>
                  <a:srgbClr val="00B050"/>
                </a:solidFill>
              </a:rPr>
              <a:t>img = cv2.imread('shape.jpg')</a:t>
            </a:r>
            <a:endParaRPr lang="en-US" altLang="zh-CN" dirty="0">
              <a:solidFill>
                <a:srgbClr val="00B050"/>
              </a:solidFill>
            </a:endParaRPr>
          </a:p>
          <a:p>
            <a:r>
              <a:rPr lang="en-US" altLang="zh-CN" dirty="0">
                <a:solidFill>
                  <a:srgbClr val="00B050"/>
                </a:solidFill>
              </a:rPr>
              <a:t>gray = cv2.cvtColor(img, cv2.COLOR_BGR2GRAY)</a:t>
            </a:r>
            <a:endParaRPr lang="en-US" altLang="zh-CN" dirty="0">
              <a:solidFill>
                <a:srgbClr val="00B050"/>
              </a:solidFill>
            </a:endParaRPr>
          </a:p>
          <a:p>
            <a:r>
              <a:rPr lang="en-US" altLang="zh-CN" dirty="0">
                <a:solidFill>
                  <a:srgbClr val="00B050"/>
                </a:solidFill>
              </a:rPr>
              <a:t>ret, thresh = cv2.threshold(gray, 127, 255, 0)</a:t>
            </a:r>
            <a:endParaRPr lang="en-US" altLang="zh-CN" dirty="0">
              <a:solidFill>
                <a:srgbClr val="00B050"/>
              </a:solidFill>
            </a:endParaRPr>
          </a:p>
          <a:p>
            <a:r>
              <a:rPr lang="en-US" altLang="zh-CN" dirty="0">
                <a:solidFill>
                  <a:srgbClr val="00B050"/>
                </a:solidFill>
              </a:rPr>
              <a:t>contours, _ = cv2.findContours(thresh, cv2.RETR_TREE, cv2.CHAIN_APPROX_SIMPLE)</a:t>
            </a:r>
            <a:endParaRPr lang="en-US" altLang="zh-CN" dirty="0">
              <a:solidFill>
                <a:srgbClr val="00B050"/>
              </a:solidFill>
            </a:endParaRPr>
          </a:p>
          <a:p>
            <a:endParaRPr lang="en-US" altLang="zh-CN" dirty="0">
              <a:solidFill>
                <a:srgbClr val="00B050"/>
              </a:solidFill>
            </a:endParaRPr>
          </a:p>
          <a:p>
            <a:r>
              <a:rPr lang="en-US" altLang="zh-CN" dirty="0">
                <a:solidFill>
                  <a:srgbClr val="FF0000"/>
                </a:solidFill>
              </a:rPr>
              <a:t># </a:t>
            </a:r>
            <a:r>
              <a:rPr lang="zh-CN" altLang="en-US" dirty="0">
                <a:solidFill>
                  <a:srgbClr val="FF0000"/>
                </a:solidFill>
              </a:rPr>
              <a:t>遍历轮廓，绘制两种外接矩形</a:t>
            </a:r>
            <a:endParaRPr lang="zh-CN" altLang="en-US" dirty="0">
              <a:solidFill>
                <a:srgbClr val="FF0000"/>
              </a:solidFill>
            </a:endParaRPr>
          </a:p>
          <a:p>
            <a:r>
              <a:rPr lang="en-US" altLang="zh-CN" dirty="0">
                <a:solidFill>
                  <a:srgbClr val="00B050"/>
                </a:solidFill>
              </a:rPr>
              <a:t>for cnt in contours:</a:t>
            </a:r>
            <a:endParaRPr lang="en-US" altLang="zh-CN" dirty="0">
              <a:solidFill>
                <a:srgbClr val="00B050"/>
              </a:solidFill>
            </a:endParaRPr>
          </a:p>
          <a:p>
            <a:r>
              <a:rPr lang="en-US" altLang="zh-CN" dirty="0">
                <a:solidFill>
                  <a:srgbClr val="00B050"/>
                </a:solidFill>
              </a:rPr>
              <a:t>   </a:t>
            </a:r>
            <a:r>
              <a:rPr lang="en-US" altLang="zh-CN" dirty="0">
                <a:solidFill>
                  <a:srgbClr val="FF0000"/>
                </a:solidFill>
              </a:rPr>
              <a:t> # 1. </a:t>
            </a:r>
            <a:r>
              <a:rPr lang="zh-CN" altLang="en-US" dirty="0">
                <a:solidFill>
                  <a:srgbClr val="FF0000"/>
                </a:solidFill>
              </a:rPr>
              <a:t>轴对齐外接矩形</a:t>
            </a:r>
            <a:endParaRPr lang="zh-CN" altLang="en-US" dirty="0">
              <a:solidFill>
                <a:srgbClr val="00B050"/>
              </a:solidFill>
            </a:endParaRPr>
          </a:p>
          <a:p>
            <a:r>
              <a:rPr lang="en-US" altLang="zh-CN" dirty="0">
                <a:solidFill>
                  <a:srgbClr val="00B050"/>
                </a:solidFill>
              </a:rPr>
              <a:t>    x, y, w, h = cv2.boundingRect(cnt)</a:t>
            </a:r>
            <a:endParaRPr lang="en-US" altLang="zh-CN" dirty="0">
              <a:solidFill>
                <a:srgbClr val="00B050"/>
              </a:solidFill>
            </a:endParaRPr>
          </a:p>
          <a:p>
            <a:r>
              <a:rPr lang="en-US" altLang="zh-CN" dirty="0">
                <a:solidFill>
                  <a:srgbClr val="00B050"/>
                </a:solidFill>
              </a:rPr>
              <a:t>    cv2.rectangle(img, (x, y), (x+w, y+h), (0, 255, 0), 2)  </a:t>
            </a:r>
            <a:r>
              <a:rPr lang="en-US" altLang="zh-CN" dirty="0">
                <a:solidFill>
                  <a:srgbClr val="FF0000"/>
                </a:solidFill>
              </a:rPr>
              <a:t># </a:t>
            </a:r>
            <a:r>
              <a:rPr lang="zh-CN" altLang="en-US" dirty="0">
                <a:solidFill>
                  <a:srgbClr val="FF0000"/>
                </a:solidFill>
              </a:rPr>
              <a:t>绿色</a:t>
            </a:r>
            <a:endParaRPr lang="zh-CN" altLang="en-US" dirty="0">
              <a:solidFill>
                <a:srgbClr val="FF0000"/>
              </a:solidFill>
            </a:endParaRPr>
          </a:p>
          <a:p>
            <a:r>
              <a:rPr lang="en-US" altLang="zh-CN" dirty="0">
                <a:solidFill>
                  <a:srgbClr val="FF0000"/>
                </a:solidFill>
              </a:rPr>
              <a:t>    </a:t>
            </a:r>
            <a:endParaRPr lang="en-US" altLang="zh-CN" dirty="0">
              <a:solidFill>
                <a:srgbClr val="FF0000"/>
              </a:solidFill>
            </a:endParaRPr>
          </a:p>
          <a:p>
            <a:r>
              <a:rPr lang="en-US" altLang="zh-CN" dirty="0">
                <a:solidFill>
                  <a:srgbClr val="FF0000"/>
                </a:solidFill>
              </a:rPr>
              <a:t>    # 2. </a:t>
            </a:r>
            <a:r>
              <a:rPr lang="zh-CN" altLang="en-US" dirty="0">
                <a:solidFill>
                  <a:srgbClr val="FF0000"/>
                </a:solidFill>
              </a:rPr>
              <a:t>旋转外接矩形</a:t>
            </a:r>
            <a:endParaRPr lang="zh-CN" altLang="en-US" dirty="0">
              <a:solidFill>
                <a:srgbClr val="FF0000"/>
              </a:solidFill>
            </a:endParaRPr>
          </a:p>
          <a:p>
            <a:r>
              <a:rPr lang="en-US" altLang="zh-CN" dirty="0">
                <a:solidFill>
                  <a:srgbClr val="00B050"/>
                </a:solidFill>
              </a:rPr>
              <a:t>    rect = cv2.minAreaRect(cnt)</a:t>
            </a:r>
            <a:endParaRPr lang="en-US" altLang="zh-CN" dirty="0">
              <a:solidFill>
                <a:srgbClr val="00B050"/>
              </a:solidFill>
            </a:endParaRPr>
          </a:p>
          <a:p>
            <a:r>
              <a:rPr lang="en-US" altLang="zh-CN" dirty="0">
                <a:solidFill>
                  <a:srgbClr val="00B050"/>
                </a:solidFill>
              </a:rPr>
              <a:t>    box = cv2.boxPoints(rect)  </a:t>
            </a:r>
            <a:r>
              <a:rPr lang="en-US" altLang="zh-CN" dirty="0">
                <a:solidFill>
                  <a:srgbClr val="FF0000"/>
                </a:solidFill>
              </a:rPr>
              <a:t># </a:t>
            </a:r>
            <a:r>
              <a:rPr lang="zh-CN" altLang="en-US" dirty="0">
                <a:solidFill>
                  <a:srgbClr val="FF0000"/>
                </a:solidFill>
              </a:rPr>
              <a:t>转换为顶点坐标</a:t>
            </a:r>
            <a:endParaRPr lang="zh-CN" altLang="en-US" dirty="0">
              <a:solidFill>
                <a:srgbClr val="00B050"/>
              </a:solidFill>
            </a:endParaRPr>
          </a:p>
          <a:p>
            <a:r>
              <a:rPr lang="en-US" altLang="zh-CN" dirty="0">
                <a:solidFill>
                  <a:srgbClr val="00B050"/>
                </a:solidFill>
              </a:rPr>
              <a:t>    box = np.int8(box)  </a:t>
            </a:r>
            <a:r>
              <a:rPr lang="en-US" altLang="zh-CN" dirty="0">
                <a:solidFill>
                  <a:srgbClr val="FF0000"/>
                </a:solidFill>
              </a:rPr>
              <a:t># </a:t>
            </a:r>
            <a:r>
              <a:rPr lang="zh-CN" altLang="en-US" dirty="0">
                <a:solidFill>
                  <a:srgbClr val="FF0000"/>
                </a:solidFill>
              </a:rPr>
              <a:t>转为整数</a:t>
            </a:r>
            <a:endParaRPr lang="zh-CN" altLang="en-US" dirty="0">
              <a:solidFill>
                <a:srgbClr val="00B050"/>
              </a:solidFill>
            </a:endParaRPr>
          </a:p>
          <a:p>
            <a:r>
              <a:rPr lang="en-US" altLang="zh-CN" dirty="0">
                <a:solidFill>
                  <a:srgbClr val="00B050"/>
                </a:solidFill>
              </a:rPr>
              <a:t>    cv2.polylines(img, [box], True, (0, 0, 255), 2) </a:t>
            </a:r>
            <a:r>
              <a:rPr lang="en-US" altLang="zh-CN" dirty="0">
                <a:solidFill>
                  <a:srgbClr val="FF0000"/>
                </a:solidFill>
              </a:rPr>
              <a:t> # </a:t>
            </a:r>
            <a:r>
              <a:rPr lang="zh-CN" altLang="en-US" dirty="0">
                <a:solidFill>
                  <a:srgbClr val="FF0000"/>
                </a:solidFill>
              </a:rPr>
              <a:t>红色</a:t>
            </a:r>
            <a:endParaRPr lang="zh-CN" altLang="en-US" dirty="0">
              <a:solidFill>
                <a:srgbClr val="00B050"/>
              </a:solidFill>
            </a:endParaRPr>
          </a:p>
          <a:p>
            <a:endParaRPr lang="en-US" altLang="zh-CN" dirty="0">
              <a:solidFill>
                <a:srgbClr val="00B050"/>
              </a:solidFill>
            </a:endParaRPr>
          </a:p>
          <a:p>
            <a:endParaRPr lang="en-US" altLang="zh-CN" dirty="0">
              <a:solidFill>
                <a:srgbClr val="00B050"/>
              </a:solidFill>
            </a:endParaRPr>
          </a:p>
        </p:txBody>
      </p:sp>
      <p:pic>
        <p:nvPicPr>
          <p:cNvPr id="2" name="图片 1"/>
          <p:cNvPicPr>
            <a:picLocks noChangeAspect="1"/>
          </p:cNvPicPr>
          <p:nvPr/>
        </p:nvPicPr>
        <p:blipFill>
          <a:blip r:embed="rId1"/>
          <a:stretch>
            <a:fillRect/>
          </a:stretch>
        </p:blipFill>
        <p:spPr>
          <a:xfrm>
            <a:off x="7473950" y="1123950"/>
            <a:ext cx="3765550" cy="376555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标题 1"/>
          <p:cNvSpPr/>
          <p:nvPr/>
        </p:nvSpPr>
        <p:spPr>
          <a:xfrm>
            <a:off x="726440" y="2729230"/>
            <a:ext cx="4410710" cy="958215"/>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30000"/>
              </a:lnSpc>
            </a:pPr>
            <a:r>
              <a:rPr lang="zh-CN" altLang="en-US" sz="2800" b="1" spc="-1" dirty="0">
                <a:solidFill>
                  <a:srgbClr val="0570FF"/>
                </a:solidFill>
                <a:latin typeface="等线" panose="02010600030101010101" charset="-122"/>
              </a:rPr>
              <a:t>三维视觉</a:t>
            </a:r>
            <a:r>
              <a:rPr lang="zh-CN" altLang="en-US" sz="2800" b="1" spc="-1" dirty="0">
                <a:solidFill>
                  <a:srgbClr val="0570FF"/>
                </a:solidFill>
                <a:latin typeface="等线" panose="02010600030101010101" charset="-122"/>
              </a:rPr>
              <a:t>基础</a:t>
            </a:r>
            <a:endParaRPr lang="zh-CN" altLang="en-US" sz="2800" b="1" spc="-1" dirty="0">
              <a:solidFill>
                <a:srgbClr val="0570FF"/>
              </a:solidFill>
              <a:latin typeface="等线" panose="02010600030101010101" charset="-122"/>
            </a:endParaRPr>
          </a:p>
        </p:txBody>
      </p:sp>
      <p:sp>
        <p:nvSpPr>
          <p:cNvPr id="116" name="标题 1"/>
          <p:cNvSpPr/>
          <p:nvPr/>
        </p:nvSpPr>
        <p:spPr>
          <a:xfrm>
            <a:off x="482013" y="4243140"/>
            <a:ext cx="331920" cy="313920"/>
          </a:xfrm>
          <a:custGeom>
            <a:avLst/>
            <a:gdLst/>
            <a:ahLst/>
            <a:cxnLst/>
            <a:rect l="l" t="t" r="r" b="b"/>
            <a:pathLst>
              <a:path w="1043464" h="986885">
                <a:moveTo>
                  <a:pt x="1004888" y="909733"/>
                </a:moveTo>
                <a:cubicBezTo>
                  <a:pt x="1026193" y="909733"/>
                  <a:pt x="1043464" y="927004"/>
                  <a:pt x="1043464" y="948309"/>
                </a:cubicBezTo>
                <a:cubicBezTo>
                  <a:pt x="1043464" y="969614"/>
                  <a:pt x="1026193" y="986885"/>
                  <a:pt x="1004888" y="986885"/>
                </a:cubicBezTo>
                <a:cubicBezTo>
                  <a:pt x="983583" y="986885"/>
                  <a:pt x="966312" y="969614"/>
                  <a:pt x="966312" y="948309"/>
                </a:cubicBezTo>
                <a:cubicBezTo>
                  <a:pt x="966312" y="927004"/>
                  <a:pt x="983583" y="909733"/>
                  <a:pt x="1004888" y="909733"/>
                </a:cubicBezTo>
                <a:close/>
                <a:moveTo>
                  <a:pt x="521732" y="909733"/>
                </a:moveTo>
                <a:cubicBezTo>
                  <a:pt x="543037" y="909733"/>
                  <a:pt x="560308" y="927004"/>
                  <a:pt x="560308" y="948309"/>
                </a:cubicBezTo>
                <a:cubicBezTo>
                  <a:pt x="560308" y="969614"/>
                  <a:pt x="543037" y="986885"/>
                  <a:pt x="521732" y="986885"/>
                </a:cubicBezTo>
                <a:cubicBezTo>
                  <a:pt x="500427" y="986885"/>
                  <a:pt x="483156" y="969614"/>
                  <a:pt x="483156" y="948309"/>
                </a:cubicBezTo>
                <a:cubicBezTo>
                  <a:pt x="483156" y="927004"/>
                  <a:pt x="500427" y="909733"/>
                  <a:pt x="521732" y="909733"/>
                </a:cubicBezTo>
                <a:close/>
                <a:moveTo>
                  <a:pt x="38576" y="909733"/>
                </a:moveTo>
                <a:cubicBezTo>
                  <a:pt x="59881" y="909733"/>
                  <a:pt x="77152" y="927004"/>
                  <a:pt x="77152" y="948309"/>
                </a:cubicBezTo>
                <a:cubicBezTo>
                  <a:pt x="77152" y="969614"/>
                  <a:pt x="59881" y="986885"/>
                  <a:pt x="38576" y="986885"/>
                </a:cubicBezTo>
                <a:cubicBezTo>
                  <a:pt x="17271" y="986885"/>
                  <a:pt x="0" y="969614"/>
                  <a:pt x="0" y="948309"/>
                </a:cubicBezTo>
                <a:cubicBezTo>
                  <a:pt x="0" y="927004"/>
                  <a:pt x="17271" y="909733"/>
                  <a:pt x="38576" y="909733"/>
                </a:cubicBezTo>
                <a:close/>
                <a:moveTo>
                  <a:pt x="1004888" y="454866"/>
                </a:moveTo>
                <a:cubicBezTo>
                  <a:pt x="1026193" y="454866"/>
                  <a:pt x="1043464" y="472137"/>
                  <a:pt x="1043464" y="493442"/>
                </a:cubicBezTo>
                <a:cubicBezTo>
                  <a:pt x="1043464" y="514747"/>
                  <a:pt x="1026193" y="532018"/>
                  <a:pt x="1004888" y="532018"/>
                </a:cubicBezTo>
                <a:cubicBezTo>
                  <a:pt x="983583" y="532018"/>
                  <a:pt x="966312" y="514747"/>
                  <a:pt x="966312" y="493442"/>
                </a:cubicBezTo>
                <a:cubicBezTo>
                  <a:pt x="966312" y="472137"/>
                  <a:pt x="983583" y="454866"/>
                  <a:pt x="1004888" y="454866"/>
                </a:cubicBezTo>
                <a:close/>
                <a:moveTo>
                  <a:pt x="521732" y="454866"/>
                </a:moveTo>
                <a:cubicBezTo>
                  <a:pt x="543037" y="454866"/>
                  <a:pt x="560308" y="472137"/>
                  <a:pt x="560308" y="493442"/>
                </a:cubicBezTo>
                <a:cubicBezTo>
                  <a:pt x="560308" y="514747"/>
                  <a:pt x="543037" y="532018"/>
                  <a:pt x="521732" y="532018"/>
                </a:cubicBezTo>
                <a:cubicBezTo>
                  <a:pt x="500427" y="532018"/>
                  <a:pt x="483156" y="514747"/>
                  <a:pt x="483156" y="493442"/>
                </a:cubicBezTo>
                <a:cubicBezTo>
                  <a:pt x="483156" y="472137"/>
                  <a:pt x="500427" y="454866"/>
                  <a:pt x="521732" y="454866"/>
                </a:cubicBezTo>
                <a:close/>
                <a:moveTo>
                  <a:pt x="38576" y="454866"/>
                </a:moveTo>
                <a:cubicBezTo>
                  <a:pt x="59881" y="454866"/>
                  <a:pt x="77152" y="472137"/>
                  <a:pt x="77152" y="493442"/>
                </a:cubicBezTo>
                <a:cubicBezTo>
                  <a:pt x="77152" y="514747"/>
                  <a:pt x="59881" y="532018"/>
                  <a:pt x="38576" y="532018"/>
                </a:cubicBezTo>
                <a:cubicBezTo>
                  <a:pt x="17271" y="532018"/>
                  <a:pt x="0" y="514747"/>
                  <a:pt x="0" y="493442"/>
                </a:cubicBezTo>
                <a:cubicBezTo>
                  <a:pt x="0" y="472137"/>
                  <a:pt x="17271" y="454866"/>
                  <a:pt x="38576" y="454866"/>
                </a:cubicBezTo>
                <a:close/>
                <a:moveTo>
                  <a:pt x="1004888" y="0"/>
                </a:moveTo>
                <a:cubicBezTo>
                  <a:pt x="1026193" y="0"/>
                  <a:pt x="1043464" y="17271"/>
                  <a:pt x="1043464" y="38576"/>
                </a:cubicBezTo>
                <a:cubicBezTo>
                  <a:pt x="1043464" y="59881"/>
                  <a:pt x="1026193" y="77152"/>
                  <a:pt x="1004888" y="77152"/>
                </a:cubicBezTo>
                <a:cubicBezTo>
                  <a:pt x="983583" y="77152"/>
                  <a:pt x="966312" y="59881"/>
                  <a:pt x="966312" y="38576"/>
                </a:cubicBezTo>
                <a:cubicBezTo>
                  <a:pt x="966312" y="17271"/>
                  <a:pt x="983583" y="0"/>
                  <a:pt x="1004888" y="0"/>
                </a:cubicBezTo>
                <a:close/>
                <a:moveTo>
                  <a:pt x="521732" y="0"/>
                </a:moveTo>
                <a:cubicBezTo>
                  <a:pt x="543037" y="0"/>
                  <a:pt x="560308" y="17271"/>
                  <a:pt x="560308" y="38576"/>
                </a:cubicBezTo>
                <a:cubicBezTo>
                  <a:pt x="560308" y="59881"/>
                  <a:pt x="543037" y="77152"/>
                  <a:pt x="521732" y="77152"/>
                </a:cubicBezTo>
                <a:cubicBezTo>
                  <a:pt x="500427" y="77152"/>
                  <a:pt x="483156" y="59881"/>
                  <a:pt x="483156" y="38576"/>
                </a:cubicBezTo>
                <a:cubicBezTo>
                  <a:pt x="483156" y="17271"/>
                  <a:pt x="500427" y="0"/>
                  <a:pt x="521732" y="0"/>
                </a:cubicBezTo>
                <a:close/>
                <a:moveTo>
                  <a:pt x="38576" y="0"/>
                </a:moveTo>
                <a:cubicBezTo>
                  <a:pt x="59881" y="0"/>
                  <a:pt x="77152" y="17271"/>
                  <a:pt x="77152" y="38576"/>
                </a:cubicBezTo>
                <a:cubicBezTo>
                  <a:pt x="77152" y="59881"/>
                  <a:pt x="59881" y="77152"/>
                  <a:pt x="38576" y="77152"/>
                </a:cubicBezTo>
                <a:cubicBezTo>
                  <a:pt x="17271" y="77152"/>
                  <a:pt x="0" y="59881"/>
                  <a:pt x="0" y="38576"/>
                </a:cubicBezTo>
                <a:cubicBezTo>
                  <a:pt x="0" y="17271"/>
                  <a:pt x="17271" y="0"/>
                  <a:pt x="38576" y="0"/>
                </a:cubicBezTo>
                <a:close/>
              </a:path>
            </a:pathLst>
          </a:custGeom>
          <a:gradFill rotWithShape="0">
            <a:gsLst>
              <a:gs pos="0">
                <a:srgbClr val="FFFFFF"/>
              </a:gs>
              <a:gs pos="100000">
                <a:srgbClr val="FFFFFF">
                  <a:alpha val="0"/>
                </a:srgbClr>
              </a:gs>
            </a:gsLst>
            <a:lin ang="18900000"/>
          </a:gradFill>
          <a:ln w="12600">
            <a:noFill/>
          </a:ln>
        </p:spPr>
        <p:style>
          <a:lnRef idx="0">
            <a:scrgbClr r="0" g="0" b="0"/>
          </a:lnRef>
          <a:fillRef idx="0">
            <a:scrgbClr r="0" g="0" b="0"/>
          </a:fillRef>
          <a:effectRef idx="0">
            <a:scrgbClr r="0" g="0" b="0"/>
          </a:effectRef>
          <a:fontRef idx="minor"/>
        </p:style>
      </p:sp>
      <p:sp>
        <p:nvSpPr>
          <p:cNvPr id="117" name="标题 1"/>
          <p:cNvSpPr/>
          <p:nvPr/>
        </p:nvSpPr>
        <p:spPr>
          <a:xfrm>
            <a:off x="395104" y="1743533"/>
            <a:ext cx="494640" cy="468000"/>
          </a:xfrm>
          <a:custGeom>
            <a:avLst/>
            <a:gdLst/>
            <a:ahLst/>
            <a:cxnLst/>
            <a:rect l="l" t="t" r="r" b="b"/>
            <a:pathLst>
              <a:path w="1043464" h="986885">
                <a:moveTo>
                  <a:pt x="1004888" y="909733"/>
                </a:moveTo>
                <a:cubicBezTo>
                  <a:pt x="1026193" y="909733"/>
                  <a:pt x="1043464" y="927004"/>
                  <a:pt x="1043464" y="948309"/>
                </a:cubicBezTo>
                <a:cubicBezTo>
                  <a:pt x="1043464" y="969614"/>
                  <a:pt x="1026193" y="986885"/>
                  <a:pt x="1004888" y="986885"/>
                </a:cubicBezTo>
                <a:cubicBezTo>
                  <a:pt x="983583" y="986885"/>
                  <a:pt x="966312" y="969614"/>
                  <a:pt x="966312" y="948309"/>
                </a:cubicBezTo>
                <a:cubicBezTo>
                  <a:pt x="966312" y="927004"/>
                  <a:pt x="983583" y="909733"/>
                  <a:pt x="1004888" y="909733"/>
                </a:cubicBezTo>
                <a:close/>
                <a:moveTo>
                  <a:pt x="521732" y="909733"/>
                </a:moveTo>
                <a:cubicBezTo>
                  <a:pt x="543037" y="909733"/>
                  <a:pt x="560308" y="927004"/>
                  <a:pt x="560308" y="948309"/>
                </a:cubicBezTo>
                <a:cubicBezTo>
                  <a:pt x="560308" y="969614"/>
                  <a:pt x="543037" y="986885"/>
                  <a:pt x="521732" y="986885"/>
                </a:cubicBezTo>
                <a:cubicBezTo>
                  <a:pt x="500427" y="986885"/>
                  <a:pt x="483156" y="969614"/>
                  <a:pt x="483156" y="948309"/>
                </a:cubicBezTo>
                <a:cubicBezTo>
                  <a:pt x="483156" y="927004"/>
                  <a:pt x="500427" y="909733"/>
                  <a:pt x="521732" y="909733"/>
                </a:cubicBezTo>
                <a:close/>
                <a:moveTo>
                  <a:pt x="38576" y="909733"/>
                </a:moveTo>
                <a:cubicBezTo>
                  <a:pt x="59881" y="909733"/>
                  <a:pt x="77152" y="927004"/>
                  <a:pt x="77152" y="948309"/>
                </a:cubicBezTo>
                <a:cubicBezTo>
                  <a:pt x="77152" y="969614"/>
                  <a:pt x="59881" y="986885"/>
                  <a:pt x="38576" y="986885"/>
                </a:cubicBezTo>
                <a:cubicBezTo>
                  <a:pt x="17271" y="986885"/>
                  <a:pt x="0" y="969614"/>
                  <a:pt x="0" y="948309"/>
                </a:cubicBezTo>
                <a:cubicBezTo>
                  <a:pt x="0" y="927004"/>
                  <a:pt x="17271" y="909733"/>
                  <a:pt x="38576" y="909733"/>
                </a:cubicBezTo>
                <a:close/>
                <a:moveTo>
                  <a:pt x="1004888" y="454866"/>
                </a:moveTo>
                <a:cubicBezTo>
                  <a:pt x="1026193" y="454866"/>
                  <a:pt x="1043464" y="472137"/>
                  <a:pt x="1043464" y="493442"/>
                </a:cubicBezTo>
                <a:cubicBezTo>
                  <a:pt x="1043464" y="514747"/>
                  <a:pt x="1026193" y="532018"/>
                  <a:pt x="1004888" y="532018"/>
                </a:cubicBezTo>
                <a:cubicBezTo>
                  <a:pt x="983583" y="532018"/>
                  <a:pt x="966312" y="514747"/>
                  <a:pt x="966312" y="493442"/>
                </a:cubicBezTo>
                <a:cubicBezTo>
                  <a:pt x="966312" y="472137"/>
                  <a:pt x="983583" y="454866"/>
                  <a:pt x="1004888" y="454866"/>
                </a:cubicBezTo>
                <a:close/>
                <a:moveTo>
                  <a:pt x="521732" y="454866"/>
                </a:moveTo>
                <a:cubicBezTo>
                  <a:pt x="543037" y="454866"/>
                  <a:pt x="560308" y="472137"/>
                  <a:pt x="560308" y="493442"/>
                </a:cubicBezTo>
                <a:cubicBezTo>
                  <a:pt x="560308" y="514747"/>
                  <a:pt x="543037" y="532018"/>
                  <a:pt x="521732" y="532018"/>
                </a:cubicBezTo>
                <a:cubicBezTo>
                  <a:pt x="500427" y="532018"/>
                  <a:pt x="483156" y="514747"/>
                  <a:pt x="483156" y="493442"/>
                </a:cubicBezTo>
                <a:cubicBezTo>
                  <a:pt x="483156" y="472137"/>
                  <a:pt x="500427" y="454866"/>
                  <a:pt x="521732" y="454866"/>
                </a:cubicBezTo>
                <a:close/>
                <a:moveTo>
                  <a:pt x="38576" y="454866"/>
                </a:moveTo>
                <a:cubicBezTo>
                  <a:pt x="59881" y="454866"/>
                  <a:pt x="77152" y="472137"/>
                  <a:pt x="77152" y="493442"/>
                </a:cubicBezTo>
                <a:cubicBezTo>
                  <a:pt x="77152" y="514747"/>
                  <a:pt x="59881" y="532018"/>
                  <a:pt x="38576" y="532018"/>
                </a:cubicBezTo>
                <a:cubicBezTo>
                  <a:pt x="17271" y="532018"/>
                  <a:pt x="0" y="514747"/>
                  <a:pt x="0" y="493442"/>
                </a:cubicBezTo>
                <a:cubicBezTo>
                  <a:pt x="0" y="472137"/>
                  <a:pt x="17271" y="454866"/>
                  <a:pt x="38576" y="454866"/>
                </a:cubicBezTo>
                <a:close/>
                <a:moveTo>
                  <a:pt x="1004888" y="0"/>
                </a:moveTo>
                <a:cubicBezTo>
                  <a:pt x="1026193" y="0"/>
                  <a:pt x="1043464" y="17271"/>
                  <a:pt x="1043464" y="38576"/>
                </a:cubicBezTo>
                <a:cubicBezTo>
                  <a:pt x="1043464" y="59881"/>
                  <a:pt x="1026193" y="77152"/>
                  <a:pt x="1004888" y="77152"/>
                </a:cubicBezTo>
                <a:cubicBezTo>
                  <a:pt x="983583" y="77152"/>
                  <a:pt x="966312" y="59881"/>
                  <a:pt x="966312" y="38576"/>
                </a:cubicBezTo>
                <a:cubicBezTo>
                  <a:pt x="966312" y="17271"/>
                  <a:pt x="983583" y="0"/>
                  <a:pt x="1004888" y="0"/>
                </a:cubicBezTo>
                <a:close/>
                <a:moveTo>
                  <a:pt x="521732" y="0"/>
                </a:moveTo>
                <a:cubicBezTo>
                  <a:pt x="543037" y="0"/>
                  <a:pt x="560308" y="17271"/>
                  <a:pt x="560308" y="38576"/>
                </a:cubicBezTo>
                <a:cubicBezTo>
                  <a:pt x="560308" y="59881"/>
                  <a:pt x="543037" y="77152"/>
                  <a:pt x="521732" y="77152"/>
                </a:cubicBezTo>
                <a:cubicBezTo>
                  <a:pt x="500427" y="77152"/>
                  <a:pt x="483156" y="59881"/>
                  <a:pt x="483156" y="38576"/>
                </a:cubicBezTo>
                <a:cubicBezTo>
                  <a:pt x="483156" y="17271"/>
                  <a:pt x="500427" y="0"/>
                  <a:pt x="521732" y="0"/>
                </a:cubicBezTo>
                <a:close/>
                <a:moveTo>
                  <a:pt x="38576" y="0"/>
                </a:moveTo>
                <a:cubicBezTo>
                  <a:pt x="59881" y="0"/>
                  <a:pt x="77152" y="17271"/>
                  <a:pt x="77152" y="38576"/>
                </a:cubicBezTo>
                <a:cubicBezTo>
                  <a:pt x="77152" y="59881"/>
                  <a:pt x="59881" y="77152"/>
                  <a:pt x="38576" y="77152"/>
                </a:cubicBezTo>
                <a:cubicBezTo>
                  <a:pt x="17271" y="77152"/>
                  <a:pt x="0" y="59881"/>
                  <a:pt x="0" y="38576"/>
                </a:cubicBezTo>
                <a:cubicBezTo>
                  <a:pt x="0" y="17271"/>
                  <a:pt x="17271" y="0"/>
                  <a:pt x="38576" y="0"/>
                </a:cubicBezTo>
                <a:close/>
              </a:path>
            </a:pathLst>
          </a:custGeom>
          <a:solidFill>
            <a:schemeClr val="bg1"/>
          </a:solidFill>
          <a:ln w="12600">
            <a:noFill/>
          </a:ln>
        </p:spPr>
        <p:style>
          <a:lnRef idx="0">
            <a:scrgbClr r="0" g="0" b="0"/>
          </a:lnRef>
          <a:fillRef idx="0">
            <a:scrgbClr r="0" g="0" b="0"/>
          </a:fillRef>
          <a:effectRef idx="0">
            <a:scrgbClr r="0" g="0" b="0"/>
          </a:effectRef>
          <a:fontRef idx="minor"/>
        </p:style>
      </p:sp>
      <p:sp>
        <p:nvSpPr>
          <p:cNvPr id="118" name="标题 1"/>
          <p:cNvSpPr/>
          <p:nvPr/>
        </p:nvSpPr>
        <p:spPr>
          <a:xfrm>
            <a:off x="690880" y="1312545"/>
            <a:ext cx="6246495" cy="1147445"/>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30000"/>
              </a:lnSpc>
              <a:buNone/>
            </a:pPr>
            <a:r>
              <a:rPr lang="en-US" sz="3600" b="0" strike="noStrike" spc="-1">
                <a:solidFill>
                  <a:srgbClr val="FFFFFF"/>
                </a:solidFill>
                <a:latin typeface="Source Han Sans CN Bold"/>
                <a:ea typeface="Source Han Sans CN Bold"/>
              </a:rPr>
              <a:t>Part</a:t>
            </a:r>
            <a:endParaRPr lang="en-US" sz="3600" b="0" strike="noStrike" spc="-1">
              <a:latin typeface="Arial" panose="020B0604020202020204"/>
            </a:endParaRPr>
          </a:p>
        </p:txBody>
      </p:sp>
      <p:sp>
        <p:nvSpPr>
          <p:cNvPr id="119" name="标题 1"/>
          <p:cNvSpPr/>
          <p:nvPr/>
        </p:nvSpPr>
        <p:spPr>
          <a:xfrm>
            <a:off x="1867680" y="1312560"/>
            <a:ext cx="1010160" cy="1147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30000"/>
              </a:lnSpc>
              <a:buNone/>
            </a:pPr>
            <a:r>
              <a:rPr lang="en-US" sz="3600" b="0" strike="noStrike" spc="-1" dirty="0">
                <a:solidFill>
                  <a:srgbClr val="FFFFFF"/>
                </a:solidFill>
                <a:latin typeface="OPPOSans H"/>
                <a:ea typeface="OPPOSans H"/>
              </a:rPr>
              <a:t>04</a:t>
            </a:r>
            <a:endParaRPr lang="en-US" sz="3600" b="0" strike="noStrike" spc="-1" dirty="0">
              <a:latin typeface="Arial" panose="020B0604020202020204"/>
            </a:endParaRPr>
          </a:p>
        </p:txBody>
      </p:sp>
      <p:sp>
        <p:nvSpPr>
          <p:cNvPr id="122" name="标题 1"/>
          <p:cNvSpPr/>
          <p:nvPr/>
        </p:nvSpPr>
        <p:spPr>
          <a:xfrm>
            <a:off x="720360" y="4078080"/>
            <a:ext cx="1769400" cy="3301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50000"/>
              </a:lnSpc>
              <a:buNone/>
            </a:pPr>
            <a:r>
              <a:rPr lang="en-US" sz="1200" b="0" strike="noStrike" spc="-1">
                <a:solidFill>
                  <a:srgbClr val="FFFFFF">
                    <a:alpha val="70000"/>
                  </a:srgbClr>
                </a:solidFill>
                <a:latin typeface="Source Han Sans"/>
                <a:ea typeface="Source Han Sans"/>
              </a:rPr>
              <a:t>POWERPOINT DESIGN</a:t>
            </a:r>
            <a:endParaRPr lang="en-US" sz="1200" b="0" strike="noStrike" spc="-1">
              <a:latin typeface="Arial" panose="020B0604020202020204"/>
            </a:endParaRPr>
          </a:p>
        </p:txBody>
      </p:sp>
      <p:sp>
        <p:nvSpPr>
          <p:cNvPr id="123" name="线条 1"/>
          <p:cNvSpPr/>
          <p:nvPr/>
        </p:nvSpPr>
        <p:spPr>
          <a:xfrm>
            <a:off x="2402640" y="4243320"/>
            <a:ext cx="3027960" cy="360"/>
          </a:xfrm>
          <a:prstGeom prst="line">
            <a:avLst/>
          </a:prstGeom>
          <a:ln w="6840" cap="sq">
            <a:solidFill>
              <a:srgbClr val="FFFFFF"/>
            </a:solidFill>
            <a:miter/>
          </a:ln>
        </p:spPr>
        <p:style>
          <a:lnRef idx="0">
            <a:scrgbClr r="0" g="0" b="0"/>
          </a:lnRef>
          <a:fillRef idx="0">
            <a:scrgbClr r="0" g="0" b="0"/>
          </a:fillRef>
          <a:effectRef idx="0">
            <a:scrgbClr r="0" g="0" b="0"/>
          </a:effectRef>
          <a:fontRef idx="minor"/>
        </p:style>
      </p:sp>
      <p:sp>
        <p:nvSpPr>
          <p:cNvPr id="2" name="标题 13"/>
          <p:cNvSpPr/>
          <p:nvPr/>
        </p:nvSpPr>
        <p:spPr>
          <a:xfrm>
            <a:off x="395104" y="647925"/>
            <a:ext cx="2157852" cy="3301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50000"/>
              </a:lnSpc>
              <a:buNone/>
            </a:pPr>
            <a:r>
              <a:rPr lang="en-US" altLang="zh-CN" sz="1200" b="0" strike="noStrike" spc="-1" dirty="0">
                <a:solidFill>
                  <a:schemeClr val="bg1"/>
                </a:solidFill>
                <a:latin typeface="Arial" panose="020B0604020202020204"/>
              </a:rPr>
              <a:t>HFUT-XC  WDR</a:t>
            </a:r>
            <a:r>
              <a:rPr lang="zh-CN" altLang="en-US" sz="1200" b="0" strike="noStrike" spc="-1" dirty="0">
                <a:solidFill>
                  <a:schemeClr val="bg1"/>
                </a:solidFill>
                <a:latin typeface="Arial" panose="020B0604020202020204"/>
              </a:rPr>
              <a:t>机器人实验室</a:t>
            </a:r>
            <a:endParaRPr lang="en-US" sz="1200" b="0" strike="noStrike" spc="-1" dirty="0">
              <a:solidFill>
                <a:schemeClr val="bg1"/>
              </a:solidFill>
              <a:latin typeface="Arial" panose="020B0604020202020204"/>
            </a:endParaRPr>
          </a:p>
        </p:txBody>
      </p:sp>
      <p:pic>
        <p:nvPicPr>
          <p:cNvPr id="3" name="图片 2"/>
          <p:cNvPicPr>
            <a:picLocks noChangeAspect="1"/>
          </p:cNvPicPr>
          <p:nvPr/>
        </p:nvPicPr>
        <p:blipFill>
          <a:blip r:embed="rId1" cstate="print">
            <a:lum bright="70000" contrast="-70000"/>
            <a:extLst>
              <a:ext uri="{28A0092B-C50C-407E-A947-70E740481C1C}">
                <a14:useLocalDpi xmlns:a14="http://schemas.microsoft.com/office/drawing/2010/main" val="0"/>
              </a:ext>
            </a:extLst>
          </a:blip>
          <a:srcRect t="24488" b="28365"/>
          <a:stretch>
            <a:fillRect/>
          </a:stretch>
        </p:blipFill>
        <p:spPr>
          <a:xfrm>
            <a:off x="213548" y="70958"/>
            <a:ext cx="2189092" cy="729933"/>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83845" y="212090"/>
            <a:ext cx="6144260" cy="583565"/>
          </a:xfrm>
          <a:prstGeom prst="rect">
            <a:avLst/>
          </a:prstGeom>
          <a:noFill/>
        </p:spPr>
        <p:txBody>
          <a:bodyPr wrap="square">
            <a:spAutoFit/>
          </a:bodyPr>
          <a:p>
            <a:r>
              <a:rPr lang="en-US" altLang="zh-CN" sz="3200" dirty="0">
                <a:solidFill>
                  <a:schemeClr val="bg1"/>
                </a:solidFill>
                <a:latin typeface="华文楷体" panose="02010600040101010101" pitchFamily="2" charset="-122"/>
                <a:ea typeface="华文楷体" panose="02010600040101010101" pitchFamily="2" charset="-122"/>
              </a:rPr>
              <a:t>17.</a:t>
            </a:r>
            <a:r>
              <a:rPr lang="zh-CN" altLang="en-US" sz="3200" dirty="0">
                <a:solidFill>
                  <a:schemeClr val="bg1"/>
                </a:solidFill>
                <a:latin typeface="华文楷体" panose="02010600040101010101" pitchFamily="2" charset="-122"/>
                <a:ea typeface="华文楷体" panose="02010600040101010101" pitchFamily="2" charset="-122"/>
              </a:rPr>
              <a:t>三维视觉</a:t>
            </a:r>
            <a:r>
              <a:rPr lang="zh-CN" altLang="en-US" sz="3200" dirty="0">
                <a:solidFill>
                  <a:schemeClr val="bg1"/>
                </a:solidFill>
                <a:latin typeface="华文楷体" panose="02010600040101010101" pitchFamily="2" charset="-122"/>
                <a:ea typeface="华文楷体" panose="02010600040101010101" pitchFamily="2" charset="-122"/>
              </a:rPr>
              <a:t>基础</a:t>
            </a:r>
            <a:endParaRPr lang="zh-CN" altLang="en-US" sz="3200" dirty="0">
              <a:solidFill>
                <a:schemeClr val="bg1"/>
              </a:solidFill>
              <a:latin typeface="华文楷体" panose="02010600040101010101" pitchFamily="2" charset="-122"/>
              <a:ea typeface="华文楷体" panose="02010600040101010101" pitchFamily="2" charset="-122"/>
            </a:endParaRPr>
          </a:p>
        </p:txBody>
      </p:sp>
      <p:sp>
        <p:nvSpPr>
          <p:cNvPr id="3" name="文本框 2"/>
          <p:cNvSpPr txBox="1"/>
          <p:nvPr/>
        </p:nvSpPr>
        <p:spPr>
          <a:xfrm>
            <a:off x="283845" y="737235"/>
            <a:ext cx="4721860" cy="436245"/>
          </a:xfrm>
          <a:prstGeom prst="rect">
            <a:avLst/>
          </a:prstGeom>
          <a:noFill/>
        </p:spPr>
        <p:txBody>
          <a:bodyPr wrap="square">
            <a:noAutofit/>
          </a:bodyPr>
          <a:lstStyle/>
          <a:p>
            <a:r>
              <a:rPr lang="en-US" altLang="zh-CN" dirty="0">
                <a:solidFill>
                  <a:schemeClr val="bg1"/>
                </a:solidFill>
              </a:rPr>
              <a:t>17.1</a:t>
            </a:r>
            <a:r>
              <a:rPr lang="zh-CN" altLang="en-US" dirty="0">
                <a:solidFill>
                  <a:schemeClr val="bg1"/>
                </a:solidFill>
              </a:rPr>
              <a:t>坐标系</a:t>
            </a:r>
            <a:r>
              <a:rPr lang="zh-CN" altLang="en-US" dirty="0">
                <a:solidFill>
                  <a:schemeClr val="bg1"/>
                </a:solidFill>
              </a:rPr>
              <a:t>变换</a:t>
            </a:r>
            <a:endParaRPr lang="zh-CN" altLang="en-US" dirty="0">
              <a:solidFill>
                <a:schemeClr val="bg1"/>
              </a:solidFill>
            </a:endParaRPr>
          </a:p>
        </p:txBody>
      </p:sp>
      <p:sp>
        <p:nvSpPr>
          <p:cNvPr id="8" name="文本框 7"/>
          <p:cNvSpPr txBox="1"/>
          <p:nvPr/>
        </p:nvSpPr>
        <p:spPr>
          <a:xfrm>
            <a:off x="194945" y="1008380"/>
            <a:ext cx="11706225" cy="2574290"/>
          </a:xfrm>
          <a:prstGeom prst="rect">
            <a:avLst/>
          </a:prstGeom>
          <a:noFill/>
        </p:spPr>
        <p:txBody>
          <a:bodyPr wrap="square">
            <a:noAutofit/>
          </a:bodyPr>
          <a:lstStyle/>
          <a:p>
            <a:r>
              <a:rPr lang="zh-CN" altLang="en-US" dirty="0">
                <a:solidFill>
                  <a:schemeClr val="bg1"/>
                </a:solidFill>
              </a:rPr>
              <a:t>坐标系变换是将空间中同一点</a:t>
            </a:r>
            <a:r>
              <a:rPr lang="en-US" altLang="zh-CN" dirty="0">
                <a:solidFill>
                  <a:schemeClr val="bg1"/>
                </a:solidFill>
              </a:rPr>
              <a:t> / </a:t>
            </a:r>
            <a:r>
              <a:rPr lang="zh-CN" altLang="en-US" dirty="0">
                <a:solidFill>
                  <a:schemeClr val="bg1"/>
                </a:solidFill>
              </a:rPr>
              <a:t>物体的位置、姿态信息，从一个坐标系</a:t>
            </a:r>
            <a:r>
              <a:rPr lang="zh-CN" altLang="en-US" dirty="0">
                <a:solidFill>
                  <a:srgbClr val="FF0000"/>
                </a:solidFill>
              </a:rPr>
              <a:t>（源坐标系）</a:t>
            </a:r>
            <a:r>
              <a:rPr lang="zh-CN" altLang="en-US" dirty="0">
                <a:solidFill>
                  <a:schemeClr val="bg1"/>
                </a:solidFill>
              </a:rPr>
              <a:t>转换到另一个坐标系</a:t>
            </a:r>
            <a:r>
              <a:rPr lang="zh-CN" altLang="en-US" dirty="0">
                <a:solidFill>
                  <a:srgbClr val="FF0000"/>
                </a:solidFill>
              </a:rPr>
              <a:t>（目标坐标系）</a:t>
            </a:r>
            <a:r>
              <a:rPr lang="en-US" altLang="zh-CN" dirty="0">
                <a:solidFill>
                  <a:schemeClr val="bg1"/>
                </a:solidFill>
              </a:rPr>
              <a:t> </a:t>
            </a:r>
            <a:r>
              <a:rPr lang="zh-CN" altLang="en-US" dirty="0">
                <a:solidFill>
                  <a:schemeClr val="bg1"/>
                </a:solidFill>
              </a:rPr>
              <a:t>的数学操作。其核心目的是解决</a:t>
            </a:r>
            <a:r>
              <a:rPr lang="en-US" altLang="zh-CN" dirty="0">
                <a:solidFill>
                  <a:schemeClr val="bg1"/>
                </a:solidFill>
              </a:rPr>
              <a:t> “</a:t>
            </a:r>
            <a:r>
              <a:rPr lang="zh-CN" altLang="en-US" dirty="0">
                <a:solidFill>
                  <a:schemeClr val="bg1"/>
                </a:solidFill>
              </a:rPr>
              <a:t>同一物体在不同观测视角</a:t>
            </a:r>
            <a:r>
              <a:rPr lang="en-US" altLang="zh-CN" dirty="0">
                <a:solidFill>
                  <a:schemeClr val="bg1"/>
                </a:solidFill>
              </a:rPr>
              <a:t> / </a:t>
            </a:r>
            <a:r>
              <a:rPr lang="zh-CN" altLang="en-US" dirty="0">
                <a:solidFill>
                  <a:schemeClr val="bg1"/>
                </a:solidFill>
              </a:rPr>
              <a:t>系统下，描述方式不同</a:t>
            </a:r>
            <a:r>
              <a:rPr lang="en-US" altLang="zh-CN" dirty="0">
                <a:solidFill>
                  <a:schemeClr val="bg1"/>
                </a:solidFill>
              </a:rPr>
              <a:t>” </a:t>
            </a:r>
            <a:r>
              <a:rPr lang="zh-CN" altLang="en-US" dirty="0">
                <a:solidFill>
                  <a:schemeClr val="bg1"/>
                </a:solidFill>
              </a:rPr>
              <a:t>的问题，让数据在不同场景（如机器人导航、三维建模、相机定位）中可互通、可计算。</a:t>
            </a:r>
            <a:endParaRPr lang="zh-CN" altLang="en-US" dirty="0">
              <a:solidFill>
                <a:schemeClr val="bg1"/>
              </a:solidFill>
            </a:endParaRPr>
          </a:p>
          <a:p>
            <a:r>
              <a:rPr lang="zh-CN" altLang="en-US" dirty="0">
                <a:solidFill>
                  <a:srgbClr val="FF0000"/>
                </a:solidFill>
              </a:rPr>
              <a:t>简单来说，就像你描述</a:t>
            </a:r>
            <a:r>
              <a:rPr lang="en-US" altLang="zh-CN" dirty="0">
                <a:solidFill>
                  <a:srgbClr val="FF0000"/>
                </a:solidFill>
              </a:rPr>
              <a:t> “</a:t>
            </a:r>
            <a:r>
              <a:rPr lang="zh-CN" altLang="en-US" dirty="0">
                <a:solidFill>
                  <a:srgbClr val="FF0000"/>
                </a:solidFill>
              </a:rPr>
              <a:t>手机在哪</a:t>
            </a:r>
            <a:r>
              <a:rPr lang="en-US" altLang="zh-CN" dirty="0">
                <a:solidFill>
                  <a:srgbClr val="FF0000"/>
                </a:solidFill>
              </a:rPr>
              <a:t>”</a:t>
            </a:r>
            <a:r>
              <a:rPr lang="zh-CN" altLang="en-US" dirty="0">
                <a:solidFill>
                  <a:schemeClr val="bg1"/>
                </a:solidFill>
              </a:rPr>
              <a:t>：</a:t>
            </a:r>
            <a:endParaRPr lang="zh-CN" altLang="en-US" dirty="0">
              <a:solidFill>
                <a:schemeClr val="bg1"/>
              </a:solidFill>
            </a:endParaRPr>
          </a:p>
          <a:p>
            <a:r>
              <a:rPr lang="zh-CN" altLang="en-US" dirty="0">
                <a:solidFill>
                  <a:schemeClr val="bg1"/>
                </a:solidFill>
              </a:rPr>
              <a:t>以</a:t>
            </a:r>
            <a:r>
              <a:rPr lang="en-US" altLang="zh-CN" dirty="0">
                <a:solidFill>
                  <a:schemeClr val="bg1"/>
                </a:solidFill>
              </a:rPr>
              <a:t> “</a:t>
            </a:r>
            <a:r>
              <a:rPr lang="zh-CN" altLang="en-US" dirty="0">
                <a:solidFill>
                  <a:schemeClr val="bg1"/>
                </a:solidFill>
              </a:rPr>
              <a:t>自己的手</a:t>
            </a:r>
            <a:r>
              <a:rPr lang="en-US" altLang="zh-CN" dirty="0">
                <a:solidFill>
                  <a:schemeClr val="bg1"/>
                </a:solidFill>
              </a:rPr>
              <a:t>” </a:t>
            </a:r>
            <a:r>
              <a:rPr lang="zh-CN" altLang="en-US" dirty="0">
                <a:solidFill>
                  <a:schemeClr val="bg1"/>
                </a:solidFill>
              </a:rPr>
              <a:t>为坐标系（源），会说</a:t>
            </a:r>
            <a:r>
              <a:rPr lang="en-US" altLang="zh-CN" dirty="0">
                <a:solidFill>
                  <a:schemeClr val="bg1"/>
                </a:solidFill>
              </a:rPr>
              <a:t> “</a:t>
            </a:r>
            <a:r>
              <a:rPr lang="zh-CN" altLang="en-US" dirty="0">
                <a:solidFill>
                  <a:schemeClr val="bg1"/>
                </a:solidFill>
              </a:rPr>
              <a:t>手机在我右手边</a:t>
            </a:r>
            <a:r>
              <a:rPr lang="en-US" altLang="zh-CN" dirty="0">
                <a:solidFill>
                  <a:schemeClr val="bg1"/>
                </a:solidFill>
              </a:rPr>
              <a:t> 10 </a:t>
            </a:r>
            <a:r>
              <a:rPr lang="zh-CN" altLang="en-US" dirty="0">
                <a:solidFill>
                  <a:schemeClr val="bg1"/>
                </a:solidFill>
              </a:rPr>
              <a:t>厘米</a:t>
            </a:r>
            <a:r>
              <a:rPr lang="en-US" altLang="zh-CN" dirty="0">
                <a:solidFill>
                  <a:schemeClr val="bg1"/>
                </a:solidFill>
              </a:rPr>
              <a:t>”</a:t>
            </a:r>
            <a:r>
              <a:rPr lang="zh-CN" altLang="en-US" dirty="0">
                <a:solidFill>
                  <a:schemeClr val="bg1"/>
                </a:solidFill>
              </a:rPr>
              <a:t>；</a:t>
            </a:r>
            <a:endParaRPr lang="zh-CN" altLang="en-US" dirty="0">
              <a:solidFill>
                <a:schemeClr val="bg1"/>
              </a:solidFill>
            </a:endParaRPr>
          </a:p>
          <a:p>
            <a:r>
              <a:rPr lang="zh-CN" altLang="en-US" dirty="0">
                <a:solidFill>
                  <a:schemeClr val="bg1"/>
                </a:solidFill>
              </a:rPr>
              <a:t>以</a:t>
            </a:r>
            <a:r>
              <a:rPr lang="en-US" altLang="zh-CN" dirty="0">
                <a:solidFill>
                  <a:schemeClr val="bg1"/>
                </a:solidFill>
              </a:rPr>
              <a:t> “</a:t>
            </a:r>
            <a:r>
              <a:rPr lang="zh-CN" altLang="en-US" dirty="0">
                <a:solidFill>
                  <a:schemeClr val="bg1"/>
                </a:solidFill>
              </a:rPr>
              <a:t>房间门</a:t>
            </a:r>
            <a:r>
              <a:rPr lang="en-US" altLang="zh-CN" dirty="0">
                <a:solidFill>
                  <a:schemeClr val="bg1"/>
                </a:solidFill>
              </a:rPr>
              <a:t>” </a:t>
            </a:r>
            <a:r>
              <a:rPr lang="zh-CN" altLang="en-US" dirty="0">
                <a:solidFill>
                  <a:schemeClr val="bg1"/>
                </a:solidFill>
              </a:rPr>
              <a:t>为坐标系（目标），会说</a:t>
            </a:r>
            <a:r>
              <a:rPr lang="en-US" altLang="zh-CN" dirty="0">
                <a:solidFill>
                  <a:schemeClr val="bg1"/>
                </a:solidFill>
              </a:rPr>
              <a:t> “</a:t>
            </a:r>
            <a:r>
              <a:rPr lang="zh-CN" altLang="en-US" dirty="0">
                <a:solidFill>
                  <a:schemeClr val="bg1"/>
                </a:solidFill>
              </a:rPr>
              <a:t>手机在门左侧</a:t>
            </a:r>
            <a:r>
              <a:rPr lang="en-US" altLang="zh-CN" dirty="0">
                <a:solidFill>
                  <a:schemeClr val="bg1"/>
                </a:solidFill>
              </a:rPr>
              <a:t> 2 </a:t>
            </a:r>
            <a:r>
              <a:rPr lang="zh-CN" altLang="en-US" dirty="0">
                <a:solidFill>
                  <a:schemeClr val="bg1"/>
                </a:solidFill>
              </a:rPr>
              <a:t>米</a:t>
            </a:r>
            <a:r>
              <a:rPr lang="en-US" altLang="zh-CN" dirty="0">
                <a:solidFill>
                  <a:schemeClr val="bg1"/>
                </a:solidFill>
              </a:rPr>
              <a:t>”</a:t>
            </a:r>
            <a:r>
              <a:rPr lang="zh-CN" altLang="en-US" dirty="0">
                <a:solidFill>
                  <a:schemeClr val="bg1"/>
                </a:solidFill>
              </a:rPr>
              <a:t>；</a:t>
            </a:r>
            <a:endParaRPr lang="zh-CN" altLang="en-US" dirty="0">
              <a:solidFill>
                <a:schemeClr val="bg1"/>
              </a:solidFill>
            </a:endParaRPr>
          </a:p>
          <a:p>
            <a:r>
              <a:rPr lang="zh-CN" altLang="en-US" dirty="0">
                <a:solidFill>
                  <a:schemeClr val="bg1"/>
                </a:solidFill>
              </a:rPr>
              <a:t>坐标系变换就是把</a:t>
            </a:r>
            <a:r>
              <a:rPr lang="en-US" altLang="zh-CN" dirty="0">
                <a:solidFill>
                  <a:schemeClr val="bg1"/>
                </a:solidFill>
              </a:rPr>
              <a:t> “</a:t>
            </a:r>
            <a:r>
              <a:rPr lang="zh-CN" altLang="en-US" dirty="0">
                <a:solidFill>
                  <a:schemeClr val="bg1"/>
                </a:solidFill>
              </a:rPr>
              <a:t>右手边</a:t>
            </a:r>
            <a:r>
              <a:rPr lang="en-US" altLang="zh-CN" dirty="0">
                <a:solidFill>
                  <a:schemeClr val="bg1"/>
                </a:solidFill>
              </a:rPr>
              <a:t> 10 </a:t>
            </a:r>
            <a:r>
              <a:rPr lang="zh-CN" altLang="en-US" dirty="0">
                <a:solidFill>
                  <a:schemeClr val="bg1"/>
                </a:solidFill>
              </a:rPr>
              <a:t>厘米</a:t>
            </a:r>
            <a:r>
              <a:rPr lang="en-US" altLang="zh-CN" dirty="0">
                <a:solidFill>
                  <a:schemeClr val="bg1"/>
                </a:solidFill>
              </a:rPr>
              <a:t>” </a:t>
            </a:r>
            <a:r>
              <a:rPr lang="zh-CN" altLang="en-US" dirty="0">
                <a:solidFill>
                  <a:schemeClr val="bg1"/>
                </a:solidFill>
              </a:rPr>
              <a:t>这个描述，精准转换成</a:t>
            </a:r>
            <a:r>
              <a:rPr lang="en-US" altLang="zh-CN" dirty="0">
                <a:solidFill>
                  <a:schemeClr val="bg1"/>
                </a:solidFill>
              </a:rPr>
              <a:t> “</a:t>
            </a:r>
            <a:r>
              <a:rPr lang="zh-CN" altLang="en-US" dirty="0">
                <a:solidFill>
                  <a:schemeClr val="bg1"/>
                </a:solidFill>
              </a:rPr>
              <a:t>门左侧</a:t>
            </a:r>
            <a:r>
              <a:rPr lang="en-US" altLang="zh-CN" dirty="0">
                <a:solidFill>
                  <a:schemeClr val="bg1"/>
                </a:solidFill>
              </a:rPr>
              <a:t> 2 </a:t>
            </a:r>
            <a:r>
              <a:rPr lang="zh-CN" altLang="en-US" dirty="0">
                <a:solidFill>
                  <a:schemeClr val="bg1"/>
                </a:solidFill>
              </a:rPr>
              <a:t>米</a:t>
            </a:r>
            <a:r>
              <a:rPr lang="en-US" altLang="zh-CN" dirty="0">
                <a:solidFill>
                  <a:schemeClr val="bg1"/>
                </a:solidFill>
              </a:rPr>
              <a:t>” </a:t>
            </a:r>
            <a:r>
              <a:rPr lang="zh-CN" altLang="en-US" dirty="0">
                <a:solidFill>
                  <a:schemeClr val="bg1"/>
                </a:solidFill>
              </a:rPr>
              <a:t>的数学过程</a:t>
            </a:r>
            <a:endParaRPr lang="zh-CN" altLang="en-US" dirty="0">
              <a:solidFill>
                <a:schemeClr val="bg1"/>
              </a:solidFill>
            </a:endParaRPr>
          </a:p>
          <a:p>
            <a:r>
              <a:rPr lang="zh-CN" altLang="en-US">
                <a:solidFill>
                  <a:schemeClr val="bg1"/>
                </a:solidFill>
                <a:latin typeface="Inter"/>
                <a:ea typeface="Inter"/>
                <a:sym typeface="+mn-ea"/>
              </a:rPr>
              <a:t>三维视觉中所有变换，本质是 “将一个坐标系下的 </a:t>
            </a:r>
            <a:r>
              <a:rPr lang="en-US" altLang="zh-CN">
                <a:solidFill>
                  <a:schemeClr val="bg1"/>
                </a:solidFill>
                <a:latin typeface="Inter"/>
                <a:ea typeface="Inter"/>
                <a:sym typeface="+mn-ea"/>
              </a:rPr>
              <a:t>3D </a:t>
            </a:r>
            <a:r>
              <a:rPr lang="zh-CN" altLang="en-US">
                <a:solidFill>
                  <a:schemeClr val="bg1"/>
                </a:solidFill>
                <a:latin typeface="Inter"/>
                <a:ea typeface="Inter"/>
                <a:sym typeface="+mn-ea"/>
              </a:rPr>
              <a:t>点坐标（</a:t>
            </a:r>
            <a:r>
              <a:rPr lang="en-US" altLang="zh-CN">
                <a:solidFill>
                  <a:schemeClr val="bg1"/>
                </a:solidFill>
                <a:latin typeface="Inter"/>
                <a:ea typeface="Inter"/>
                <a:sym typeface="+mn-ea"/>
              </a:rPr>
              <a:t>x,y,z</a:t>
            </a:r>
            <a:r>
              <a:rPr lang="zh-CN" altLang="en-US">
                <a:solidFill>
                  <a:schemeClr val="bg1"/>
                </a:solidFill>
                <a:latin typeface="Inter"/>
                <a:ea typeface="Inter"/>
                <a:sym typeface="+mn-ea"/>
              </a:rPr>
              <a:t>），转换为另一个坐标系下的新坐标（</a:t>
            </a:r>
            <a:r>
              <a:rPr lang="en-US" altLang="zh-CN">
                <a:solidFill>
                  <a:schemeClr val="bg1"/>
                </a:solidFill>
                <a:latin typeface="Inter"/>
                <a:ea typeface="Inter"/>
                <a:sym typeface="+mn-ea"/>
              </a:rPr>
              <a:t>x’,y’,z’</a:t>
            </a:r>
            <a:r>
              <a:rPr lang="zh-CN" altLang="en-US">
                <a:solidFill>
                  <a:schemeClr val="bg1"/>
                </a:solidFill>
                <a:latin typeface="Inter"/>
                <a:ea typeface="Inter"/>
                <a:sym typeface="+mn-ea"/>
              </a:rPr>
              <a:t>）”。首先需区分 </a:t>
            </a:r>
            <a:r>
              <a:rPr lang="en-US" altLang="zh-CN">
                <a:solidFill>
                  <a:schemeClr val="bg1"/>
                </a:solidFill>
                <a:latin typeface="Inter"/>
                <a:ea typeface="Inter"/>
                <a:sym typeface="+mn-ea"/>
              </a:rPr>
              <a:t>4 </a:t>
            </a:r>
            <a:r>
              <a:rPr lang="zh-CN" altLang="en-US">
                <a:solidFill>
                  <a:schemeClr val="bg1"/>
                </a:solidFill>
                <a:latin typeface="Inter"/>
                <a:ea typeface="Inter"/>
                <a:sym typeface="+mn-ea"/>
              </a:rPr>
              <a:t>个最核心的坐标系，它们对应不同的 </a:t>
            </a:r>
            <a:r>
              <a:rPr lang="zh-CN" altLang="en-US">
                <a:solidFill>
                  <a:srgbClr val="FF0000"/>
                </a:solidFill>
                <a:latin typeface="Inter"/>
                <a:ea typeface="Inter"/>
                <a:sym typeface="+mn-ea"/>
              </a:rPr>
              <a:t>“观察视角” 和 “物理实体”：</a:t>
            </a:r>
            <a:endParaRPr lang="zh-CN" altLang="en-US" b="0" i="0">
              <a:solidFill>
                <a:schemeClr val="bg1"/>
              </a:solidFill>
              <a:latin typeface="Inter"/>
              <a:ea typeface="Inter"/>
            </a:endParaRPr>
          </a:p>
          <a:p>
            <a:endParaRPr lang="zh-CN" altLang="en-US" b="0" i="0" dirty="0">
              <a:solidFill>
                <a:schemeClr val="bg1"/>
              </a:solidFill>
              <a:latin typeface="Inter"/>
              <a:ea typeface="Inter"/>
            </a:endParaRPr>
          </a:p>
        </p:txBody>
      </p:sp>
      <p:sp>
        <p:nvSpPr>
          <p:cNvPr id="5" name="文本框 4"/>
          <p:cNvSpPr txBox="1"/>
          <p:nvPr/>
        </p:nvSpPr>
        <p:spPr>
          <a:xfrm>
            <a:off x="815975" y="2785745"/>
            <a:ext cx="5080000" cy="270510"/>
          </a:xfrm>
          <a:prstGeom prst="rect">
            <a:avLst/>
          </a:prstGeom>
        </p:spPr>
        <p:txBody>
          <a:bodyPr>
            <a:spAutoFit/>
          </a:bodyPr>
          <a:p>
            <a:pPr marL="0" indent="0">
              <a:lnSpc>
                <a:spcPts val="1400"/>
              </a:lnSpc>
              <a:spcBef>
                <a:spcPct val="0"/>
              </a:spcBef>
              <a:spcAft>
                <a:spcPct val="0"/>
              </a:spcAft>
            </a:pPr>
            <a:endParaRPr lang="zh-CN" altLang="en-US" sz="1600" b="0" i="0">
              <a:latin typeface="Inter"/>
              <a:ea typeface="Inter"/>
            </a:endParaRPr>
          </a:p>
        </p:txBody>
      </p:sp>
      <p:graphicFrame>
        <p:nvGraphicFramePr>
          <p:cNvPr id="6" name="表格 5"/>
          <p:cNvGraphicFramePr/>
          <p:nvPr>
            <p:custDataLst>
              <p:tags r:id="rId1"/>
            </p:custDataLst>
          </p:nvPr>
        </p:nvGraphicFramePr>
        <p:xfrm>
          <a:off x="259080" y="3582670"/>
          <a:ext cx="11252835" cy="3251200"/>
        </p:xfrm>
        <a:graphic>
          <a:graphicData uri="http://schemas.openxmlformats.org/drawingml/2006/table">
            <a:tbl>
              <a:tblPr/>
              <a:tblGrid>
                <a:gridCol w="3750945"/>
                <a:gridCol w="3750945"/>
                <a:gridCol w="3750945"/>
              </a:tblGrid>
              <a:tr h="330200">
                <a:tc>
                  <a:txBody>
                    <a:bodyPr/>
                    <a:p>
                      <a:pPr marL="0" indent="0">
                        <a:lnSpc>
                          <a:spcPts val="1400"/>
                        </a:lnSpc>
                        <a:spcBef>
                          <a:spcPct val="0"/>
                        </a:spcBef>
                        <a:spcAft>
                          <a:spcPct val="0"/>
                        </a:spcAft>
                      </a:pPr>
                      <a:r>
                        <a:rPr lang="zh-CN" altLang="en-US" sz="1200" b="1">
                          <a:solidFill>
                            <a:schemeClr val="bg1"/>
                          </a:solidFill>
                          <a:uFillTx/>
                        </a:rPr>
                        <a:t>坐标系类型</a:t>
                      </a:r>
                      <a:endParaRPr lang="zh-CN" altLang="en-US" sz="1200" b="1">
                        <a:solidFill>
                          <a:schemeClr val="bg1"/>
                        </a:solidFill>
                        <a:uFillTx/>
                      </a:endParaRPr>
                    </a:p>
                  </a:txBody>
                  <a:tcPr marL="114617" marR="114617" marT="76517" marB="76517" anchor="ctr" anchorCtr="0">
                    <a:lnL w="952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1">
                          <a:solidFill>
                            <a:schemeClr val="bg1"/>
                          </a:solidFill>
                          <a:uFillTx/>
                        </a:rPr>
                        <a:t>定义与作用</a:t>
                      </a:r>
                      <a:endParaRPr lang="zh-CN" altLang="en-US" sz="1200" b="1">
                        <a:solidFill>
                          <a:schemeClr val="bg1"/>
                        </a:solidFill>
                        <a:uFillTx/>
                      </a:endParaRPr>
                    </a:p>
                  </a:txBody>
                  <a:tcPr marL="114617" marR="114617" marT="76517" marB="76517" anchor="ctr" anchorCtr="0">
                    <a:lnL w="444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1">
                          <a:solidFill>
                            <a:schemeClr val="bg1"/>
                          </a:solidFill>
                          <a:uFillTx/>
                        </a:rPr>
                        <a:t>核心特点</a:t>
                      </a:r>
                      <a:endParaRPr lang="zh-CN" altLang="en-US" sz="1200" b="1">
                        <a:solidFill>
                          <a:schemeClr val="bg1"/>
                        </a:solidFill>
                        <a:uFillTx/>
                      </a:endParaRPr>
                    </a:p>
                  </a:txBody>
                  <a:tcPr marL="114617" marR="114617" marT="76517" marB="76517" anchor="ctr" anchorCtr="0">
                    <a:lnL w="444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685800">
                <a:tc>
                  <a:txBody>
                    <a:bodyPr/>
                    <a:p>
                      <a:pPr marL="0" indent="0">
                        <a:lnSpc>
                          <a:spcPts val="1400"/>
                        </a:lnSpc>
                        <a:spcBef>
                          <a:spcPct val="0"/>
                        </a:spcBef>
                        <a:spcAft>
                          <a:spcPct val="0"/>
                        </a:spcAft>
                      </a:pPr>
                      <a:r>
                        <a:rPr lang="zh-CN" altLang="en-US" sz="1200" b="1">
                          <a:solidFill>
                            <a:schemeClr val="bg1"/>
                          </a:solidFill>
                          <a:uFillTx/>
                        </a:rPr>
                        <a:t>世界坐标系（</a:t>
                      </a:r>
                      <a:r>
                        <a:rPr lang="en-US" altLang="zh-CN" sz="1200" b="1">
                          <a:solidFill>
                            <a:schemeClr val="bg1"/>
                          </a:solidFill>
                          <a:uFillTx/>
                        </a:rPr>
                        <a:t>World Coordinate System, WCS</a:t>
                      </a:r>
                      <a:r>
                        <a:rPr lang="zh-CN" altLang="en-US" sz="1200" b="1">
                          <a:solidFill>
                            <a:schemeClr val="bg1"/>
                          </a:solidFill>
                          <a:uFillTx/>
                        </a:rPr>
                        <a:t>）</a:t>
                      </a:r>
                      <a:endParaRPr lang="zh-CN" altLang="en-US" sz="1200" b="1">
                        <a:solidFill>
                          <a:schemeClr val="bg1"/>
                        </a:solidFill>
                        <a:uFillTx/>
                      </a:endParaRPr>
                    </a:p>
                  </a:txBody>
                  <a:tcPr marL="114617" marR="114617" marT="76517" marB="76517" anchor="ctr" anchorCtr="0">
                    <a:lnL w="952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1">
                          <a:solidFill>
                            <a:schemeClr val="bg1"/>
                          </a:solidFill>
                          <a:uFillTx/>
                        </a:rPr>
                        <a:t>全局 “绝对坐标系”，是所有物体、相机的 “公共参考系”（如房间的墙角为原点，</a:t>
                      </a:r>
                      <a:r>
                        <a:rPr lang="en-US" altLang="zh-CN" sz="1200" b="1">
                          <a:solidFill>
                            <a:schemeClr val="bg1"/>
                          </a:solidFill>
                          <a:uFillTx/>
                        </a:rPr>
                        <a:t>x </a:t>
                      </a:r>
                      <a:r>
                        <a:rPr lang="zh-CN" altLang="en-US" sz="1200" b="1">
                          <a:solidFill>
                            <a:schemeClr val="bg1"/>
                          </a:solidFill>
                          <a:uFillTx/>
                        </a:rPr>
                        <a:t>轴向右、</a:t>
                      </a:r>
                      <a:r>
                        <a:rPr lang="en-US" altLang="zh-CN" sz="1200" b="1">
                          <a:solidFill>
                            <a:schemeClr val="bg1"/>
                          </a:solidFill>
                          <a:uFillTx/>
                        </a:rPr>
                        <a:t>y </a:t>
                      </a:r>
                      <a:r>
                        <a:rPr lang="zh-CN" altLang="en-US" sz="1200" b="1">
                          <a:solidFill>
                            <a:schemeClr val="bg1"/>
                          </a:solidFill>
                          <a:uFillTx/>
                        </a:rPr>
                        <a:t>轴向前、</a:t>
                      </a:r>
                      <a:r>
                        <a:rPr lang="en-US" altLang="zh-CN" sz="1200" b="1">
                          <a:solidFill>
                            <a:schemeClr val="bg1"/>
                          </a:solidFill>
                          <a:uFillTx/>
                        </a:rPr>
                        <a:t>z </a:t>
                      </a:r>
                      <a:r>
                        <a:rPr lang="zh-CN" altLang="en-US" sz="1200" b="1">
                          <a:solidFill>
                            <a:schemeClr val="bg1"/>
                          </a:solidFill>
                          <a:uFillTx/>
                        </a:rPr>
                        <a:t>轴向上）。</a:t>
                      </a:r>
                      <a:endParaRPr lang="zh-CN" altLang="en-US" sz="1200" b="1">
                        <a:solidFill>
                          <a:schemeClr val="bg1"/>
                        </a:solidFill>
                        <a:uFillTx/>
                      </a:endParaRPr>
                    </a:p>
                  </a:txBody>
                  <a:tcPr marL="114617" marR="114617" marT="76517" marB="76517" anchor="ctr" anchorCtr="0">
                    <a:lnL w="444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1">
                          <a:solidFill>
                            <a:schemeClr val="bg1"/>
                          </a:solidFill>
                          <a:uFillTx/>
                        </a:rPr>
                        <a:t>固定不变，作为 “统一基准”</a:t>
                      </a:r>
                      <a:r>
                        <a:rPr lang="en-US" altLang="zh-CN" sz="1200" b="1">
                          <a:solidFill>
                            <a:schemeClr val="bg1"/>
                          </a:solidFill>
                          <a:uFillTx/>
                        </a:rPr>
                        <a:t>—— </a:t>
                      </a:r>
                      <a:r>
                        <a:rPr lang="zh-CN" altLang="en-US" sz="1200" b="1">
                          <a:solidFill>
                            <a:schemeClr val="bg1"/>
                          </a:solidFill>
                          <a:uFillTx/>
                        </a:rPr>
                        <a:t>所有其他坐标系的位置都相对于世界坐标系定义。</a:t>
                      </a:r>
                      <a:endParaRPr lang="zh-CN" altLang="en-US" sz="1200" b="1">
                        <a:solidFill>
                          <a:schemeClr val="bg1"/>
                        </a:solidFill>
                        <a:uFillTx/>
                      </a:endParaRPr>
                    </a:p>
                  </a:txBody>
                  <a:tcPr marL="114617" marR="114617" marT="76517" marB="76517" anchor="ctr" anchorCtr="0">
                    <a:lnL w="444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685800">
                <a:tc>
                  <a:txBody>
                    <a:bodyPr/>
                    <a:p>
                      <a:pPr marL="0" indent="0">
                        <a:lnSpc>
                          <a:spcPts val="1400"/>
                        </a:lnSpc>
                        <a:spcBef>
                          <a:spcPct val="0"/>
                        </a:spcBef>
                        <a:spcAft>
                          <a:spcPct val="0"/>
                        </a:spcAft>
                      </a:pPr>
                      <a:r>
                        <a:rPr lang="zh-CN" altLang="en-US" sz="1200" b="1">
                          <a:solidFill>
                            <a:schemeClr val="bg1"/>
                          </a:solidFill>
                          <a:uFillTx/>
                        </a:rPr>
                        <a:t>相机坐标系（</a:t>
                      </a:r>
                      <a:r>
                        <a:rPr lang="en-US" altLang="zh-CN" sz="1200" b="1">
                          <a:solidFill>
                            <a:schemeClr val="bg1"/>
                          </a:solidFill>
                          <a:uFillTx/>
                        </a:rPr>
                        <a:t>Camera Coordinate System, CCS</a:t>
                      </a:r>
                      <a:r>
                        <a:rPr lang="zh-CN" altLang="en-US" sz="1200" b="1">
                          <a:solidFill>
                            <a:schemeClr val="bg1"/>
                          </a:solidFill>
                          <a:uFillTx/>
                        </a:rPr>
                        <a:t>）</a:t>
                      </a:r>
                      <a:endParaRPr lang="zh-CN" altLang="en-US" sz="1200" b="1">
                        <a:solidFill>
                          <a:schemeClr val="bg1"/>
                        </a:solidFill>
                        <a:uFillTx/>
                      </a:endParaRPr>
                    </a:p>
                  </a:txBody>
                  <a:tcPr marL="114617" marR="114617" marT="76517" marB="76517" anchor="ctr" anchorCtr="0">
                    <a:lnL w="952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1">
                          <a:solidFill>
                            <a:schemeClr val="bg1"/>
                          </a:solidFill>
                          <a:uFillTx/>
                        </a:rPr>
                        <a:t>以相机为中心的 “相对坐标系”：原点在相机光心（镜头光学中心），</a:t>
                      </a:r>
                      <a:r>
                        <a:rPr lang="en-US" altLang="zh-CN" sz="1200" b="1">
                          <a:solidFill>
                            <a:schemeClr val="bg1"/>
                          </a:solidFill>
                          <a:uFillTx/>
                        </a:rPr>
                        <a:t>x </a:t>
                      </a:r>
                      <a:r>
                        <a:rPr lang="zh-CN" altLang="en-US" sz="1200" b="1">
                          <a:solidFill>
                            <a:schemeClr val="bg1"/>
                          </a:solidFill>
                          <a:uFillTx/>
                        </a:rPr>
                        <a:t>轴向右、</a:t>
                      </a:r>
                      <a:r>
                        <a:rPr lang="en-US" altLang="zh-CN" sz="1200" b="1">
                          <a:solidFill>
                            <a:schemeClr val="bg1"/>
                          </a:solidFill>
                          <a:uFillTx/>
                        </a:rPr>
                        <a:t>y </a:t>
                      </a:r>
                      <a:r>
                        <a:rPr lang="zh-CN" altLang="en-US" sz="1200" b="1">
                          <a:solidFill>
                            <a:schemeClr val="bg1"/>
                          </a:solidFill>
                          <a:uFillTx/>
                        </a:rPr>
                        <a:t>轴向下（与图像像素 </a:t>
                      </a:r>
                      <a:r>
                        <a:rPr lang="en-US" altLang="zh-CN" sz="1200" b="1">
                          <a:solidFill>
                            <a:schemeClr val="bg1"/>
                          </a:solidFill>
                          <a:uFillTx/>
                        </a:rPr>
                        <a:t>y </a:t>
                      </a:r>
                      <a:r>
                        <a:rPr lang="zh-CN" altLang="en-US" sz="1200" b="1">
                          <a:solidFill>
                            <a:schemeClr val="bg1"/>
                          </a:solidFill>
                          <a:uFillTx/>
                        </a:rPr>
                        <a:t>轴一致）、</a:t>
                      </a:r>
                      <a:r>
                        <a:rPr lang="en-US" altLang="zh-CN" sz="1200" b="1">
                          <a:solidFill>
                            <a:schemeClr val="bg1"/>
                          </a:solidFill>
                          <a:uFillTx/>
                        </a:rPr>
                        <a:t>z </a:t>
                      </a:r>
                      <a:r>
                        <a:rPr lang="zh-CN" altLang="en-US" sz="1200" b="1">
                          <a:solidFill>
                            <a:schemeClr val="bg1"/>
                          </a:solidFill>
                          <a:uFillTx/>
                        </a:rPr>
                        <a:t>轴沿相机光轴向前（指向拍摄方向）。</a:t>
                      </a:r>
                      <a:endParaRPr lang="zh-CN" altLang="en-US" sz="1200" b="1">
                        <a:solidFill>
                          <a:schemeClr val="bg1"/>
                        </a:solidFill>
                        <a:uFillTx/>
                      </a:endParaRPr>
                    </a:p>
                  </a:txBody>
                  <a:tcPr marL="114617" marR="114617" marT="76517" marB="76517" anchor="ctr" anchorCtr="0">
                    <a:lnL w="444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1">
                          <a:solidFill>
                            <a:schemeClr val="bg1"/>
                          </a:solidFill>
                          <a:uFillTx/>
                        </a:rPr>
                        <a:t>随相机移动而变化，是 “连接 </a:t>
                      </a:r>
                      <a:r>
                        <a:rPr lang="en-US" altLang="zh-CN" sz="1200" b="1">
                          <a:solidFill>
                            <a:schemeClr val="bg1"/>
                          </a:solidFill>
                          <a:uFillTx/>
                        </a:rPr>
                        <a:t>3D </a:t>
                      </a:r>
                      <a:r>
                        <a:rPr lang="zh-CN" altLang="en-US" sz="1200" b="1">
                          <a:solidFill>
                            <a:schemeClr val="bg1"/>
                          </a:solidFill>
                          <a:uFillTx/>
                        </a:rPr>
                        <a:t>世界与 </a:t>
                      </a:r>
                      <a:r>
                        <a:rPr lang="en-US" altLang="zh-CN" sz="1200" b="1">
                          <a:solidFill>
                            <a:schemeClr val="bg1"/>
                          </a:solidFill>
                          <a:uFillTx/>
                        </a:rPr>
                        <a:t>2D </a:t>
                      </a:r>
                      <a:r>
                        <a:rPr lang="zh-CN" altLang="en-US" sz="1200" b="1">
                          <a:solidFill>
                            <a:schemeClr val="bg1"/>
                          </a:solidFill>
                          <a:uFillTx/>
                        </a:rPr>
                        <a:t>图像” 的关键 </a:t>
                      </a:r>
                      <a:r>
                        <a:rPr lang="en-US" altLang="zh-CN" sz="1200" b="1">
                          <a:solidFill>
                            <a:schemeClr val="bg1"/>
                          </a:solidFill>
                          <a:uFillTx/>
                        </a:rPr>
                        <a:t>——3D </a:t>
                      </a:r>
                      <a:r>
                        <a:rPr lang="zh-CN" altLang="en-US" sz="1200" b="1">
                          <a:solidFill>
                            <a:schemeClr val="bg1"/>
                          </a:solidFill>
                          <a:uFillTx/>
                        </a:rPr>
                        <a:t>点需先转换到相机坐标系，才能投影成 </a:t>
                      </a:r>
                      <a:r>
                        <a:rPr lang="en-US" altLang="zh-CN" sz="1200" b="1">
                          <a:solidFill>
                            <a:schemeClr val="bg1"/>
                          </a:solidFill>
                          <a:uFillTx/>
                        </a:rPr>
                        <a:t>2D </a:t>
                      </a:r>
                      <a:r>
                        <a:rPr lang="zh-CN" altLang="en-US" sz="1200" b="1">
                          <a:solidFill>
                            <a:schemeClr val="bg1"/>
                          </a:solidFill>
                          <a:uFillTx/>
                        </a:rPr>
                        <a:t>像素。</a:t>
                      </a:r>
                      <a:endParaRPr lang="zh-CN" altLang="en-US" sz="1200" b="1">
                        <a:solidFill>
                          <a:schemeClr val="bg1"/>
                        </a:solidFill>
                        <a:uFillTx/>
                      </a:endParaRPr>
                    </a:p>
                  </a:txBody>
                  <a:tcPr marL="114617" marR="114617" marT="76517" marB="76517" anchor="ctr" anchorCtr="0">
                    <a:lnL w="444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685800">
                <a:tc>
                  <a:txBody>
                    <a:bodyPr/>
                    <a:p>
                      <a:pPr marL="0" indent="0">
                        <a:lnSpc>
                          <a:spcPts val="1400"/>
                        </a:lnSpc>
                        <a:spcBef>
                          <a:spcPct val="0"/>
                        </a:spcBef>
                        <a:spcAft>
                          <a:spcPct val="0"/>
                        </a:spcAft>
                      </a:pPr>
                      <a:r>
                        <a:rPr lang="zh-CN" altLang="en-US" sz="1200" b="1">
                          <a:solidFill>
                            <a:schemeClr val="bg1"/>
                          </a:solidFill>
                          <a:uFillTx/>
                        </a:rPr>
                        <a:t>图像坐标系（</a:t>
                      </a:r>
                      <a:r>
                        <a:rPr lang="en-US" altLang="zh-CN" sz="1200" b="1">
                          <a:solidFill>
                            <a:schemeClr val="bg1"/>
                          </a:solidFill>
                          <a:uFillTx/>
                        </a:rPr>
                        <a:t>Image Coordinate System, ICS</a:t>
                      </a:r>
                      <a:r>
                        <a:rPr lang="zh-CN" altLang="en-US" sz="1200" b="1">
                          <a:solidFill>
                            <a:schemeClr val="bg1"/>
                          </a:solidFill>
                          <a:uFillTx/>
                        </a:rPr>
                        <a:t>）</a:t>
                      </a:r>
                      <a:endParaRPr lang="zh-CN" altLang="en-US" sz="1200" b="1">
                        <a:solidFill>
                          <a:schemeClr val="bg1"/>
                        </a:solidFill>
                        <a:uFillTx/>
                      </a:endParaRPr>
                    </a:p>
                  </a:txBody>
                  <a:tcPr marL="114617" marR="114617" marT="76517" marB="76517" anchor="ctr" anchorCtr="0">
                    <a:lnL w="952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1">
                          <a:solidFill>
                            <a:schemeClr val="bg1"/>
                          </a:solidFill>
                          <a:uFillTx/>
                        </a:rPr>
                        <a:t>相机成像平面（传感器）上的 “</a:t>
                      </a:r>
                      <a:r>
                        <a:rPr lang="en-US" altLang="zh-CN" sz="1200" b="1">
                          <a:solidFill>
                            <a:schemeClr val="bg1"/>
                          </a:solidFill>
                          <a:uFillTx/>
                        </a:rPr>
                        <a:t>2D </a:t>
                      </a:r>
                      <a:r>
                        <a:rPr lang="zh-CN" altLang="en-US" sz="1200" b="1">
                          <a:solidFill>
                            <a:schemeClr val="bg1"/>
                          </a:solidFill>
                          <a:uFillTx/>
                        </a:rPr>
                        <a:t>坐标系”：原点在成像平面中心，</a:t>
                      </a:r>
                      <a:r>
                        <a:rPr lang="en-US" altLang="zh-CN" sz="1200" b="1">
                          <a:solidFill>
                            <a:schemeClr val="bg1"/>
                          </a:solidFill>
                          <a:uFillTx/>
                        </a:rPr>
                        <a:t>x </a:t>
                      </a:r>
                      <a:r>
                        <a:rPr lang="zh-CN" altLang="en-US" sz="1200" b="1">
                          <a:solidFill>
                            <a:schemeClr val="bg1"/>
                          </a:solidFill>
                          <a:uFillTx/>
                        </a:rPr>
                        <a:t>轴向右、</a:t>
                      </a:r>
                      <a:r>
                        <a:rPr lang="en-US" altLang="zh-CN" sz="1200" b="1">
                          <a:solidFill>
                            <a:schemeClr val="bg1"/>
                          </a:solidFill>
                          <a:uFillTx/>
                        </a:rPr>
                        <a:t>y </a:t>
                      </a:r>
                      <a:r>
                        <a:rPr lang="zh-CN" altLang="en-US" sz="1200" b="1">
                          <a:solidFill>
                            <a:schemeClr val="bg1"/>
                          </a:solidFill>
                          <a:uFillTx/>
                        </a:rPr>
                        <a:t>轴向下，单位为 “物理长度”（如毫米）。</a:t>
                      </a:r>
                      <a:endParaRPr lang="zh-CN" altLang="en-US" sz="1200" b="1">
                        <a:solidFill>
                          <a:schemeClr val="bg1"/>
                        </a:solidFill>
                        <a:uFillTx/>
                      </a:endParaRPr>
                    </a:p>
                  </a:txBody>
                  <a:tcPr marL="114617" marR="114617" marT="76517" marB="76517" anchor="ctr" anchorCtr="0">
                    <a:lnL w="444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1">
                          <a:solidFill>
                            <a:schemeClr val="bg1"/>
                          </a:solidFill>
                          <a:uFillTx/>
                        </a:rPr>
                        <a:t>是 “</a:t>
                      </a:r>
                      <a:r>
                        <a:rPr lang="en-US" altLang="zh-CN" sz="1200" b="1">
                          <a:solidFill>
                            <a:schemeClr val="bg1"/>
                          </a:solidFill>
                          <a:uFillTx/>
                        </a:rPr>
                        <a:t>3D→2D </a:t>
                      </a:r>
                      <a:r>
                        <a:rPr lang="zh-CN" altLang="en-US" sz="1200" b="1">
                          <a:solidFill>
                            <a:schemeClr val="bg1"/>
                          </a:solidFill>
                          <a:uFillTx/>
                        </a:rPr>
                        <a:t>的过渡”</a:t>
                      </a:r>
                      <a:r>
                        <a:rPr lang="en-US" altLang="zh-CN" sz="1200" b="1">
                          <a:solidFill>
                            <a:schemeClr val="bg1"/>
                          </a:solidFill>
                          <a:uFillTx/>
                        </a:rPr>
                        <a:t>—— </a:t>
                      </a:r>
                      <a:r>
                        <a:rPr lang="zh-CN" altLang="en-US" sz="1200" b="1">
                          <a:solidFill>
                            <a:schemeClr val="bg1"/>
                          </a:solidFill>
                          <a:uFillTx/>
                        </a:rPr>
                        <a:t>相机坐标系下的 </a:t>
                      </a:r>
                      <a:r>
                        <a:rPr lang="en-US" altLang="zh-CN" sz="1200" b="1">
                          <a:solidFill>
                            <a:schemeClr val="bg1"/>
                          </a:solidFill>
                          <a:uFillTx/>
                        </a:rPr>
                        <a:t>3D </a:t>
                      </a:r>
                      <a:r>
                        <a:rPr lang="zh-CN" altLang="en-US" sz="1200" b="1">
                          <a:solidFill>
                            <a:schemeClr val="bg1"/>
                          </a:solidFill>
                          <a:uFillTx/>
                        </a:rPr>
                        <a:t>点，通过 “透视投影” 落到图像坐标系，得到 </a:t>
                      </a:r>
                      <a:r>
                        <a:rPr lang="en-US" altLang="zh-CN" sz="1200" b="1">
                          <a:solidFill>
                            <a:schemeClr val="bg1"/>
                          </a:solidFill>
                          <a:uFillTx/>
                        </a:rPr>
                        <a:t>2D </a:t>
                      </a:r>
                      <a:r>
                        <a:rPr lang="zh-CN" altLang="en-US" sz="1200" b="1">
                          <a:solidFill>
                            <a:schemeClr val="bg1"/>
                          </a:solidFill>
                          <a:uFillTx/>
                        </a:rPr>
                        <a:t>物理坐标。</a:t>
                      </a:r>
                      <a:endParaRPr lang="zh-CN" altLang="en-US" sz="1200" b="1">
                        <a:solidFill>
                          <a:schemeClr val="bg1"/>
                        </a:solidFill>
                        <a:uFillTx/>
                      </a:endParaRPr>
                    </a:p>
                  </a:txBody>
                  <a:tcPr marL="114617" marR="114617" marT="76517" marB="76517" anchor="ctr" anchorCtr="0">
                    <a:lnL w="444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685800">
                <a:tc>
                  <a:txBody>
                    <a:bodyPr/>
                    <a:p>
                      <a:pPr marL="0" indent="0">
                        <a:lnSpc>
                          <a:spcPts val="1400"/>
                        </a:lnSpc>
                        <a:spcBef>
                          <a:spcPct val="0"/>
                        </a:spcBef>
                        <a:spcAft>
                          <a:spcPct val="0"/>
                        </a:spcAft>
                      </a:pPr>
                      <a:r>
                        <a:rPr lang="zh-CN" altLang="en-US" sz="1200" b="1">
                          <a:solidFill>
                            <a:schemeClr val="bg1"/>
                          </a:solidFill>
                          <a:uFillTx/>
                        </a:rPr>
                        <a:t>像素坐标系（</a:t>
                      </a:r>
                      <a:r>
                        <a:rPr lang="en-US" altLang="zh-CN" sz="1200" b="1">
                          <a:solidFill>
                            <a:schemeClr val="bg1"/>
                          </a:solidFill>
                          <a:uFillTx/>
                        </a:rPr>
                        <a:t>Pixel Coordinate System, PCS</a:t>
                      </a:r>
                      <a:r>
                        <a:rPr lang="zh-CN" altLang="en-US" sz="1200" b="1">
                          <a:solidFill>
                            <a:schemeClr val="bg1"/>
                          </a:solidFill>
                          <a:uFillTx/>
                        </a:rPr>
                        <a:t>）</a:t>
                      </a:r>
                      <a:endParaRPr lang="zh-CN" altLang="en-US" sz="1200" b="1">
                        <a:solidFill>
                          <a:schemeClr val="bg1"/>
                        </a:solidFill>
                        <a:uFillTx/>
                      </a:endParaRPr>
                    </a:p>
                  </a:txBody>
                  <a:tcPr marL="114617" marR="114617" marT="76517" marB="76517" anchor="ctr" anchorCtr="0">
                    <a:lnL w="952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1">
                          <a:solidFill>
                            <a:schemeClr val="bg1"/>
                          </a:solidFill>
                          <a:uFillTx/>
                        </a:rPr>
                        <a:t>图像传感器的 “像素网格坐标系”：原点在图像左上角（与图像存储格式一致），</a:t>
                      </a:r>
                      <a:r>
                        <a:rPr lang="en-US" altLang="zh-CN" sz="1200" b="1">
                          <a:solidFill>
                            <a:schemeClr val="bg1"/>
                          </a:solidFill>
                          <a:uFillTx/>
                        </a:rPr>
                        <a:t>x </a:t>
                      </a:r>
                      <a:r>
                        <a:rPr lang="zh-CN" altLang="en-US" sz="1200" b="1">
                          <a:solidFill>
                            <a:schemeClr val="bg1"/>
                          </a:solidFill>
                          <a:uFillTx/>
                        </a:rPr>
                        <a:t>轴向右、</a:t>
                      </a:r>
                      <a:r>
                        <a:rPr lang="en-US" altLang="zh-CN" sz="1200" b="1">
                          <a:solidFill>
                            <a:schemeClr val="bg1"/>
                          </a:solidFill>
                          <a:uFillTx/>
                        </a:rPr>
                        <a:t>y </a:t>
                      </a:r>
                      <a:r>
                        <a:rPr lang="zh-CN" altLang="en-US" sz="1200" b="1">
                          <a:solidFill>
                            <a:schemeClr val="bg1"/>
                          </a:solidFill>
                          <a:uFillTx/>
                        </a:rPr>
                        <a:t>轴向下，单位为 “像素”（如第 </a:t>
                      </a:r>
                      <a:r>
                        <a:rPr lang="en-US" altLang="zh-CN" sz="1200" b="1">
                          <a:solidFill>
                            <a:schemeClr val="bg1"/>
                          </a:solidFill>
                          <a:uFillTx/>
                        </a:rPr>
                        <a:t>100 </a:t>
                      </a:r>
                      <a:r>
                        <a:rPr lang="zh-CN" altLang="en-US" sz="1200" b="1">
                          <a:solidFill>
                            <a:schemeClr val="bg1"/>
                          </a:solidFill>
                          <a:uFillTx/>
                        </a:rPr>
                        <a:t>行、</a:t>
                      </a:r>
                      <a:r>
                        <a:rPr lang="en-US" altLang="zh-CN" sz="1200" b="1">
                          <a:solidFill>
                            <a:schemeClr val="bg1"/>
                          </a:solidFill>
                          <a:uFillTx/>
                        </a:rPr>
                        <a:t>200 </a:t>
                      </a:r>
                      <a:r>
                        <a:rPr lang="zh-CN" altLang="en-US" sz="1200" b="1">
                          <a:solidFill>
                            <a:schemeClr val="bg1"/>
                          </a:solidFill>
                          <a:uFillTx/>
                        </a:rPr>
                        <a:t>列像素）。</a:t>
                      </a:r>
                      <a:endParaRPr lang="zh-CN" altLang="en-US" sz="1200" b="1">
                        <a:solidFill>
                          <a:schemeClr val="bg1"/>
                        </a:solidFill>
                        <a:uFillTx/>
                      </a:endParaRPr>
                    </a:p>
                  </a:txBody>
                  <a:tcPr marL="114617" marR="114617" marT="76517" marB="76517" anchor="ctr" anchorCtr="0">
                    <a:lnL w="444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1">
                          <a:solidFill>
                            <a:schemeClr val="bg1"/>
                          </a:solidFill>
                          <a:uFillTx/>
                        </a:rPr>
                        <a:t>是 “计算机可处理的最终坐标”</a:t>
                      </a:r>
                      <a:r>
                        <a:rPr lang="en-US" altLang="zh-CN" sz="1200" b="1">
                          <a:solidFill>
                            <a:schemeClr val="bg1"/>
                          </a:solidFill>
                          <a:uFillTx/>
                        </a:rPr>
                        <a:t>—— </a:t>
                      </a:r>
                      <a:r>
                        <a:rPr lang="zh-CN" altLang="en-US" sz="1200" b="1">
                          <a:solidFill>
                            <a:schemeClr val="bg1"/>
                          </a:solidFill>
                          <a:uFillTx/>
                        </a:rPr>
                        <a:t>图像坐标系的物理坐标，需转换为像素坐标才能被算法（如目标检测）使用</a:t>
                      </a:r>
                      <a:endParaRPr lang="zh-CN" altLang="en-US" sz="1200" b="1">
                        <a:solidFill>
                          <a:schemeClr val="bg1"/>
                        </a:solidFill>
                        <a:uFillTx/>
                      </a:endParaRPr>
                    </a:p>
                  </a:txBody>
                  <a:tcPr marL="114617" marR="114617" marT="76517" marB="76517" anchor="ctr" anchorCtr="0">
                    <a:lnL w="444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83845" y="212090"/>
            <a:ext cx="6144260" cy="583565"/>
          </a:xfrm>
          <a:prstGeom prst="rect">
            <a:avLst/>
          </a:prstGeom>
          <a:noFill/>
        </p:spPr>
        <p:txBody>
          <a:bodyPr wrap="square">
            <a:spAutoFit/>
          </a:bodyPr>
          <a:p>
            <a:r>
              <a:rPr lang="en-US" altLang="zh-CN" sz="3200" dirty="0">
                <a:solidFill>
                  <a:schemeClr val="bg1"/>
                </a:solidFill>
                <a:latin typeface="华文楷体" panose="02010600040101010101" pitchFamily="2" charset="-122"/>
                <a:ea typeface="华文楷体" panose="02010600040101010101" pitchFamily="2" charset="-122"/>
              </a:rPr>
              <a:t>17.</a:t>
            </a:r>
            <a:r>
              <a:rPr lang="zh-CN" altLang="en-US" sz="3200" dirty="0">
                <a:solidFill>
                  <a:schemeClr val="bg1"/>
                </a:solidFill>
                <a:latin typeface="华文楷体" panose="02010600040101010101" pitchFamily="2" charset="-122"/>
                <a:ea typeface="华文楷体" panose="02010600040101010101" pitchFamily="2" charset="-122"/>
              </a:rPr>
              <a:t>三维视觉</a:t>
            </a:r>
            <a:r>
              <a:rPr lang="zh-CN" altLang="en-US" sz="3200" dirty="0">
                <a:solidFill>
                  <a:schemeClr val="bg1"/>
                </a:solidFill>
                <a:latin typeface="华文楷体" panose="02010600040101010101" pitchFamily="2" charset="-122"/>
                <a:ea typeface="华文楷体" panose="02010600040101010101" pitchFamily="2" charset="-122"/>
              </a:rPr>
              <a:t>基础</a:t>
            </a:r>
            <a:endParaRPr lang="zh-CN" altLang="en-US" sz="3200" dirty="0">
              <a:solidFill>
                <a:schemeClr val="bg1"/>
              </a:solidFill>
              <a:latin typeface="华文楷体" panose="02010600040101010101" pitchFamily="2" charset="-122"/>
              <a:ea typeface="华文楷体" panose="02010600040101010101" pitchFamily="2" charset="-122"/>
            </a:endParaRPr>
          </a:p>
        </p:txBody>
      </p:sp>
      <p:sp>
        <p:nvSpPr>
          <p:cNvPr id="3" name="文本框 2"/>
          <p:cNvSpPr txBox="1"/>
          <p:nvPr/>
        </p:nvSpPr>
        <p:spPr>
          <a:xfrm>
            <a:off x="283845" y="737235"/>
            <a:ext cx="4721860" cy="436245"/>
          </a:xfrm>
          <a:prstGeom prst="rect">
            <a:avLst/>
          </a:prstGeom>
          <a:noFill/>
        </p:spPr>
        <p:txBody>
          <a:bodyPr wrap="square">
            <a:noAutofit/>
          </a:bodyPr>
          <a:lstStyle/>
          <a:p>
            <a:r>
              <a:rPr lang="en-US" altLang="zh-CN" dirty="0">
                <a:solidFill>
                  <a:schemeClr val="bg1"/>
                </a:solidFill>
              </a:rPr>
              <a:t>17.2</a:t>
            </a:r>
            <a:r>
              <a:rPr lang="zh-CN" altLang="en-US" dirty="0">
                <a:solidFill>
                  <a:schemeClr val="bg1"/>
                </a:solidFill>
              </a:rPr>
              <a:t>相机成像</a:t>
            </a:r>
            <a:r>
              <a:rPr lang="zh-CN" altLang="en-US" dirty="0">
                <a:solidFill>
                  <a:schemeClr val="bg1"/>
                </a:solidFill>
              </a:rPr>
              <a:t>模型</a:t>
            </a:r>
            <a:endParaRPr lang="zh-CN" altLang="en-US" dirty="0">
              <a:solidFill>
                <a:schemeClr val="bg1"/>
              </a:solidFill>
            </a:endParaRPr>
          </a:p>
        </p:txBody>
      </p:sp>
      <p:sp>
        <p:nvSpPr>
          <p:cNvPr id="8" name="文本框 7"/>
          <p:cNvSpPr txBox="1"/>
          <p:nvPr/>
        </p:nvSpPr>
        <p:spPr>
          <a:xfrm>
            <a:off x="194945" y="1008380"/>
            <a:ext cx="11706225" cy="2574290"/>
          </a:xfrm>
          <a:prstGeom prst="rect">
            <a:avLst/>
          </a:prstGeom>
          <a:noFill/>
        </p:spPr>
        <p:txBody>
          <a:bodyPr wrap="square">
            <a:noAutofit/>
          </a:bodyPr>
          <a:lstStyle/>
          <a:p>
            <a:r>
              <a:rPr lang="zh-CN" altLang="en-US" b="0" i="0" dirty="0">
                <a:solidFill>
                  <a:schemeClr val="bg1"/>
                </a:solidFill>
                <a:latin typeface="Inter"/>
                <a:ea typeface="Inter"/>
              </a:rPr>
              <a:t>在计算机视觉中，相机成像模型是描述现实世界三维（</a:t>
            </a:r>
            <a:r>
              <a:rPr lang="en-US" altLang="zh-CN" b="0" i="0" dirty="0">
                <a:solidFill>
                  <a:schemeClr val="bg1"/>
                </a:solidFill>
                <a:latin typeface="Inter"/>
                <a:ea typeface="Inter"/>
              </a:rPr>
              <a:t>3D</a:t>
            </a:r>
            <a:r>
              <a:rPr lang="zh-CN" altLang="en-US" b="0" i="0" dirty="0">
                <a:solidFill>
                  <a:schemeClr val="bg1"/>
                </a:solidFill>
                <a:latin typeface="Inter"/>
                <a:ea typeface="Inter"/>
              </a:rPr>
              <a:t>）空间点如何通过相机硬件投影到二维（</a:t>
            </a:r>
            <a:r>
              <a:rPr lang="en-US" altLang="zh-CN" b="0" i="0" dirty="0">
                <a:solidFill>
                  <a:schemeClr val="bg1"/>
                </a:solidFill>
                <a:latin typeface="Inter"/>
                <a:ea typeface="Inter"/>
              </a:rPr>
              <a:t>2D</a:t>
            </a:r>
            <a:r>
              <a:rPr lang="zh-CN" altLang="en-US" b="0" i="0" dirty="0">
                <a:solidFill>
                  <a:schemeClr val="bg1"/>
                </a:solidFill>
                <a:latin typeface="Inter"/>
                <a:ea typeface="Inter"/>
              </a:rPr>
              <a:t>）图像平面的数学模型，其核心是</a:t>
            </a:r>
            <a:r>
              <a:rPr lang="en-US" altLang="zh-CN" b="0" i="0" dirty="0">
                <a:solidFill>
                  <a:schemeClr val="bg1"/>
                </a:solidFill>
                <a:latin typeface="Inter"/>
                <a:ea typeface="Inter"/>
              </a:rPr>
              <a:t> “</a:t>
            </a:r>
            <a:r>
              <a:rPr lang="zh-CN" altLang="en-US" b="0" i="0" dirty="0">
                <a:solidFill>
                  <a:schemeClr val="bg1"/>
                </a:solidFill>
                <a:latin typeface="Inter"/>
                <a:ea typeface="Inter"/>
              </a:rPr>
              <a:t>将</a:t>
            </a:r>
            <a:r>
              <a:rPr lang="en-US" altLang="zh-CN" b="0" i="0" dirty="0">
                <a:solidFill>
                  <a:schemeClr val="bg1"/>
                </a:solidFill>
                <a:latin typeface="Inter"/>
                <a:ea typeface="Inter"/>
              </a:rPr>
              <a:t> </a:t>
            </a:r>
            <a:r>
              <a:rPr lang="en-US" altLang="zh-CN" b="0" i="0" dirty="0">
                <a:solidFill>
                  <a:srgbClr val="FF0000"/>
                </a:solidFill>
                <a:latin typeface="Inter"/>
                <a:ea typeface="Inter"/>
              </a:rPr>
              <a:t>3D </a:t>
            </a:r>
            <a:r>
              <a:rPr lang="zh-CN" altLang="en-US" b="0" i="0" dirty="0">
                <a:solidFill>
                  <a:srgbClr val="FF0000"/>
                </a:solidFill>
                <a:latin typeface="Inter"/>
                <a:ea typeface="Inter"/>
              </a:rPr>
              <a:t>坐标映射为</a:t>
            </a:r>
            <a:r>
              <a:rPr lang="en-US" altLang="zh-CN" b="0" i="0" dirty="0">
                <a:solidFill>
                  <a:srgbClr val="FF0000"/>
                </a:solidFill>
                <a:latin typeface="Inter"/>
                <a:ea typeface="Inter"/>
              </a:rPr>
              <a:t> 2D </a:t>
            </a:r>
            <a:r>
              <a:rPr lang="zh-CN" altLang="en-US" b="0" i="0" dirty="0">
                <a:solidFill>
                  <a:srgbClr val="FF0000"/>
                </a:solidFill>
                <a:latin typeface="Inter"/>
                <a:ea typeface="Inter"/>
              </a:rPr>
              <a:t>像素坐标</a:t>
            </a:r>
            <a:r>
              <a:rPr lang="en-US" altLang="zh-CN" b="0" i="0" dirty="0">
                <a:solidFill>
                  <a:schemeClr val="bg1"/>
                </a:solidFill>
                <a:latin typeface="Inter"/>
                <a:ea typeface="Inter"/>
              </a:rPr>
              <a:t>”</a:t>
            </a:r>
            <a:r>
              <a:rPr lang="zh-CN" altLang="en-US" b="0" i="0" dirty="0">
                <a:solidFill>
                  <a:schemeClr val="bg1"/>
                </a:solidFill>
                <a:latin typeface="Inter"/>
                <a:ea typeface="Inter"/>
              </a:rPr>
              <a:t>，为后续的图像分析（如目标定位、三维重建、相机标定）提供数学基础。</a:t>
            </a:r>
            <a:endParaRPr lang="zh-CN" altLang="en-US" b="0" i="0" dirty="0">
              <a:solidFill>
                <a:schemeClr val="bg1"/>
              </a:solidFill>
              <a:latin typeface="Inter"/>
              <a:ea typeface="Inter"/>
            </a:endParaRPr>
          </a:p>
          <a:p>
            <a:r>
              <a:rPr lang="zh-CN" altLang="en-US" b="0" i="0" dirty="0">
                <a:solidFill>
                  <a:schemeClr val="bg1"/>
                </a:solidFill>
                <a:latin typeface="Inter"/>
                <a:ea typeface="Inter"/>
              </a:rPr>
              <a:t>二、核心原理：</a:t>
            </a:r>
            <a:r>
              <a:rPr lang="en-US" altLang="zh-CN" b="0" i="0" dirty="0">
                <a:solidFill>
                  <a:schemeClr val="bg1"/>
                </a:solidFill>
                <a:latin typeface="Inter"/>
                <a:ea typeface="Inter"/>
              </a:rPr>
              <a:t>3 </a:t>
            </a:r>
            <a:r>
              <a:rPr lang="zh-CN" altLang="en-US" b="0" i="0" dirty="0">
                <a:solidFill>
                  <a:schemeClr val="bg1"/>
                </a:solidFill>
                <a:latin typeface="Inter"/>
                <a:ea typeface="Inter"/>
              </a:rPr>
              <a:t>步映射过程相机成像的本质是</a:t>
            </a:r>
            <a:r>
              <a:rPr lang="en-US" altLang="zh-CN" b="0" i="0" dirty="0">
                <a:solidFill>
                  <a:schemeClr val="bg1"/>
                </a:solidFill>
                <a:latin typeface="Inter"/>
                <a:ea typeface="Inter"/>
              </a:rPr>
              <a:t> “3D </a:t>
            </a:r>
            <a:r>
              <a:rPr lang="zh-CN" altLang="en-US" b="0" i="0" dirty="0">
                <a:solidFill>
                  <a:schemeClr val="bg1"/>
                </a:solidFill>
                <a:latin typeface="Inter"/>
                <a:ea typeface="Inter"/>
              </a:rPr>
              <a:t>世界点</a:t>
            </a:r>
            <a:r>
              <a:rPr lang="en-US" altLang="zh-CN" b="0" i="0" dirty="0">
                <a:solidFill>
                  <a:schemeClr val="bg1"/>
                </a:solidFill>
                <a:latin typeface="Inter"/>
                <a:ea typeface="Inter"/>
              </a:rPr>
              <a:t> </a:t>
            </a:r>
            <a:r>
              <a:rPr lang="en-US" altLang="en-US" b="0" i="0" dirty="0">
                <a:solidFill>
                  <a:schemeClr val="bg1"/>
                </a:solidFill>
                <a:latin typeface="Inter"/>
                <a:ea typeface="Inter"/>
              </a:rPr>
              <a:t>→</a:t>
            </a:r>
            <a:r>
              <a:rPr lang="en-US" altLang="zh-CN" b="0" i="0" dirty="0">
                <a:solidFill>
                  <a:schemeClr val="bg1"/>
                </a:solidFill>
                <a:latin typeface="Inter"/>
                <a:ea typeface="Inter"/>
              </a:rPr>
              <a:t> 3D </a:t>
            </a:r>
            <a:r>
              <a:rPr lang="zh-CN" altLang="en-US" b="0" i="0" dirty="0">
                <a:solidFill>
                  <a:schemeClr val="bg1"/>
                </a:solidFill>
                <a:latin typeface="Inter"/>
                <a:ea typeface="Inter"/>
              </a:rPr>
              <a:t>相机点</a:t>
            </a:r>
            <a:r>
              <a:rPr lang="en-US" altLang="zh-CN" b="0" i="0" dirty="0">
                <a:solidFill>
                  <a:schemeClr val="bg1"/>
                </a:solidFill>
                <a:latin typeface="Inter"/>
                <a:ea typeface="Inter"/>
              </a:rPr>
              <a:t> </a:t>
            </a:r>
            <a:r>
              <a:rPr lang="en-US" altLang="en-US" b="0" i="0" dirty="0">
                <a:solidFill>
                  <a:schemeClr val="bg1"/>
                </a:solidFill>
                <a:latin typeface="Inter"/>
                <a:ea typeface="Inter"/>
              </a:rPr>
              <a:t>→</a:t>
            </a:r>
            <a:r>
              <a:rPr lang="en-US" altLang="zh-CN" b="0" i="0" dirty="0">
                <a:solidFill>
                  <a:schemeClr val="bg1"/>
                </a:solidFill>
                <a:latin typeface="Inter"/>
                <a:ea typeface="Inter"/>
              </a:rPr>
              <a:t> 2D </a:t>
            </a:r>
            <a:r>
              <a:rPr lang="zh-CN" altLang="en-US" b="0" i="0" dirty="0">
                <a:solidFill>
                  <a:schemeClr val="bg1"/>
                </a:solidFill>
                <a:latin typeface="Inter"/>
                <a:ea typeface="Inter"/>
              </a:rPr>
              <a:t>物理图像点</a:t>
            </a:r>
            <a:r>
              <a:rPr lang="en-US" altLang="zh-CN" b="0" i="0" dirty="0">
                <a:solidFill>
                  <a:schemeClr val="bg1"/>
                </a:solidFill>
                <a:latin typeface="Inter"/>
                <a:ea typeface="Inter"/>
              </a:rPr>
              <a:t> </a:t>
            </a:r>
            <a:r>
              <a:rPr lang="en-US" altLang="en-US" b="0" i="0" dirty="0">
                <a:solidFill>
                  <a:schemeClr val="bg1"/>
                </a:solidFill>
                <a:latin typeface="Inter"/>
                <a:ea typeface="Inter"/>
              </a:rPr>
              <a:t>→</a:t>
            </a:r>
            <a:r>
              <a:rPr lang="en-US" altLang="zh-CN" b="0" i="0" dirty="0">
                <a:solidFill>
                  <a:schemeClr val="bg1"/>
                </a:solidFill>
                <a:latin typeface="Inter"/>
                <a:ea typeface="Inter"/>
              </a:rPr>
              <a:t> 2D </a:t>
            </a:r>
            <a:r>
              <a:rPr lang="zh-CN" altLang="en-US" b="0" i="0" dirty="0">
                <a:solidFill>
                  <a:schemeClr val="bg1"/>
                </a:solidFill>
                <a:latin typeface="Inter"/>
                <a:ea typeface="Inter"/>
              </a:rPr>
              <a:t>像素点</a:t>
            </a:r>
            <a:r>
              <a:rPr lang="en-US" altLang="zh-CN" b="0" i="0" dirty="0">
                <a:solidFill>
                  <a:schemeClr val="bg1"/>
                </a:solidFill>
                <a:latin typeface="Inter"/>
                <a:ea typeface="Inter"/>
              </a:rPr>
              <a:t>” </a:t>
            </a:r>
            <a:r>
              <a:rPr lang="zh-CN" altLang="en-US" b="0" i="0" dirty="0">
                <a:solidFill>
                  <a:schemeClr val="bg1"/>
                </a:solidFill>
                <a:latin typeface="Inter"/>
                <a:ea typeface="Inter"/>
              </a:rPr>
              <a:t>的连续映射，最经典、最基础的模型是针孔相机模型（复杂镜头可基于此扩展）。</a:t>
            </a:r>
            <a:endParaRPr lang="zh-CN" altLang="en-US" b="0" i="0" dirty="0">
              <a:solidFill>
                <a:schemeClr val="bg1"/>
              </a:solidFill>
              <a:latin typeface="Inter"/>
              <a:ea typeface="Inter"/>
            </a:endParaRPr>
          </a:p>
          <a:p>
            <a:r>
              <a:rPr lang="en-US" altLang="zh-CN" b="0" i="0" dirty="0">
                <a:solidFill>
                  <a:schemeClr val="bg1"/>
                </a:solidFill>
                <a:latin typeface="Inter"/>
                <a:ea typeface="Inter"/>
              </a:rPr>
              <a:t>1. </a:t>
            </a:r>
            <a:r>
              <a:rPr lang="zh-CN" altLang="en-US" b="0" i="0" dirty="0">
                <a:solidFill>
                  <a:schemeClr val="bg1"/>
                </a:solidFill>
                <a:latin typeface="Inter"/>
                <a:ea typeface="Inter"/>
              </a:rPr>
              <a:t>第一步：世界坐标系</a:t>
            </a:r>
            <a:r>
              <a:rPr lang="en-US" altLang="zh-CN" b="0" i="0" dirty="0">
                <a:solidFill>
                  <a:schemeClr val="bg1"/>
                </a:solidFill>
                <a:latin typeface="Inter"/>
                <a:ea typeface="Inter"/>
              </a:rPr>
              <a:t> </a:t>
            </a:r>
            <a:r>
              <a:rPr lang="en-US" altLang="en-US" b="0" i="0" dirty="0">
                <a:solidFill>
                  <a:schemeClr val="bg1"/>
                </a:solidFill>
                <a:latin typeface="Inter"/>
                <a:ea typeface="Inter"/>
              </a:rPr>
              <a:t>→</a:t>
            </a:r>
            <a:r>
              <a:rPr lang="en-US" altLang="zh-CN" b="0" i="0" dirty="0">
                <a:solidFill>
                  <a:schemeClr val="bg1"/>
                </a:solidFill>
                <a:latin typeface="Inter"/>
                <a:ea typeface="Inter"/>
              </a:rPr>
              <a:t> </a:t>
            </a:r>
            <a:r>
              <a:rPr lang="zh-CN" altLang="en-US" b="0" i="0" dirty="0">
                <a:solidFill>
                  <a:schemeClr val="bg1"/>
                </a:solidFill>
                <a:latin typeface="Inter"/>
                <a:ea typeface="Inter"/>
              </a:rPr>
              <a:t>相机坐标系（</a:t>
            </a:r>
            <a:r>
              <a:rPr lang="en-US" altLang="zh-CN" b="0" i="0" dirty="0">
                <a:solidFill>
                  <a:schemeClr val="bg1"/>
                </a:solidFill>
                <a:latin typeface="Inter"/>
                <a:ea typeface="Inter"/>
              </a:rPr>
              <a:t>3D</a:t>
            </a:r>
            <a:r>
              <a:rPr lang="en-US" altLang="en-US" b="0" i="0" dirty="0">
                <a:solidFill>
                  <a:schemeClr val="bg1"/>
                </a:solidFill>
                <a:latin typeface="Inter"/>
                <a:ea typeface="Inter"/>
              </a:rPr>
              <a:t>→</a:t>
            </a:r>
            <a:r>
              <a:rPr lang="en-US" altLang="zh-CN" b="0" i="0" dirty="0">
                <a:solidFill>
                  <a:schemeClr val="bg1"/>
                </a:solidFill>
                <a:latin typeface="Inter"/>
                <a:ea typeface="Inter"/>
              </a:rPr>
              <a:t>3D</a:t>
            </a:r>
            <a:r>
              <a:rPr lang="zh-CN" altLang="en-US" b="0" i="0" dirty="0">
                <a:solidFill>
                  <a:schemeClr val="bg1"/>
                </a:solidFill>
                <a:latin typeface="Inter"/>
                <a:ea typeface="Inter"/>
              </a:rPr>
              <a:t>）现实世界点需先转换为</a:t>
            </a:r>
            <a:r>
              <a:rPr lang="zh-CN" altLang="en-US" b="0" i="0" dirty="0">
                <a:solidFill>
                  <a:srgbClr val="FF0000"/>
                </a:solidFill>
                <a:latin typeface="Inter"/>
                <a:ea typeface="Inter"/>
              </a:rPr>
              <a:t>相对相机的位置</a:t>
            </a:r>
            <a:r>
              <a:rPr lang="zh-CN" altLang="en-US" b="0" i="0" dirty="0">
                <a:solidFill>
                  <a:schemeClr val="bg1"/>
                </a:solidFill>
                <a:latin typeface="Inter"/>
                <a:ea typeface="Inter"/>
              </a:rPr>
              <a:t>，核心是刚体变换（仅位置和姿态变化，形状不变），数学上通过</a:t>
            </a:r>
            <a:r>
              <a:rPr lang="en-US" altLang="zh-CN" b="0" i="0" dirty="0">
                <a:solidFill>
                  <a:schemeClr val="bg1"/>
                </a:solidFill>
                <a:latin typeface="Inter"/>
                <a:ea typeface="Inter"/>
              </a:rPr>
              <a:t> “</a:t>
            </a:r>
            <a:r>
              <a:rPr lang="zh-CN" altLang="en-US" b="0" i="0" dirty="0">
                <a:solidFill>
                  <a:schemeClr val="bg1"/>
                </a:solidFill>
                <a:latin typeface="Inter"/>
                <a:ea typeface="Inter"/>
              </a:rPr>
              <a:t>旋转矩阵</a:t>
            </a:r>
            <a:r>
              <a:rPr lang="en-US" altLang="en-US" b="0" i="0" dirty="0">
                <a:solidFill>
                  <a:schemeClr val="bg1"/>
                </a:solidFill>
                <a:latin typeface="Inter"/>
                <a:ea typeface="Inter"/>
              </a:rPr>
              <a:t> </a:t>
            </a:r>
            <a:r>
              <a:rPr lang="en-US" altLang="zh-CN" b="0" i="0" dirty="0">
                <a:solidFill>
                  <a:schemeClr val="bg1"/>
                </a:solidFill>
                <a:latin typeface="Inter"/>
                <a:ea typeface="Inter"/>
              </a:rPr>
              <a:t>R”</a:t>
            </a:r>
            <a:r>
              <a:rPr lang="zh-CN" altLang="en-US" b="0" i="0" dirty="0">
                <a:solidFill>
                  <a:schemeClr val="bg1"/>
                </a:solidFill>
                <a:latin typeface="Inter"/>
                <a:ea typeface="Inter"/>
              </a:rPr>
              <a:t>（描述相机姿态）和</a:t>
            </a:r>
            <a:r>
              <a:rPr lang="en-US" altLang="zh-CN" b="0" i="0" dirty="0">
                <a:solidFill>
                  <a:schemeClr val="bg1"/>
                </a:solidFill>
                <a:latin typeface="Inter"/>
                <a:ea typeface="Inter"/>
              </a:rPr>
              <a:t> “</a:t>
            </a:r>
            <a:r>
              <a:rPr lang="zh-CN" altLang="en-US" b="0" i="0" dirty="0">
                <a:solidFill>
                  <a:schemeClr val="bg1"/>
                </a:solidFill>
                <a:latin typeface="Inter"/>
                <a:ea typeface="Inter"/>
              </a:rPr>
              <a:t>平移向量</a:t>
            </a:r>
            <a:r>
              <a:rPr lang="en-US" altLang="en-US" b="0" i="0" dirty="0">
                <a:solidFill>
                  <a:schemeClr val="bg1"/>
                </a:solidFill>
                <a:latin typeface="Inter"/>
                <a:ea typeface="Inter"/>
              </a:rPr>
              <a:t> </a:t>
            </a:r>
            <a:r>
              <a:rPr lang="en-US" altLang="zh-CN" b="0" i="0" dirty="0">
                <a:solidFill>
                  <a:schemeClr val="bg1"/>
                </a:solidFill>
                <a:latin typeface="Inter"/>
                <a:ea typeface="Inter"/>
              </a:rPr>
              <a:t>t”</a:t>
            </a:r>
            <a:r>
              <a:rPr lang="zh-CN" altLang="en-US" b="0" i="0" dirty="0">
                <a:solidFill>
                  <a:schemeClr val="bg1"/>
                </a:solidFill>
                <a:latin typeface="Inter"/>
                <a:ea typeface="Inter"/>
              </a:rPr>
              <a:t>（描述相机光心相对世界原点的位置）实现</a:t>
            </a:r>
            <a:endParaRPr lang="zh-CN" altLang="en-US" b="0" i="0" dirty="0">
              <a:solidFill>
                <a:schemeClr val="bg1"/>
              </a:solidFill>
              <a:latin typeface="Inter"/>
              <a:ea typeface="Inter"/>
            </a:endParaRPr>
          </a:p>
          <a:p>
            <a:r>
              <a:rPr lang="en-US" altLang="zh-CN" b="0" i="0" dirty="0">
                <a:solidFill>
                  <a:schemeClr val="bg1"/>
                </a:solidFill>
                <a:latin typeface="Inter"/>
                <a:ea typeface="Inter"/>
              </a:rPr>
              <a:t>2. </a:t>
            </a:r>
            <a:r>
              <a:rPr lang="zh-CN" altLang="en-US" b="0" i="0" dirty="0">
                <a:solidFill>
                  <a:schemeClr val="bg1"/>
                </a:solidFill>
                <a:latin typeface="Inter"/>
                <a:ea typeface="Inter"/>
              </a:rPr>
              <a:t>第二步：相机坐标系</a:t>
            </a:r>
            <a:r>
              <a:rPr lang="en-US" altLang="zh-CN" b="0" i="0" dirty="0">
                <a:solidFill>
                  <a:schemeClr val="bg1"/>
                </a:solidFill>
                <a:latin typeface="Inter"/>
                <a:ea typeface="Inter"/>
              </a:rPr>
              <a:t> </a:t>
            </a:r>
            <a:r>
              <a:rPr lang="en-US" altLang="en-US" b="0" i="0" dirty="0">
                <a:solidFill>
                  <a:schemeClr val="bg1"/>
                </a:solidFill>
                <a:latin typeface="Inter"/>
                <a:ea typeface="Inter"/>
              </a:rPr>
              <a:t>→</a:t>
            </a:r>
            <a:r>
              <a:rPr lang="en-US" altLang="zh-CN" b="0" i="0" dirty="0">
                <a:solidFill>
                  <a:schemeClr val="bg1"/>
                </a:solidFill>
                <a:latin typeface="Inter"/>
                <a:ea typeface="Inter"/>
              </a:rPr>
              <a:t> </a:t>
            </a:r>
            <a:r>
              <a:rPr lang="zh-CN" altLang="en-US" b="0" i="0" dirty="0">
                <a:solidFill>
                  <a:schemeClr val="bg1"/>
                </a:solidFill>
                <a:latin typeface="Inter"/>
                <a:ea typeface="Inter"/>
              </a:rPr>
              <a:t>物理图像坐标系（</a:t>
            </a:r>
            <a:r>
              <a:rPr lang="en-US" altLang="zh-CN" b="0" i="0" dirty="0">
                <a:solidFill>
                  <a:schemeClr val="bg1"/>
                </a:solidFill>
                <a:latin typeface="Inter"/>
                <a:ea typeface="Inter"/>
              </a:rPr>
              <a:t>3D</a:t>
            </a:r>
            <a:r>
              <a:rPr lang="en-US" altLang="en-US" b="0" i="0" dirty="0">
                <a:solidFill>
                  <a:schemeClr val="bg1"/>
                </a:solidFill>
                <a:latin typeface="Inter"/>
                <a:ea typeface="Inter"/>
              </a:rPr>
              <a:t>→</a:t>
            </a:r>
            <a:r>
              <a:rPr lang="en-US" altLang="zh-CN" b="0" i="0" dirty="0">
                <a:solidFill>
                  <a:schemeClr val="bg1"/>
                </a:solidFill>
                <a:latin typeface="Inter"/>
                <a:ea typeface="Inter"/>
              </a:rPr>
              <a:t>2D</a:t>
            </a:r>
            <a:r>
              <a:rPr lang="zh-CN" altLang="en-US" b="0" i="0" dirty="0">
                <a:solidFill>
                  <a:schemeClr val="bg1"/>
                </a:solidFill>
                <a:latin typeface="Inter"/>
                <a:ea typeface="Inter"/>
              </a:rPr>
              <a:t>）基于</a:t>
            </a:r>
            <a:r>
              <a:rPr lang="zh-CN" altLang="en-US" b="0" i="0" dirty="0">
                <a:solidFill>
                  <a:srgbClr val="FF0000"/>
                </a:solidFill>
                <a:latin typeface="Inter"/>
                <a:ea typeface="Inter"/>
              </a:rPr>
              <a:t>针孔成像原理</a:t>
            </a:r>
            <a:r>
              <a:rPr lang="zh-CN" altLang="en-US" b="0" i="0" dirty="0">
                <a:solidFill>
                  <a:schemeClr val="bg1"/>
                </a:solidFill>
                <a:latin typeface="Inter"/>
                <a:ea typeface="Inter"/>
              </a:rPr>
              <a:t>（光沿直线传播，镜头简化为针孔）：相机坐标系中的</a:t>
            </a:r>
            <a:r>
              <a:rPr lang="en-US" altLang="zh-CN" b="0" i="0" dirty="0">
                <a:solidFill>
                  <a:schemeClr val="bg1"/>
                </a:solidFill>
                <a:latin typeface="Inter"/>
                <a:ea typeface="Inter"/>
              </a:rPr>
              <a:t> 3D </a:t>
            </a:r>
            <a:r>
              <a:rPr lang="zh-CN" altLang="en-US" b="0" i="0" dirty="0">
                <a:solidFill>
                  <a:schemeClr val="bg1"/>
                </a:solidFill>
                <a:latin typeface="Inter"/>
                <a:ea typeface="Inter"/>
              </a:rPr>
              <a:t>点，其光线经过光心</a:t>
            </a:r>
            <a:r>
              <a:rPr lang="en-US" altLang="en-US" b="0" i="0" dirty="0">
                <a:solidFill>
                  <a:schemeClr val="bg1"/>
                </a:solidFill>
                <a:latin typeface="Inter"/>
                <a:ea typeface="Inter"/>
              </a:rPr>
              <a:t> </a:t>
            </a:r>
            <a:r>
              <a:rPr lang="zh-CN" altLang="en-US" b="0" i="0" dirty="0">
                <a:solidFill>
                  <a:schemeClr val="bg1"/>
                </a:solidFill>
                <a:latin typeface="Inter"/>
                <a:ea typeface="Inter"/>
              </a:rPr>
              <a:t>后，会投射到图像平面上的点</a:t>
            </a:r>
            <a:r>
              <a:rPr lang="en-US" altLang="en-US" b="0" i="0" dirty="0">
                <a:solidFill>
                  <a:schemeClr val="bg1"/>
                </a:solidFill>
                <a:latin typeface="Inter"/>
                <a:ea typeface="Inter"/>
              </a:rPr>
              <a:t> </a:t>
            </a:r>
            <a:r>
              <a:rPr lang="zh-CN" altLang="en-US" b="0" i="0" dirty="0">
                <a:solidFill>
                  <a:schemeClr val="bg1"/>
                </a:solidFill>
                <a:latin typeface="Inter"/>
                <a:ea typeface="Inter"/>
              </a:rPr>
              <a:t>。</a:t>
            </a:r>
            <a:endParaRPr lang="zh-CN" altLang="en-US" b="0" i="0" dirty="0">
              <a:solidFill>
                <a:schemeClr val="bg1"/>
              </a:solidFill>
              <a:latin typeface="Inter"/>
              <a:ea typeface="Inter"/>
            </a:endParaRPr>
          </a:p>
          <a:p>
            <a:r>
              <a:rPr lang="en-US" altLang="zh-CN" b="0" i="0" dirty="0">
                <a:solidFill>
                  <a:schemeClr val="bg1"/>
                </a:solidFill>
                <a:latin typeface="Inter"/>
                <a:ea typeface="Inter"/>
              </a:rPr>
              <a:t>3. </a:t>
            </a:r>
            <a:r>
              <a:rPr lang="zh-CN" altLang="en-US" b="0" i="0" dirty="0">
                <a:solidFill>
                  <a:schemeClr val="bg1"/>
                </a:solidFill>
                <a:latin typeface="Inter"/>
                <a:ea typeface="Inter"/>
              </a:rPr>
              <a:t>第三步：物理图像坐标系</a:t>
            </a:r>
            <a:r>
              <a:rPr lang="en-US" altLang="zh-CN" b="0" i="0" dirty="0">
                <a:solidFill>
                  <a:schemeClr val="bg1"/>
                </a:solidFill>
                <a:latin typeface="Inter"/>
                <a:ea typeface="Inter"/>
              </a:rPr>
              <a:t> </a:t>
            </a:r>
            <a:r>
              <a:rPr lang="en-US" altLang="en-US" b="0" i="0" dirty="0">
                <a:solidFill>
                  <a:schemeClr val="bg1"/>
                </a:solidFill>
                <a:latin typeface="Inter"/>
                <a:ea typeface="Inter"/>
              </a:rPr>
              <a:t>→</a:t>
            </a:r>
            <a:r>
              <a:rPr lang="en-US" altLang="zh-CN" b="0" i="0" dirty="0">
                <a:solidFill>
                  <a:schemeClr val="bg1"/>
                </a:solidFill>
                <a:latin typeface="Inter"/>
                <a:ea typeface="Inter"/>
              </a:rPr>
              <a:t> </a:t>
            </a:r>
            <a:r>
              <a:rPr lang="zh-CN" altLang="en-US" b="0" i="0" dirty="0">
                <a:solidFill>
                  <a:schemeClr val="bg1"/>
                </a:solidFill>
                <a:latin typeface="Inter"/>
                <a:ea typeface="Inter"/>
              </a:rPr>
              <a:t>像素坐标系（</a:t>
            </a:r>
            <a:r>
              <a:rPr lang="en-US" altLang="zh-CN" b="0" i="0" dirty="0">
                <a:solidFill>
                  <a:schemeClr val="bg1"/>
                </a:solidFill>
                <a:latin typeface="Inter"/>
                <a:ea typeface="Inter"/>
              </a:rPr>
              <a:t>2D</a:t>
            </a:r>
            <a:r>
              <a:rPr lang="en-US" altLang="en-US" b="0" i="0" dirty="0">
                <a:solidFill>
                  <a:schemeClr val="bg1"/>
                </a:solidFill>
                <a:latin typeface="Inter"/>
                <a:ea typeface="Inter"/>
              </a:rPr>
              <a:t>→</a:t>
            </a:r>
            <a:r>
              <a:rPr lang="en-US" altLang="zh-CN" b="0" i="0" dirty="0">
                <a:solidFill>
                  <a:schemeClr val="bg1"/>
                </a:solidFill>
                <a:latin typeface="Inter"/>
                <a:ea typeface="Inter"/>
              </a:rPr>
              <a:t>2D</a:t>
            </a:r>
            <a:r>
              <a:rPr lang="zh-CN" altLang="en-US" b="0" i="0" dirty="0">
                <a:solidFill>
                  <a:schemeClr val="bg1"/>
                </a:solidFill>
                <a:latin typeface="Inter"/>
                <a:ea typeface="Inter"/>
              </a:rPr>
              <a:t>）物理坐标（毫米）需转换为像素坐标（行列号），核心是考虑传感器像素的</a:t>
            </a:r>
            <a:r>
              <a:rPr lang="zh-CN" altLang="en-US" b="0" i="0" dirty="0">
                <a:solidFill>
                  <a:srgbClr val="FF0000"/>
                </a:solidFill>
                <a:latin typeface="Inter"/>
                <a:ea typeface="Inter"/>
              </a:rPr>
              <a:t>物理尺寸</a:t>
            </a:r>
            <a:r>
              <a:rPr lang="zh-CN" altLang="en-US" b="0" i="0" dirty="0">
                <a:solidFill>
                  <a:schemeClr val="bg1"/>
                </a:solidFill>
                <a:latin typeface="Inter"/>
                <a:ea typeface="Inter"/>
              </a:rPr>
              <a:t>（如每个像素的宽度</a:t>
            </a:r>
            <a:r>
              <a:rPr lang="en-US" altLang="en-US" b="0" i="0" dirty="0">
                <a:solidFill>
                  <a:schemeClr val="bg1"/>
                </a:solidFill>
                <a:latin typeface="Inter"/>
                <a:ea typeface="Inter"/>
              </a:rPr>
              <a:t> </a:t>
            </a:r>
            <a:r>
              <a:rPr lang="en-US" altLang="zh-CN" b="0" i="0" dirty="0">
                <a:solidFill>
                  <a:schemeClr val="bg1"/>
                </a:solidFill>
                <a:latin typeface="Inter"/>
                <a:ea typeface="Inter"/>
              </a:rPr>
              <a:t>dx</a:t>
            </a:r>
            <a:r>
              <a:rPr lang="zh-CN" altLang="en-US" b="0" i="0" dirty="0">
                <a:solidFill>
                  <a:schemeClr val="bg1"/>
                </a:solidFill>
                <a:latin typeface="Inter"/>
                <a:ea typeface="Inter"/>
              </a:rPr>
              <a:t>、高度</a:t>
            </a:r>
            <a:r>
              <a:rPr lang="en-US" altLang="en-US" b="0" i="0" dirty="0">
                <a:solidFill>
                  <a:schemeClr val="bg1"/>
                </a:solidFill>
                <a:latin typeface="Inter"/>
                <a:ea typeface="Inter"/>
              </a:rPr>
              <a:t> </a:t>
            </a:r>
            <a:r>
              <a:rPr lang="en-US" altLang="zh-CN" b="0" i="0" dirty="0">
                <a:solidFill>
                  <a:schemeClr val="bg1"/>
                </a:solidFill>
                <a:latin typeface="Inter"/>
                <a:ea typeface="Inter"/>
              </a:rPr>
              <a:t>dy</a:t>
            </a:r>
            <a:r>
              <a:rPr lang="zh-CN" altLang="en-US" b="0" i="0" dirty="0">
                <a:solidFill>
                  <a:schemeClr val="bg1"/>
                </a:solidFill>
                <a:latin typeface="Inter"/>
                <a:ea typeface="Inter"/>
              </a:rPr>
              <a:t>，单位：毫米</a:t>
            </a:r>
            <a:r>
              <a:rPr lang="en-US" altLang="zh-CN" b="0" i="0" dirty="0">
                <a:solidFill>
                  <a:schemeClr val="bg1"/>
                </a:solidFill>
                <a:latin typeface="Inter"/>
                <a:ea typeface="Inter"/>
              </a:rPr>
              <a:t> / </a:t>
            </a:r>
            <a:r>
              <a:rPr lang="zh-CN" altLang="en-US" b="0" i="0" dirty="0">
                <a:solidFill>
                  <a:schemeClr val="bg1"/>
                </a:solidFill>
                <a:latin typeface="Inter"/>
                <a:ea typeface="Inter"/>
              </a:rPr>
              <a:t>像素）和</a:t>
            </a:r>
            <a:r>
              <a:rPr lang="zh-CN" altLang="en-US" b="0" i="0" dirty="0">
                <a:solidFill>
                  <a:srgbClr val="FF0000"/>
                </a:solidFill>
                <a:latin typeface="Inter"/>
                <a:ea typeface="Inter"/>
              </a:rPr>
              <a:t>主点偏移</a:t>
            </a:r>
            <a:r>
              <a:rPr lang="zh-CN" altLang="en-US" b="0" i="0" dirty="0">
                <a:solidFill>
                  <a:schemeClr val="bg1"/>
                </a:solidFill>
                <a:latin typeface="Inter"/>
                <a:ea typeface="Inter"/>
              </a:rPr>
              <a:t>（光轴未必完全对准图像中心，主点像素坐标为</a:t>
            </a:r>
            <a:r>
              <a:rPr lang="en-US" altLang="en-US" b="0" i="0" dirty="0">
                <a:solidFill>
                  <a:schemeClr val="bg1"/>
                </a:solidFill>
                <a:latin typeface="Inter"/>
                <a:ea typeface="Inter"/>
              </a:rPr>
              <a:t> </a:t>
            </a:r>
            <a:endParaRPr lang="zh-CN" altLang="en-US" b="0" i="0" dirty="0">
              <a:solidFill>
                <a:schemeClr val="bg1"/>
              </a:solidFill>
              <a:latin typeface="Inter"/>
              <a:ea typeface="Inter"/>
            </a:endParaRPr>
          </a:p>
          <a:p>
            <a:r>
              <a:rPr lang="zh-CN" altLang="en-US" b="0" i="0" dirty="0">
                <a:solidFill>
                  <a:schemeClr val="bg1"/>
                </a:solidFill>
                <a:latin typeface="Inter"/>
                <a:ea typeface="Inter"/>
              </a:rPr>
              <a:t>三、总结：完整成像模型公式将三步映射合并，可得到</a:t>
            </a:r>
            <a:r>
              <a:rPr lang="en-US" altLang="zh-CN" b="0" i="0" dirty="0">
                <a:solidFill>
                  <a:schemeClr val="bg1"/>
                </a:solidFill>
                <a:latin typeface="Inter"/>
                <a:ea typeface="Inter"/>
              </a:rPr>
              <a:t> “</a:t>
            </a:r>
            <a:r>
              <a:rPr lang="zh-CN" altLang="en-US" b="0" i="0" dirty="0">
                <a:solidFill>
                  <a:schemeClr val="bg1"/>
                </a:solidFill>
                <a:latin typeface="Inter"/>
                <a:ea typeface="Inter"/>
              </a:rPr>
              <a:t>世界</a:t>
            </a:r>
            <a:r>
              <a:rPr lang="en-US" altLang="zh-CN" b="0" i="0" dirty="0">
                <a:solidFill>
                  <a:schemeClr val="bg1"/>
                </a:solidFill>
                <a:latin typeface="Inter"/>
                <a:ea typeface="Inter"/>
              </a:rPr>
              <a:t> 3D </a:t>
            </a:r>
            <a:r>
              <a:rPr lang="zh-CN" altLang="en-US" b="0" i="0" dirty="0">
                <a:solidFill>
                  <a:schemeClr val="bg1"/>
                </a:solidFill>
                <a:latin typeface="Inter"/>
                <a:ea typeface="Inter"/>
              </a:rPr>
              <a:t>点</a:t>
            </a:r>
            <a:r>
              <a:rPr lang="en-US" altLang="zh-CN" b="0" i="0" dirty="0">
                <a:solidFill>
                  <a:schemeClr val="bg1"/>
                </a:solidFill>
                <a:latin typeface="Inter"/>
                <a:ea typeface="Inter"/>
              </a:rPr>
              <a:t> </a:t>
            </a:r>
            <a:r>
              <a:rPr lang="en-US" altLang="en-US" b="0" i="0" dirty="0">
                <a:solidFill>
                  <a:schemeClr val="bg1"/>
                </a:solidFill>
                <a:latin typeface="Inter"/>
                <a:ea typeface="Inter"/>
              </a:rPr>
              <a:t>→</a:t>
            </a:r>
            <a:r>
              <a:rPr lang="en-US" altLang="zh-CN" b="0" i="0" dirty="0">
                <a:solidFill>
                  <a:schemeClr val="bg1"/>
                </a:solidFill>
                <a:latin typeface="Inter"/>
                <a:ea typeface="Inter"/>
              </a:rPr>
              <a:t> </a:t>
            </a:r>
            <a:r>
              <a:rPr lang="zh-CN" altLang="en-US" b="0" i="0" dirty="0">
                <a:solidFill>
                  <a:schemeClr val="bg1"/>
                </a:solidFill>
                <a:latin typeface="Inter"/>
                <a:ea typeface="Inter"/>
              </a:rPr>
              <a:t>图像</a:t>
            </a:r>
            <a:r>
              <a:rPr lang="en-US" altLang="zh-CN" b="0" i="0" dirty="0">
                <a:solidFill>
                  <a:schemeClr val="bg1"/>
                </a:solidFill>
                <a:latin typeface="Inter"/>
                <a:ea typeface="Inter"/>
              </a:rPr>
              <a:t> 2D </a:t>
            </a:r>
            <a:r>
              <a:rPr lang="zh-CN" altLang="en-US" b="0" i="0" dirty="0">
                <a:solidFill>
                  <a:schemeClr val="bg1"/>
                </a:solidFill>
                <a:latin typeface="Inter"/>
                <a:ea typeface="Inter"/>
              </a:rPr>
              <a:t>像素点</a:t>
            </a:r>
            <a:r>
              <a:rPr lang="en-US" altLang="zh-CN" b="0" i="0" dirty="0">
                <a:solidFill>
                  <a:schemeClr val="bg1"/>
                </a:solidFill>
                <a:latin typeface="Inter"/>
                <a:ea typeface="Inter"/>
              </a:rPr>
              <a:t>” </a:t>
            </a:r>
            <a:r>
              <a:rPr lang="zh-CN" altLang="en-US" b="0" i="0" dirty="0">
                <a:solidFill>
                  <a:schemeClr val="bg1"/>
                </a:solidFill>
                <a:latin typeface="Inter"/>
                <a:ea typeface="Inter"/>
              </a:rPr>
              <a:t>的完整数学关系（齐次坐标形式）：</a:t>
            </a:r>
            <a:endParaRPr lang="zh-CN" altLang="en-US" b="0" i="0" dirty="0">
              <a:solidFill>
                <a:schemeClr val="bg1"/>
              </a:solidFill>
              <a:latin typeface="Inter"/>
              <a:ea typeface="Inter"/>
            </a:endParaRPr>
          </a:p>
          <a:p>
            <a:endParaRPr lang="zh-CN" altLang="en-US" b="0" i="0" dirty="0">
              <a:solidFill>
                <a:schemeClr val="bg1"/>
              </a:solidFill>
              <a:latin typeface="Inter"/>
              <a:ea typeface="Inter"/>
            </a:endParaRPr>
          </a:p>
          <a:p>
            <a:endParaRPr lang="zh-CN" altLang="en-US" b="0" i="0" dirty="0">
              <a:solidFill>
                <a:schemeClr val="bg1"/>
              </a:solidFill>
              <a:latin typeface="Inter"/>
              <a:ea typeface="Inter"/>
            </a:endParaRPr>
          </a:p>
          <a:p>
            <a:endParaRPr lang="zh-CN" altLang="en-US" b="0" i="0" dirty="0">
              <a:solidFill>
                <a:schemeClr val="bg1"/>
              </a:solidFill>
              <a:latin typeface="Inter"/>
              <a:ea typeface="Inter"/>
            </a:endParaRPr>
          </a:p>
          <a:p>
            <a:r>
              <a:rPr lang="zh-CN" altLang="en-US" b="0" i="0" dirty="0">
                <a:solidFill>
                  <a:schemeClr val="bg1"/>
                </a:solidFill>
                <a:latin typeface="Inter"/>
                <a:ea typeface="Inter"/>
              </a:rPr>
              <a:t>其中：</a:t>
            </a:r>
            <a:r>
              <a:rPr lang="en-US" altLang="zh-CN" b="0" i="0" dirty="0">
                <a:solidFill>
                  <a:schemeClr val="bg1"/>
                </a:solidFill>
                <a:latin typeface="Inter"/>
                <a:ea typeface="Inter"/>
              </a:rPr>
              <a:t>s</a:t>
            </a:r>
            <a:r>
              <a:rPr lang="en-US" altLang="en-US" b="0" i="0" dirty="0">
                <a:solidFill>
                  <a:schemeClr val="bg1"/>
                </a:solidFill>
                <a:latin typeface="Inter"/>
                <a:ea typeface="Inter"/>
              </a:rPr>
              <a:t> </a:t>
            </a:r>
            <a:r>
              <a:rPr lang="zh-CN" altLang="en-US" b="0" i="0" dirty="0">
                <a:solidFill>
                  <a:schemeClr val="bg1"/>
                </a:solidFill>
                <a:latin typeface="Inter"/>
                <a:ea typeface="Inter"/>
              </a:rPr>
              <a:t>为</a:t>
            </a:r>
            <a:r>
              <a:rPr lang="en-US" altLang="zh-CN" b="0" i="0" dirty="0">
                <a:solidFill>
                  <a:schemeClr val="bg1"/>
                </a:solidFill>
                <a:latin typeface="Inter"/>
                <a:ea typeface="Inter"/>
              </a:rPr>
              <a:t> “</a:t>
            </a:r>
            <a:r>
              <a:rPr lang="zh-CN" altLang="en-US" b="0" i="0" dirty="0">
                <a:solidFill>
                  <a:schemeClr val="bg1"/>
                </a:solidFill>
                <a:latin typeface="Inter"/>
                <a:ea typeface="Inter"/>
              </a:rPr>
              <a:t>尺度因子</a:t>
            </a:r>
            <a:r>
              <a:rPr lang="en-US" altLang="zh-CN" b="0" i="0" dirty="0">
                <a:solidFill>
                  <a:schemeClr val="bg1"/>
                </a:solidFill>
                <a:latin typeface="Inter"/>
                <a:ea typeface="Inter"/>
              </a:rPr>
              <a:t>”</a:t>
            </a:r>
            <a:r>
              <a:rPr lang="zh-CN" altLang="en-US" b="0" i="0" dirty="0">
                <a:solidFill>
                  <a:schemeClr val="bg1"/>
                </a:solidFill>
                <a:latin typeface="Inter"/>
                <a:ea typeface="Inter"/>
              </a:rPr>
              <a:t>（消去</a:t>
            </a:r>
            <a:r>
              <a:rPr lang="en-US" altLang="zh-CN" b="0" i="0" dirty="0">
                <a:solidFill>
                  <a:schemeClr val="bg1"/>
                </a:solidFill>
                <a:latin typeface="Inter"/>
                <a:ea typeface="Inter"/>
              </a:rPr>
              <a:t> 3D </a:t>
            </a:r>
            <a:r>
              <a:rPr lang="zh-CN" altLang="en-US" b="0" i="0" dirty="0">
                <a:solidFill>
                  <a:schemeClr val="bg1"/>
                </a:solidFill>
                <a:latin typeface="Inter"/>
                <a:ea typeface="Inter"/>
              </a:rPr>
              <a:t>到</a:t>
            </a:r>
            <a:r>
              <a:rPr lang="en-US" altLang="zh-CN" b="0" i="0" dirty="0">
                <a:solidFill>
                  <a:schemeClr val="bg1"/>
                </a:solidFill>
                <a:latin typeface="Inter"/>
                <a:ea typeface="Inter"/>
              </a:rPr>
              <a:t> 2D </a:t>
            </a:r>
            <a:r>
              <a:rPr lang="zh-CN" altLang="en-US" b="0" i="0" dirty="0">
                <a:solidFill>
                  <a:schemeClr val="bg1"/>
                </a:solidFill>
                <a:latin typeface="Inter"/>
                <a:ea typeface="Inter"/>
              </a:rPr>
              <a:t>的深度信息）；</a:t>
            </a:r>
            <a:r>
              <a:rPr lang="en-US" altLang="zh-CN" b="0" i="0" dirty="0">
                <a:solidFill>
                  <a:schemeClr val="bg1"/>
                </a:solidFill>
                <a:latin typeface="Inter"/>
                <a:ea typeface="Inter"/>
              </a:rPr>
              <a:t>K</a:t>
            </a:r>
            <a:r>
              <a:rPr lang="en-US" altLang="en-US" b="0" i="0" dirty="0">
                <a:solidFill>
                  <a:schemeClr val="bg1"/>
                </a:solidFill>
                <a:latin typeface="Inter"/>
                <a:ea typeface="Inter"/>
              </a:rPr>
              <a:t> </a:t>
            </a:r>
            <a:r>
              <a:rPr lang="zh-CN" altLang="en-US" b="0" i="0" dirty="0">
                <a:solidFill>
                  <a:schemeClr val="bg1"/>
                </a:solidFill>
                <a:latin typeface="Inter"/>
                <a:ea typeface="Inter"/>
              </a:rPr>
              <a:t>为内参（相机固有属性，需通过</a:t>
            </a:r>
            <a:r>
              <a:rPr lang="en-US" altLang="zh-CN" b="0" i="0" dirty="0">
                <a:solidFill>
                  <a:schemeClr val="bg1"/>
                </a:solidFill>
                <a:latin typeface="Inter"/>
                <a:ea typeface="Inter"/>
              </a:rPr>
              <a:t> “</a:t>
            </a:r>
            <a:r>
              <a:rPr lang="zh-CN" altLang="en-US" b="0" i="0" dirty="0">
                <a:solidFill>
                  <a:schemeClr val="bg1"/>
                </a:solidFill>
                <a:latin typeface="Inter"/>
                <a:ea typeface="Inter"/>
              </a:rPr>
              <a:t>相机标定</a:t>
            </a:r>
            <a:r>
              <a:rPr lang="en-US" altLang="zh-CN" b="0" i="0" dirty="0">
                <a:solidFill>
                  <a:schemeClr val="bg1"/>
                </a:solidFill>
                <a:latin typeface="Inter"/>
                <a:ea typeface="Inter"/>
              </a:rPr>
              <a:t>” </a:t>
            </a:r>
            <a:r>
              <a:rPr lang="zh-CN" altLang="en-US" b="0" i="0" dirty="0">
                <a:solidFill>
                  <a:schemeClr val="bg1"/>
                </a:solidFill>
                <a:latin typeface="Inter"/>
                <a:ea typeface="Inter"/>
              </a:rPr>
              <a:t>获取，如焦距、主点）；</a:t>
            </a:r>
            <a:r>
              <a:rPr lang="en-US" altLang="zh-CN" b="0" i="0" dirty="0">
                <a:solidFill>
                  <a:schemeClr val="bg1"/>
                </a:solidFill>
                <a:latin typeface="Inter"/>
                <a:ea typeface="Inter"/>
              </a:rPr>
              <a:t>([R | t])</a:t>
            </a:r>
            <a:r>
              <a:rPr lang="en-US" altLang="en-US" b="0" i="0" dirty="0">
                <a:solidFill>
                  <a:schemeClr val="bg1"/>
                </a:solidFill>
                <a:latin typeface="Inter"/>
                <a:ea typeface="Inter"/>
              </a:rPr>
              <a:t> </a:t>
            </a:r>
            <a:r>
              <a:rPr lang="zh-CN" altLang="en-US" b="0" i="0" dirty="0">
                <a:solidFill>
                  <a:schemeClr val="bg1"/>
                </a:solidFill>
                <a:latin typeface="Inter"/>
                <a:ea typeface="Inter"/>
              </a:rPr>
              <a:t>为外参（相机相对世界的位姿，随相机移动变化）。</a:t>
            </a:r>
            <a:endParaRPr lang="zh-CN" altLang="en-US" b="0" i="0" dirty="0">
              <a:solidFill>
                <a:schemeClr val="bg1"/>
              </a:solidFill>
              <a:latin typeface="Inter"/>
              <a:ea typeface="Inter"/>
            </a:endParaRPr>
          </a:p>
          <a:p>
            <a:endParaRPr lang="zh-CN" altLang="en-US" b="0" i="0" dirty="0">
              <a:solidFill>
                <a:schemeClr val="bg1"/>
              </a:solidFill>
              <a:latin typeface="Inter"/>
              <a:ea typeface="Inter"/>
            </a:endParaRPr>
          </a:p>
        </p:txBody>
      </p:sp>
      <p:sp>
        <p:nvSpPr>
          <p:cNvPr id="5" name="文本框 4"/>
          <p:cNvSpPr txBox="1"/>
          <p:nvPr/>
        </p:nvSpPr>
        <p:spPr>
          <a:xfrm>
            <a:off x="815975" y="2785745"/>
            <a:ext cx="5080000" cy="270510"/>
          </a:xfrm>
          <a:prstGeom prst="rect">
            <a:avLst/>
          </a:prstGeom>
        </p:spPr>
        <p:txBody>
          <a:bodyPr>
            <a:spAutoFit/>
          </a:bodyPr>
          <a:p>
            <a:pPr marL="0" indent="0">
              <a:lnSpc>
                <a:spcPts val="1400"/>
              </a:lnSpc>
              <a:spcBef>
                <a:spcPct val="0"/>
              </a:spcBef>
              <a:spcAft>
                <a:spcPct val="0"/>
              </a:spcAft>
            </a:pPr>
            <a:endParaRPr lang="zh-CN" altLang="en-US" sz="1600" b="0" i="0">
              <a:latin typeface="Inter"/>
              <a:ea typeface="Inter"/>
            </a:endParaRPr>
          </a:p>
        </p:txBody>
      </p:sp>
      <p:pic>
        <p:nvPicPr>
          <p:cNvPr id="2" name="图片 1"/>
          <p:cNvPicPr>
            <a:picLocks noChangeAspect="1"/>
          </p:cNvPicPr>
          <p:nvPr/>
        </p:nvPicPr>
        <p:blipFill>
          <a:blip r:embed="rId1"/>
          <a:stretch>
            <a:fillRect/>
          </a:stretch>
        </p:blipFill>
        <p:spPr>
          <a:xfrm>
            <a:off x="1784985" y="5046345"/>
            <a:ext cx="2245360" cy="8636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83845" y="212090"/>
            <a:ext cx="6144260" cy="583565"/>
          </a:xfrm>
          <a:prstGeom prst="rect">
            <a:avLst/>
          </a:prstGeom>
          <a:noFill/>
        </p:spPr>
        <p:txBody>
          <a:bodyPr wrap="square">
            <a:spAutoFit/>
          </a:bodyPr>
          <a:p>
            <a:r>
              <a:rPr lang="en-US" altLang="zh-CN" sz="3200" dirty="0">
                <a:solidFill>
                  <a:schemeClr val="bg1"/>
                </a:solidFill>
                <a:latin typeface="华文楷体" panose="02010600040101010101" pitchFamily="2" charset="-122"/>
                <a:ea typeface="华文楷体" panose="02010600040101010101" pitchFamily="2" charset="-122"/>
              </a:rPr>
              <a:t>17.</a:t>
            </a:r>
            <a:r>
              <a:rPr lang="zh-CN" altLang="en-US" sz="3200" dirty="0">
                <a:solidFill>
                  <a:schemeClr val="bg1"/>
                </a:solidFill>
                <a:latin typeface="华文楷体" panose="02010600040101010101" pitchFamily="2" charset="-122"/>
                <a:ea typeface="华文楷体" panose="02010600040101010101" pitchFamily="2" charset="-122"/>
              </a:rPr>
              <a:t>三维视觉</a:t>
            </a:r>
            <a:r>
              <a:rPr lang="zh-CN" altLang="en-US" sz="3200" dirty="0">
                <a:solidFill>
                  <a:schemeClr val="bg1"/>
                </a:solidFill>
                <a:latin typeface="华文楷体" panose="02010600040101010101" pitchFamily="2" charset="-122"/>
                <a:ea typeface="华文楷体" panose="02010600040101010101" pitchFamily="2" charset="-122"/>
              </a:rPr>
              <a:t>基础</a:t>
            </a:r>
            <a:endParaRPr lang="zh-CN" altLang="en-US" sz="3200" dirty="0">
              <a:solidFill>
                <a:schemeClr val="bg1"/>
              </a:solidFill>
              <a:latin typeface="华文楷体" panose="02010600040101010101" pitchFamily="2" charset="-122"/>
              <a:ea typeface="华文楷体" panose="02010600040101010101" pitchFamily="2" charset="-122"/>
            </a:endParaRPr>
          </a:p>
        </p:txBody>
      </p:sp>
      <p:sp>
        <p:nvSpPr>
          <p:cNvPr id="3" name="文本框 2"/>
          <p:cNvSpPr txBox="1"/>
          <p:nvPr/>
        </p:nvSpPr>
        <p:spPr>
          <a:xfrm>
            <a:off x="283845" y="737235"/>
            <a:ext cx="4721860" cy="436245"/>
          </a:xfrm>
          <a:prstGeom prst="rect">
            <a:avLst/>
          </a:prstGeom>
          <a:noFill/>
        </p:spPr>
        <p:txBody>
          <a:bodyPr wrap="square">
            <a:noAutofit/>
          </a:bodyPr>
          <a:lstStyle/>
          <a:p>
            <a:r>
              <a:rPr lang="en-US" altLang="zh-CN" dirty="0">
                <a:solidFill>
                  <a:schemeClr val="bg1"/>
                </a:solidFill>
              </a:rPr>
              <a:t>17.2</a:t>
            </a:r>
            <a:r>
              <a:rPr lang="zh-CN" altLang="en-US" dirty="0">
                <a:solidFill>
                  <a:schemeClr val="bg1"/>
                </a:solidFill>
              </a:rPr>
              <a:t>相机成像</a:t>
            </a:r>
            <a:r>
              <a:rPr lang="zh-CN" altLang="en-US" dirty="0">
                <a:solidFill>
                  <a:schemeClr val="bg1"/>
                </a:solidFill>
              </a:rPr>
              <a:t>模型</a:t>
            </a:r>
            <a:endParaRPr lang="zh-CN" altLang="en-US" dirty="0">
              <a:solidFill>
                <a:schemeClr val="bg1"/>
              </a:solidFill>
            </a:endParaRPr>
          </a:p>
        </p:txBody>
      </p:sp>
      <p:sp>
        <p:nvSpPr>
          <p:cNvPr id="5" name="文本框 4"/>
          <p:cNvSpPr txBox="1"/>
          <p:nvPr/>
        </p:nvSpPr>
        <p:spPr>
          <a:xfrm>
            <a:off x="815975" y="2785745"/>
            <a:ext cx="5080000" cy="270510"/>
          </a:xfrm>
          <a:prstGeom prst="rect">
            <a:avLst/>
          </a:prstGeom>
        </p:spPr>
        <p:txBody>
          <a:bodyPr>
            <a:spAutoFit/>
          </a:bodyPr>
          <a:p>
            <a:pPr marL="0" indent="0">
              <a:lnSpc>
                <a:spcPts val="1400"/>
              </a:lnSpc>
              <a:spcBef>
                <a:spcPct val="0"/>
              </a:spcBef>
              <a:spcAft>
                <a:spcPct val="0"/>
              </a:spcAft>
            </a:pPr>
            <a:endParaRPr lang="zh-CN" altLang="en-US" sz="1600" b="0" i="0">
              <a:latin typeface="Inter"/>
              <a:ea typeface="Inter"/>
            </a:endParaRPr>
          </a:p>
        </p:txBody>
      </p:sp>
      <p:pic>
        <p:nvPicPr>
          <p:cNvPr id="7" name="图片 6"/>
          <p:cNvPicPr>
            <a:picLocks noChangeAspect="1"/>
          </p:cNvPicPr>
          <p:nvPr/>
        </p:nvPicPr>
        <p:blipFill>
          <a:blip r:embed="rId1"/>
          <a:stretch>
            <a:fillRect/>
          </a:stretch>
        </p:blipFill>
        <p:spPr>
          <a:xfrm>
            <a:off x="136525" y="1328420"/>
            <a:ext cx="6724650" cy="3854450"/>
          </a:xfrm>
          <a:prstGeom prst="rect">
            <a:avLst/>
          </a:prstGeom>
        </p:spPr>
      </p:pic>
      <p:pic>
        <p:nvPicPr>
          <p:cNvPr id="9" name="图片 8"/>
          <p:cNvPicPr>
            <a:picLocks noChangeAspect="1"/>
          </p:cNvPicPr>
          <p:nvPr/>
        </p:nvPicPr>
        <p:blipFill>
          <a:blip r:embed="rId2"/>
          <a:stretch>
            <a:fillRect/>
          </a:stretch>
        </p:blipFill>
        <p:spPr>
          <a:xfrm>
            <a:off x="7228205" y="1328420"/>
            <a:ext cx="4889500" cy="4238625"/>
          </a:xfrm>
          <a:prstGeom prst="rect">
            <a:avLst/>
          </a:prstGeom>
        </p:spPr>
      </p:pic>
      <p:sp>
        <p:nvSpPr>
          <p:cNvPr id="10" name="文本框 9"/>
          <p:cNvSpPr txBox="1"/>
          <p:nvPr/>
        </p:nvSpPr>
        <p:spPr>
          <a:xfrm>
            <a:off x="2067560" y="5337810"/>
            <a:ext cx="4721860" cy="436245"/>
          </a:xfrm>
          <a:prstGeom prst="rect">
            <a:avLst/>
          </a:prstGeom>
          <a:noFill/>
        </p:spPr>
        <p:txBody>
          <a:bodyPr wrap="square">
            <a:noAutofit/>
          </a:bodyPr>
          <a:p>
            <a:r>
              <a:rPr lang="zh-CN" altLang="en-US" dirty="0">
                <a:solidFill>
                  <a:schemeClr val="bg1"/>
                </a:solidFill>
              </a:rPr>
              <a:t>小孔成像模型</a:t>
            </a:r>
            <a:endParaRPr lang="zh-CN" altLang="en-US" dirty="0">
              <a:solidFill>
                <a:schemeClr val="bg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83845" y="212090"/>
            <a:ext cx="6144260" cy="583565"/>
          </a:xfrm>
          <a:prstGeom prst="rect">
            <a:avLst/>
          </a:prstGeom>
          <a:noFill/>
        </p:spPr>
        <p:txBody>
          <a:bodyPr wrap="square">
            <a:spAutoFit/>
          </a:bodyPr>
          <a:p>
            <a:r>
              <a:rPr lang="en-US" altLang="zh-CN" sz="3200" dirty="0">
                <a:solidFill>
                  <a:schemeClr val="bg1"/>
                </a:solidFill>
                <a:latin typeface="华文楷体" panose="02010600040101010101" pitchFamily="2" charset="-122"/>
                <a:ea typeface="华文楷体" panose="02010600040101010101" pitchFamily="2" charset="-122"/>
              </a:rPr>
              <a:t>17.</a:t>
            </a:r>
            <a:r>
              <a:rPr lang="zh-CN" altLang="en-US" sz="3200" dirty="0">
                <a:solidFill>
                  <a:schemeClr val="bg1"/>
                </a:solidFill>
                <a:latin typeface="华文楷体" panose="02010600040101010101" pitchFamily="2" charset="-122"/>
                <a:ea typeface="华文楷体" panose="02010600040101010101" pitchFamily="2" charset="-122"/>
              </a:rPr>
              <a:t>三维视觉</a:t>
            </a:r>
            <a:r>
              <a:rPr lang="zh-CN" altLang="en-US" sz="3200" dirty="0">
                <a:solidFill>
                  <a:schemeClr val="bg1"/>
                </a:solidFill>
                <a:latin typeface="华文楷体" panose="02010600040101010101" pitchFamily="2" charset="-122"/>
                <a:ea typeface="华文楷体" panose="02010600040101010101" pitchFamily="2" charset="-122"/>
              </a:rPr>
              <a:t>基础</a:t>
            </a:r>
            <a:endParaRPr lang="zh-CN" altLang="en-US" sz="3200" dirty="0">
              <a:solidFill>
                <a:schemeClr val="bg1"/>
              </a:solidFill>
              <a:latin typeface="华文楷体" panose="02010600040101010101" pitchFamily="2" charset="-122"/>
              <a:ea typeface="华文楷体" panose="02010600040101010101" pitchFamily="2" charset="-122"/>
            </a:endParaRPr>
          </a:p>
        </p:txBody>
      </p:sp>
      <p:sp>
        <p:nvSpPr>
          <p:cNvPr id="3" name="文本框 2"/>
          <p:cNvSpPr txBox="1"/>
          <p:nvPr/>
        </p:nvSpPr>
        <p:spPr>
          <a:xfrm>
            <a:off x="283845" y="601345"/>
            <a:ext cx="11733530" cy="5857875"/>
          </a:xfrm>
          <a:prstGeom prst="rect">
            <a:avLst/>
          </a:prstGeom>
          <a:noFill/>
        </p:spPr>
        <p:txBody>
          <a:bodyPr wrap="square">
            <a:noAutofit/>
          </a:bodyPr>
          <a:lstStyle/>
          <a:p>
            <a:r>
              <a:rPr lang="en-US" altLang="zh-CN" dirty="0">
                <a:solidFill>
                  <a:schemeClr val="bg1"/>
                </a:solidFill>
              </a:rPr>
              <a:t>17.3</a:t>
            </a:r>
            <a:r>
              <a:rPr lang="zh-CN" altLang="en-US" dirty="0">
                <a:solidFill>
                  <a:schemeClr val="bg1"/>
                </a:solidFill>
              </a:rPr>
              <a:t>相机</a:t>
            </a:r>
            <a:r>
              <a:rPr lang="zh-CN" altLang="en-US" dirty="0">
                <a:solidFill>
                  <a:schemeClr val="bg1"/>
                </a:solidFill>
              </a:rPr>
              <a:t>标定</a:t>
            </a:r>
            <a:endParaRPr lang="zh-CN" altLang="en-US" dirty="0">
              <a:solidFill>
                <a:schemeClr val="bg1"/>
              </a:solidFill>
            </a:endParaRPr>
          </a:p>
          <a:p>
            <a:r>
              <a:rPr lang="zh-CN" altLang="en-US" dirty="0">
                <a:solidFill>
                  <a:schemeClr val="bg1"/>
                </a:solidFill>
              </a:rPr>
              <a:t>相机标定（</a:t>
            </a:r>
            <a:r>
              <a:rPr lang="en-US" altLang="zh-CN" dirty="0">
                <a:solidFill>
                  <a:schemeClr val="bg1"/>
                </a:solidFill>
              </a:rPr>
              <a:t>Camera Calibration</a:t>
            </a:r>
            <a:r>
              <a:rPr lang="zh-CN" altLang="en-US" dirty="0">
                <a:solidFill>
                  <a:schemeClr val="bg1"/>
                </a:solidFill>
              </a:rPr>
              <a:t>）</a:t>
            </a:r>
            <a:r>
              <a:rPr lang="en-US" altLang="zh-CN" dirty="0">
                <a:solidFill>
                  <a:schemeClr val="bg1"/>
                </a:solidFill>
              </a:rPr>
              <a:t> </a:t>
            </a:r>
            <a:r>
              <a:rPr lang="zh-CN" altLang="en-US" dirty="0">
                <a:solidFill>
                  <a:schemeClr val="bg1"/>
                </a:solidFill>
              </a:rPr>
              <a:t>是通过特定方法求解相机内外部参数的关键过程。其核心目标是建立</a:t>
            </a:r>
            <a:r>
              <a:rPr lang="en-US" altLang="zh-CN" dirty="0">
                <a:solidFill>
                  <a:srgbClr val="FF0000"/>
                </a:solidFill>
              </a:rPr>
              <a:t> “</a:t>
            </a:r>
            <a:r>
              <a:rPr lang="zh-CN" altLang="en-US" dirty="0">
                <a:solidFill>
                  <a:srgbClr val="FF0000"/>
                </a:solidFill>
              </a:rPr>
              <a:t>三维真实世界坐标</a:t>
            </a:r>
            <a:r>
              <a:rPr lang="en-US" altLang="zh-CN" dirty="0">
                <a:solidFill>
                  <a:srgbClr val="FF0000"/>
                </a:solidFill>
              </a:rPr>
              <a:t>” </a:t>
            </a:r>
            <a:r>
              <a:rPr lang="zh-CN" altLang="en-US" dirty="0">
                <a:solidFill>
                  <a:srgbClr val="FF0000"/>
                </a:solidFill>
              </a:rPr>
              <a:t>与</a:t>
            </a:r>
            <a:r>
              <a:rPr lang="en-US" altLang="zh-CN" dirty="0">
                <a:solidFill>
                  <a:srgbClr val="FF0000"/>
                </a:solidFill>
              </a:rPr>
              <a:t> “</a:t>
            </a:r>
            <a:r>
              <a:rPr lang="zh-CN" altLang="en-US" dirty="0">
                <a:solidFill>
                  <a:srgbClr val="FF0000"/>
                </a:solidFill>
              </a:rPr>
              <a:t>相机二维图像坐标</a:t>
            </a:r>
            <a:r>
              <a:rPr lang="en-US" altLang="zh-CN" dirty="0">
                <a:solidFill>
                  <a:srgbClr val="FF0000"/>
                </a:solidFill>
              </a:rPr>
              <a:t>”</a:t>
            </a:r>
            <a:r>
              <a:rPr lang="en-US" altLang="zh-CN" dirty="0">
                <a:solidFill>
                  <a:schemeClr val="bg1"/>
                </a:solidFill>
              </a:rPr>
              <a:t> </a:t>
            </a:r>
            <a:r>
              <a:rPr lang="zh-CN" altLang="en-US" dirty="0">
                <a:solidFill>
                  <a:schemeClr val="bg1"/>
                </a:solidFill>
              </a:rPr>
              <a:t>之间的精确映射关系，消除相机光学畸变对成像的影响，为后续的三维重建、目标定位、姿态估计等任务提供准确的数学模型支撑。</a:t>
            </a:r>
            <a:endParaRPr lang="zh-CN" altLang="en-US" dirty="0">
              <a:solidFill>
                <a:schemeClr val="bg1"/>
              </a:solidFill>
            </a:endParaRPr>
          </a:p>
          <a:p>
            <a:r>
              <a:rPr lang="zh-CN" altLang="en-US" dirty="0">
                <a:solidFill>
                  <a:schemeClr val="bg1"/>
                </a:solidFill>
              </a:rPr>
              <a:t>一、为什么需要相机标定？</a:t>
            </a:r>
            <a:endParaRPr lang="zh-CN" altLang="en-US" dirty="0">
              <a:solidFill>
                <a:schemeClr val="bg1"/>
              </a:solidFill>
            </a:endParaRPr>
          </a:p>
          <a:p>
            <a:r>
              <a:rPr lang="zh-CN" altLang="en-US" dirty="0">
                <a:solidFill>
                  <a:schemeClr val="bg1"/>
                </a:solidFill>
              </a:rPr>
              <a:t>相机成像并非理想的</a:t>
            </a:r>
            <a:r>
              <a:rPr lang="en-US" altLang="zh-CN" dirty="0">
                <a:solidFill>
                  <a:schemeClr val="bg1"/>
                </a:solidFill>
              </a:rPr>
              <a:t> “</a:t>
            </a:r>
            <a:r>
              <a:rPr lang="zh-CN" altLang="en-US" dirty="0">
                <a:solidFill>
                  <a:schemeClr val="bg1"/>
                </a:solidFill>
              </a:rPr>
              <a:t>线性投影</a:t>
            </a:r>
            <a:r>
              <a:rPr lang="en-US" altLang="zh-CN" dirty="0">
                <a:solidFill>
                  <a:schemeClr val="bg1"/>
                </a:solidFill>
              </a:rPr>
              <a:t>”</a:t>
            </a:r>
            <a:r>
              <a:rPr lang="zh-CN" altLang="en-US" dirty="0">
                <a:solidFill>
                  <a:schemeClr val="bg1"/>
                </a:solidFill>
              </a:rPr>
              <a:t>，实际过程中存在两大核心问题，必须通过标定解决：</a:t>
            </a:r>
            <a:endParaRPr lang="zh-CN" altLang="en-US" dirty="0">
              <a:solidFill>
                <a:schemeClr val="bg1"/>
              </a:solidFill>
            </a:endParaRPr>
          </a:p>
          <a:p>
            <a:r>
              <a:rPr lang="zh-CN" altLang="en-US" dirty="0">
                <a:solidFill>
                  <a:srgbClr val="FF0000"/>
                </a:solidFill>
              </a:rPr>
              <a:t>光学与机械误差</a:t>
            </a:r>
            <a:r>
              <a:rPr lang="zh-CN" altLang="en-US" dirty="0">
                <a:solidFill>
                  <a:schemeClr val="bg1"/>
                </a:solidFill>
              </a:rPr>
              <a:t>：相机镜头存在畸变（如桶形畸变、枕形畸变），传感器安装可能存在偏移，导致二维图像与三维世界的对应关系失真；</a:t>
            </a:r>
            <a:endParaRPr lang="zh-CN" altLang="en-US" dirty="0">
              <a:solidFill>
                <a:schemeClr val="bg1"/>
              </a:solidFill>
            </a:endParaRPr>
          </a:p>
          <a:p>
            <a:r>
              <a:rPr lang="zh-CN" altLang="en-US" dirty="0">
                <a:solidFill>
                  <a:srgbClr val="FF0000"/>
                </a:solidFill>
              </a:rPr>
              <a:t>参数未知</a:t>
            </a:r>
            <a:r>
              <a:rPr lang="zh-CN" altLang="en-US" dirty="0">
                <a:solidFill>
                  <a:schemeClr val="bg1"/>
                </a:solidFill>
              </a:rPr>
              <a:t>：相机的内外部参数（如</a:t>
            </a:r>
            <a:r>
              <a:rPr lang="zh-CN" altLang="en-US" dirty="0">
                <a:solidFill>
                  <a:srgbClr val="FF0000"/>
                </a:solidFill>
              </a:rPr>
              <a:t>焦距、主点坐标、相机位置</a:t>
            </a:r>
            <a:r>
              <a:rPr lang="zh-CN" altLang="en-US" dirty="0">
                <a:solidFill>
                  <a:schemeClr val="bg1"/>
                </a:solidFill>
              </a:rPr>
              <a:t>）默认未知，若不标定，无法建立精确的成像数学模型，后续视觉任务（如测量物体尺寸）会产生巨大误差。</a:t>
            </a:r>
            <a:endParaRPr lang="zh-CN" altLang="en-US" dirty="0">
              <a:solidFill>
                <a:schemeClr val="bg1"/>
              </a:solidFill>
            </a:endParaRPr>
          </a:p>
          <a:p>
            <a:r>
              <a:rPr lang="zh-CN" altLang="en-US" dirty="0">
                <a:solidFill>
                  <a:schemeClr val="bg1"/>
                </a:solidFill>
              </a:rPr>
              <a:t>二、相机标定的核心参数</a:t>
            </a:r>
            <a:endParaRPr lang="zh-CN" altLang="en-US" dirty="0">
              <a:solidFill>
                <a:schemeClr val="bg1"/>
              </a:solidFill>
            </a:endParaRPr>
          </a:p>
          <a:p>
            <a:r>
              <a:rPr lang="zh-CN" altLang="en-US" dirty="0">
                <a:solidFill>
                  <a:schemeClr val="bg1"/>
                </a:solidFill>
              </a:rPr>
              <a:t>标定的本质是求解两类关键参数，这些参数是连接三维世界与二维图像的</a:t>
            </a:r>
            <a:r>
              <a:rPr lang="en-US" altLang="zh-CN" dirty="0">
                <a:solidFill>
                  <a:schemeClr val="bg1"/>
                </a:solidFill>
              </a:rPr>
              <a:t> “</a:t>
            </a:r>
            <a:r>
              <a:rPr lang="zh-CN" altLang="en-US" dirty="0">
                <a:solidFill>
                  <a:schemeClr val="bg1"/>
                </a:solidFill>
              </a:rPr>
              <a:t>桥梁</a:t>
            </a:r>
            <a:r>
              <a:rPr lang="en-US" altLang="zh-CN" dirty="0">
                <a:solidFill>
                  <a:schemeClr val="bg1"/>
                </a:solidFill>
              </a:rPr>
              <a:t>”</a:t>
            </a:r>
            <a:r>
              <a:rPr lang="zh-CN" altLang="en-US" dirty="0">
                <a:solidFill>
                  <a:schemeClr val="bg1"/>
                </a:solidFill>
              </a:rPr>
              <a:t>：</a:t>
            </a:r>
            <a:endParaRPr lang="zh-CN" altLang="en-US" dirty="0">
              <a:solidFill>
                <a:schemeClr val="bg1"/>
              </a:solidFill>
            </a:endParaRPr>
          </a:p>
          <a:p>
            <a:r>
              <a:rPr lang="en-US" altLang="zh-CN" dirty="0">
                <a:solidFill>
                  <a:schemeClr val="bg1"/>
                </a:solidFill>
              </a:rPr>
              <a:t>1. </a:t>
            </a:r>
            <a:r>
              <a:rPr lang="zh-CN" altLang="en-US" dirty="0">
                <a:solidFill>
                  <a:schemeClr val="bg1"/>
                </a:solidFill>
              </a:rPr>
              <a:t>内部参数（</a:t>
            </a:r>
            <a:r>
              <a:rPr lang="en-US" altLang="zh-CN" dirty="0">
                <a:solidFill>
                  <a:schemeClr val="bg1"/>
                </a:solidFill>
              </a:rPr>
              <a:t>Intrinsic Parameters</a:t>
            </a:r>
            <a:r>
              <a:rPr lang="zh-CN" altLang="en-US" dirty="0">
                <a:solidFill>
                  <a:schemeClr val="bg1"/>
                </a:solidFill>
              </a:rPr>
              <a:t>）</a:t>
            </a:r>
            <a:endParaRPr lang="zh-CN" altLang="en-US" dirty="0">
              <a:solidFill>
                <a:schemeClr val="bg1"/>
              </a:solidFill>
            </a:endParaRPr>
          </a:p>
          <a:p>
            <a:r>
              <a:rPr lang="zh-CN" altLang="en-US" dirty="0">
                <a:solidFill>
                  <a:schemeClr val="bg1"/>
                </a:solidFill>
              </a:rPr>
              <a:t>又称</a:t>
            </a:r>
            <a:r>
              <a:rPr lang="en-US" altLang="zh-CN" dirty="0">
                <a:solidFill>
                  <a:schemeClr val="bg1"/>
                </a:solidFill>
              </a:rPr>
              <a:t> “</a:t>
            </a:r>
            <a:r>
              <a:rPr lang="zh-CN" altLang="en-US" dirty="0">
                <a:solidFill>
                  <a:schemeClr val="bg1"/>
                </a:solidFill>
              </a:rPr>
              <a:t>相机内参</a:t>
            </a:r>
            <a:r>
              <a:rPr lang="en-US" altLang="zh-CN" dirty="0">
                <a:solidFill>
                  <a:schemeClr val="bg1"/>
                </a:solidFill>
              </a:rPr>
              <a:t>”</a:t>
            </a:r>
            <a:r>
              <a:rPr lang="zh-CN" altLang="en-US" dirty="0">
                <a:solidFill>
                  <a:schemeClr val="bg1"/>
                </a:solidFill>
              </a:rPr>
              <a:t>，描述相机自身的固有属性，一旦相机硬件固定，内参通常不变（除非调整焦距）。主要包括：</a:t>
            </a:r>
            <a:endParaRPr lang="zh-CN" altLang="en-US" dirty="0">
              <a:solidFill>
                <a:schemeClr val="bg1"/>
              </a:solidFill>
            </a:endParaRPr>
          </a:p>
        </p:txBody>
      </p:sp>
      <p:sp>
        <p:nvSpPr>
          <p:cNvPr id="5" name="文本框 4"/>
          <p:cNvSpPr txBox="1"/>
          <p:nvPr/>
        </p:nvSpPr>
        <p:spPr>
          <a:xfrm>
            <a:off x="815975" y="2785745"/>
            <a:ext cx="5080000" cy="270510"/>
          </a:xfrm>
          <a:prstGeom prst="rect">
            <a:avLst/>
          </a:prstGeom>
        </p:spPr>
        <p:txBody>
          <a:bodyPr>
            <a:spAutoFit/>
          </a:bodyPr>
          <a:p>
            <a:pPr marL="0" indent="0">
              <a:lnSpc>
                <a:spcPts val="1400"/>
              </a:lnSpc>
              <a:spcBef>
                <a:spcPct val="0"/>
              </a:spcBef>
              <a:spcAft>
                <a:spcPct val="0"/>
              </a:spcAft>
            </a:pPr>
            <a:endParaRPr lang="zh-CN" altLang="en-US" sz="1600" b="0" i="0">
              <a:latin typeface="Inter"/>
              <a:ea typeface="Inter"/>
            </a:endParaRPr>
          </a:p>
        </p:txBody>
      </p:sp>
      <p:graphicFrame>
        <p:nvGraphicFramePr>
          <p:cNvPr id="2" name="表格 1"/>
          <p:cNvGraphicFramePr/>
          <p:nvPr>
            <p:custDataLst>
              <p:tags r:id="rId1"/>
            </p:custDataLst>
          </p:nvPr>
        </p:nvGraphicFramePr>
        <p:xfrm>
          <a:off x="276225" y="4505960"/>
          <a:ext cx="11630025" cy="2065655"/>
        </p:xfrm>
        <a:graphic>
          <a:graphicData uri="http://schemas.openxmlformats.org/drawingml/2006/table">
            <a:tbl>
              <a:tblPr/>
              <a:tblGrid>
                <a:gridCol w="3876675"/>
                <a:gridCol w="3876675"/>
                <a:gridCol w="3876675"/>
              </a:tblGrid>
              <a:tr h="330200">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参数名称</a:t>
                      </a:r>
                      <a:endParaRPr lang="zh-CN" altLang="en-US" sz="1200" b="1" i="0">
                        <a:solidFill>
                          <a:schemeClr val="bg1"/>
                        </a:solidFill>
                        <a:uFillTx/>
                        <a:latin typeface="Inter" charset="0"/>
                        <a:ea typeface="Inter"/>
                      </a:endParaRPr>
                    </a:p>
                  </a:txBody>
                  <a:tcPr marL="114617" marR="114617" marT="76517" marB="76517" anchor="ctr" anchorCtr="0">
                    <a:lnL w="952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物理意义</a:t>
                      </a:r>
                      <a:endParaRPr lang="zh-CN" altLang="en-US" sz="1200" b="1"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作用</a:t>
                      </a:r>
                      <a:endParaRPr lang="zh-CN" altLang="en-US" sz="1200" b="1"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541655">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焦距（</a:t>
                      </a:r>
                      <a:r>
                        <a:rPr lang="en-US" altLang="zh-CN" sz="1200" b="1" i="0">
                          <a:solidFill>
                            <a:schemeClr val="bg1"/>
                          </a:solidFill>
                          <a:uFillTx/>
                          <a:latin typeface="Inter" charset="0"/>
                          <a:ea typeface="Inter"/>
                        </a:rPr>
                        <a:t>f_x, f_y</a:t>
                      </a:r>
                      <a:r>
                        <a:rPr lang="zh-CN" altLang="en-US" sz="1200" b="1" i="0">
                          <a:solidFill>
                            <a:schemeClr val="bg1"/>
                          </a:solidFill>
                          <a:uFillTx/>
                          <a:latin typeface="Inter" charset="0"/>
                          <a:ea typeface="Inter"/>
                        </a:rPr>
                        <a:t>）</a:t>
                      </a:r>
                      <a:endParaRPr lang="zh-CN" altLang="en-US" sz="1200" b="1" i="0">
                        <a:solidFill>
                          <a:schemeClr val="bg1"/>
                        </a:solidFill>
                        <a:uFillTx/>
                        <a:latin typeface="Inter" charset="0"/>
                        <a:ea typeface="Inter"/>
                      </a:endParaRPr>
                    </a:p>
                  </a:txBody>
                  <a:tcPr marL="114617" marR="114617" marT="76517" marB="76517" anchor="ctr" anchorCtr="0">
                    <a:lnL w="952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相机光学中心到图像传感器的距离（单位：像素），</a:t>
                      </a:r>
                      <a:endParaRPr lang="zh-CN" altLang="en-US" sz="1200" b="1"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决定成像的 “缩放比例”：焦距越长，相同物体在图像中越大</a:t>
                      </a:r>
                      <a:endParaRPr lang="zh-CN" altLang="en-US" sz="1200" b="1"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508000">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主点坐标（</a:t>
                      </a:r>
                      <a:r>
                        <a:rPr lang="en-US" altLang="zh-CN" sz="1200" b="1" i="0">
                          <a:solidFill>
                            <a:schemeClr val="bg1"/>
                          </a:solidFill>
                          <a:uFillTx/>
                          <a:latin typeface="Inter" charset="0"/>
                          <a:ea typeface="Inter"/>
                        </a:rPr>
                        <a:t>c_x, c_y</a:t>
                      </a:r>
                      <a:r>
                        <a:rPr lang="zh-CN" altLang="en-US" sz="1200" b="1" i="0">
                          <a:solidFill>
                            <a:schemeClr val="bg1"/>
                          </a:solidFill>
                          <a:uFillTx/>
                          <a:latin typeface="Inter" charset="0"/>
                          <a:ea typeface="Inter"/>
                        </a:rPr>
                        <a:t>）</a:t>
                      </a:r>
                      <a:endParaRPr lang="zh-CN" altLang="en-US" sz="1200" b="1" i="0">
                        <a:solidFill>
                          <a:schemeClr val="bg1"/>
                        </a:solidFill>
                        <a:uFillTx/>
                        <a:latin typeface="Inter" charset="0"/>
                        <a:ea typeface="Inter"/>
                      </a:endParaRPr>
                    </a:p>
                  </a:txBody>
                  <a:tcPr marL="114617" marR="114617" marT="76517" marB="76517" anchor="ctr" anchorCtr="0">
                    <a:lnL w="952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相机光轴与图像传感器的交点在图像坐标系中的坐标（单位：像素）</a:t>
                      </a:r>
                      <a:endParaRPr lang="zh-CN" altLang="en-US" sz="1200" b="1"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理想情况下为主图像中心，实际可能偏移，影响坐标映射的原点</a:t>
                      </a:r>
                      <a:endParaRPr lang="zh-CN" altLang="en-US" sz="1200" b="1"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685800">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畸变系数（</a:t>
                      </a:r>
                      <a:r>
                        <a:rPr lang="en-US" altLang="zh-CN" sz="1200" b="1" i="0">
                          <a:solidFill>
                            <a:schemeClr val="bg1"/>
                          </a:solidFill>
                          <a:uFillTx/>
                          <a:latin typeface="Inter" charset="0"/>
                          <a:ea typeface="Inter"/>
                        </a:rPr>
                        <a:t>k_1, k_2, k_3, p_1, p_2</a:t>
                      </a:r>
                      <a:r>
                        <a:rPr lang="zh-CN" altLang="en-US" sz="1200" b="1" i="0">
                          <a:solidFill>
                            <a:schemeClr val="bg1"/>
                          </a:solidFill>
                          <a:uFillTx/>
                          <a:latin typeface="Inter" charset="0"/>
                          <a:ea typeface="Inter"/>
                        </a:rPr>
                        <a:t>）</a:t>
                      </a:r>
                      <a:endParaRPr lang="zh-CN" altLang="en-US" sz="1200" b="1" i="0">
                        <a:solidFill>
                          <a:schemeClr val="bg1"/>
                        </a:solidFill>
                        <a:uFillTx/>
                        <a:latin typeface="Inter" charset="0"/>
                        <a:ea typeface="Inter"/>
                      </a:endParaRPr>
                    </a:p>
                  </a:txBody>
                  <a:tcPr marL="114617" marR="114617" marT="76517" marB="76517" anchor="ctr" anchorCtr="0">
                    <a:lnL w="952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描述镜头畸变的参数： </a:t>
                      </a:r>
                      <a:r>
                        <a:rPr lang="en-US" altLang="zh-CN" sz="1200" b="1" i="0">
                          <a:solidFill>
                            <a:schemeClr val="bg1"/>
                          </a:solidFill>
                          <a:uFillTx/>
                          <a:latin typeface="Inter" charset="0"/>
                          <a:ea typeface="Inter"/>
                        </a:rPr>
                        <a:t>- k_1/k_2/k_3</a:t>
                      </a:r>
                      <a:r>
                        <a:rPr lang="zh-CN" altLang="en-US" sz="1200" b="1" i="0">
                          <a:solidFill>
                            <a:schemeClr val="bg1"/>
                          </a:solidFill>
                          <a:uFillTx/>
                          <a:latin typeface="Inter" charset="0"/>
                          <a:ea typeface="Inter"/>
                        </a:rPr>
                        <a:t>：径向畸变（桶形 </a:t>
                      </a:r>
                      <a:r>
                        <a:rPr lang="en-US" altLang="zh-CN" sz="1200" b="1" i="0">
                          <a:solidFill>
                            <a:schemeClr val="bg1"/>
                          </a:solidFill>
                          <a:uFillTx/>
                          <a:latin typeface="Inter" charset="0"/>
                          <a:ea typeface="Inter"/>
                        </a:rPr>
                        <a:t>/ </a:t>
                      </a:r>
                      <a:r>
                        <a:rPr lang="zh-CN" altLang="en-US" sz="1200" b="1" i="0">
                          <a:solidFill>
                            <a:schemeClr val="bg1"/>
                          </a:solidFill>
                          <a:uFillTx/>
                          <a:latin typeface="Inter" charset="0"/>
                          <a:ea typeface="Inter"/>
                        </a:rPr>
                        <a:t>枕形） </a:t>
                      </a:r>
                      <a:r>
                        <a:rPr lang="en-US" altLang="zh-CN" sz="1200" b="1" i="0">
                          <a:solidFill>
                            <a:schemeClr val="bg1"/>
                          </a:solidFill>
                          <a:uFillTx/>
                          <a:latin typeface="Inter" charset="0"/>
                          <a:ea typeface="Inter"/>
                        </a:rPr>
                        <a:t>- p_1/p_2</a:t>
                      </a:r>
                      <a:r>
                        <a:rPr lang="zh-CN" altLang="en-US" sz="1200" b="1" i="0">
                          <a:solidFill>
                            <a:schemeClr val="bg1"/>
                          </a:solidFill>
                          <a:uFillTx/>
                          <a:latin typeface="Inter" charset="0"/>
                          <a:ea typeface="Inter"/>
                        </a:rPr>
                        <a:t>：切向畸变（镜头与传感器不平行导致）</a:t>
                      </a:r>
                      <a:endParaRPr lang="zh-CN" altLang="en-US" sz="1200" b="1"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用于矫正图像畸变，还原真实的像素位置</a:t>
                      </a:r>
                      <a:endParaRPr lang="zh-CN" altLang="en-US" sz="1200" b="1"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标题 1"/>
          <p:cNvSpPr/>
          <p:nvPr/>
        </p:nvSpPr>
        <p:spPr>
          <a:xfrm>
            <a:off x="690840" y="1312560"/>
            <a:ext cx="1010160" cy="1147320"/>
          </a:xfrm>
          <a:prstGeom prst="rect">
            <a:avLst/>
          </a:prstGeom>
          <a:noFill/>
          <a:ln w="0">
            <a:noFill/>
          </a:ln>
        </p:spPr>
        <p:style>
          <a:lnRef idx="0">
            <a:scrgbClr r="0" g="0" b="0"/>
          </a:lnRef>
          <a:fillRef idx="0">
            <a:scrgbClr r="0" g="0" b="0"/>
          </a:fillRef>
          <a:effectRef idx="0">
            <a:scrgbClr r="0" g="0" b="0"/>
          </a:effectRef>
          <a:fontRef idx="minor"/>
        </p:style>
      </p:sp>
      <p:sp>
        <p:nvSpPr>
          <p:cNvPr id="140" name="标题 1"/>
          <p:cNvSpPr/>
          <p:nvPr/>
        </p:nvSpPr>
        <p:spPr>
          <a:xfrm>
            <a:off x="1867680" y="1312560"/>
            <a:ext cx="1010160" cy="1147320"/>
          </a:xfrm>
          <a:prstGeom prst="rect">
            <a:avLst/>
          </a:prstGeom>
          <a:noFill/>
          <a:ln w="0">
            <a:noFill/>
          </a:ln>
        </p:spPr>
        <p:style>
          <a:lnRef idx="0">
            <a:scrgbClr r="0" g="0" b="0"/>
          </a:lnRef>
          <a:fillRef idx="0">
            <a:scrgbClr r="0" g="0" b="0"/>
          </a:fillRef>
          <a:effectRef idx="0">
            <a:scrgbClr r="0" g="0" b="0"/>
          </a:effectRef>
          <a:fontRef idx="minor"/>
        </p:style>
      </p:sp>
      <p:sp>
        <p:nvSpPr>
          <p:cNvPr id="3" name="文本框 2"/>
          <p:cNvSpPr txBox="1"/>
          <p:nvPr/>
        </p:nvSpPr>
        <p:spPr>
          <a:xfrm>
            <a:off x="366395" y="404495"/>
            <a:ext cx="5729605" cy="460375"/>
          </a:xfrm>
          <a:prstGeom prst="rect">
            <a:avLst/>
          </a:prstGeom>
          <a:noFill/>
        </p:spPr>
        <p:txBody>
          <a:bodyPr wrap="square">
            <a:spAutoFit/>
          </a:bodyPr>
          <a:lstStyle/>
          <a:p>
            <a:r>
              <a:rPr lang="zh-CN" altLang="en-US" sz="2400" dirty="0">
                <a:solidFill>
                  <a:schemeClr val="bg1"/>
                </a:solidFill>
                <a:latin typeface="华文楷体" panose="02010600040101010101" pitchFamily="2" charset="-122"/>
                <a:ea typeface="华文楷体" panose="02010600040101010101" pitchFamily="2" charset="-122"/>
              </a:rPr>
              <a:t>什么是图像（</a:t>
            </a:r>
            <a:r>
              <a:rPr lang="en-US" altLang="zh-CN" sz="2400" dirty="0">
                <a:solidFill>
                  <a:schemeClr val="bg1"/>
                </a:solidFill>
                <a:latin typeface="华文楷体" panose="02010600040101010101" pitchFamily="2" charset="-122"/>
                <a:ea typeface="华文楷体" panose="02010600040101010101" pitchFamily="2" charset="-122"/>
              </a:rPr>
              <a:t>“image”</a:t>
            </a:r>
            <a:r>
              <a:rPr lang="zh-CN" altLang="en-US" sz="2400" dirty="0">
                <a:solidFill>
                  <a:schemeClr val="bg1"/>
                </a:solidFill>
                <a:latin typeface="华文楷体" panose="02010600040101010101" pitchFamily="2" charset="-122"/>
                <a:ea typeface="华文楷体" panose="02010600040101010101" pitchFamily="2" charset="-122"/>
              </a:rPr>
              <a:t>）</a:t>
            </a:r>
            <a:r>
              <a:rPr lang="en-US" altLang="zh-CN" sz="2400" dirty="0">
                <a:solidFill>
                  <a:schemeClr val="bg1"/>
                </a:solidFill>
                <a:latin typeface="华文楷体" panose="02010600040101010101" pitchFamily="2" charset="-122"/>
                <a:ea typeface="华文楷体" panose="02010600040101010101" pitchFamily="2" charset="-122"/>
              </a:rPr>
              <a:t> </a:t>
            </a:r>
            <a:endParaRPr lang="zh-CN" altLang="en-US" sz="2400" dirty="0">
              <a:solidFill>
                <a:schemeClr val="bg1"/>
              </a:solidFill>
              <a:latin typeface="华文楷体" panose="02010600040101010101" pitchFamily="2" charset="-122"/>
              <a:ea typeface="华文楷体" panose="02010600040101010101" pitchFamily="2" charset="-122"/>
            </a:endParaRPr>
          </a:p>
        </p:txBody>
      </p:sp>
      <p:sp>
        <p:nvSpPr>
          <p:cNvPr id="5" name="文本框 4"/>
          <p:cNvSpPr txBox="1"/>
          <p:nvPr/>
        </p:nvSpPr>
        <p:spPr>
          <a:xfrm>
            <a:off x="690880" y="1189355"/>
            <a:ext cx="10363200" cy="4799965"/>
          </a:xfrm>
          <a:prstGeom prst="rect">
            <a:avLst/>
          </a:prstGeom>
          <a:noFill/>
        </p:spPr>
        <p:txBody>
          <a:bodyPr wrap="square">
            <a:spAutoFit/>
          </a:bodyPr>
          <a:lstStyle/>
          <a:p>
            <a:r>
              <a:rPr lang="zh-CN" altLang="en-US" dirty="0">
                <a:solidFill>
                  <a:schemeClr val="bg1"/>
                </a:solidFill>
              </a:rPr>
              <a:t>在计算机视觉领域，图像的构成是理解后续所有处理（如图像识别、分割、生成）的基础。其核心是</a:t>
            </a:r>
            <a:r>
              <a:rPr lang="en-US" altLang="zh-CN" dirty="0">
                <a:solidFill>
                  <a:schemeClr val="bg1"/>
                </a:solidFill>
              </a:rPr>
              <a:t> “</a:t>
            </a:r>
            <a:r>
              <a:rPr lang="zh-CN" altLang="en-US" dirty="0">
                <a:solidFill>
                  <a:schemeClr val="bg1"/>
                </a:solidFill>
              </a:rPr>
              <a:t>将现实世界的视觉信息转化为计算机可理解的数字信号</a:t>
            </a:r>
            <a:r>
              <a:rPr lang="en-US" altLang="zh-CN" dirty="0">
                <a:solidFill>
                  <a:schemeClr val="bg1"/>
                </a:solidFill>
              </a:rPr>
              <a:t>”</a:t>
            </a:r>
            <a:r>
              <a:rPr lang="zh-CN" altLang="en-US" dirty="0">
                <a:solidFill>
                  <a:schemeClr val="bg1"/>
                </a:solidFill>
              </a:rPr>
              <a:t>，整体可拆解为</a:t>
            </a:r>
            <a:r>
              <a:rPr lang="en-US" altLang="zh-CN" dirty="0">
                <a:solidFill>
                  <a:schemeClr val="bg1"/>
                </a:solidFill>
              </a:rPr>
              <a:t> </a:t>
            </a:r>
            <a:r>
              <a:rPr lang="zh-CN" altLang="en-US" dirty="0">
                <a:solidFill>
                  <a:srgbClr val="FF0000"/>
                </a:solidFill>
              </a:rPr>
              <a:t>物理载体层、数字表示层</a:t>
            </a:r>
            <a:r>
              <a:rPr lang="en-US" altLang="zh-CN" dirty="0">
                <a:solidFill>
                  <a:srgbClr val="FF0000"/>
                </a:solidFill>
              </a:rPr>
              <a:t> </a:t>
            </a:r>
            <a:r>
              <a:rPr lang="zh-CN" altLang="en-US" dirty="0">
                <a:solidFill>
                  <a:srgbClr val="FF0000"/>
                </a:solidFill>
              </a:rPr>
              <a:t>和</a:t>
            </a:r>
            <a:r>
              <a:rPr lang="en-US" altLang="zh-CN" dirty="0">
                <a:solidFill>
                  <a:srgbClr val="FF0000"/>
                </a:solidFill>
              </a:rPr>
              <a:t> </a:t>
            </a:r>
            <a:r>
              <a:rPr lang="zh-CN" altLang="en-US" dirty="0">
                <a:solidFill>
                  <a:srgbClr val="FF0000"/>
                </a:solidFill>
              </a:rPr>
              <a:t>核心属性层</a:t>
            </a:r>
            <a:r>
              <a:rPr lang="en-US" altLang="zh-CN" dirty="0">
                <a:solidFill>
                  <a:schemeClr val="bg1"/>
                </a:solidFill>
              </a:rPr>
              <a:t> </a:t>
            </a:r>
            <a:r>
              <a:rPr lang="zh-CN" altLang="en-US" dirty="0">
                <a:solidFill>
                  <a:schemeClr val="bg1"/>
                </a:solidFill>
              </a:rPr>
              <a:t>三个维度，每个维度对应不同的构成逻辑。</a:t>
            </a:r>
            <a:endParaRPr lang="zh-CN" altLang="en-US" dirty="0">
              <a:solidFill>
                <a:schemeClr val="bg1"/>
              </a:solidFill>
            </a:endParaRPr>
          </a:p>
          <a:p>
            <a:endParaRPr lang="zh-CN" altLang="en-US" dirty="0">
              <a:solidFill>
                <a:schemeClr val="bg1"/>
              </a:solidFill>
            </a:endParaRPr>
          </a:p>
          <a:p>
            <a:r>
              <a:rPr lang="zh-CN" altLang="en-US" dirty="0">
                <a:solidFill>
                  <a:schemeClr val="bg1"/>
                </a:solidFill>
              </a:rPr>
              <a:t>一、物理载体层：图像的</a:t>
            </a:r>
            <a:r>
              <a:rPr lang="en-US" altLang="zh-CN" dirty="0">
                <a:solidFill>
                  <a:schemeClr val="bg1"/>
                </a:solidFill>
              </a:rPr>
              <a:t> “</a:t>
            </a:r>
            <a:r>
              <a:rPr lang="zh-CN" altLang="en-US" dirty="0">
                <a:solidFill>
                  <a:schemeClr val="bg1"/>
                </a:solidFill>
              </a:rPr>
              <a:t>来源形态</a:t>
            </a:r>
            <a:r>
              <a:rPr lang="en-US" altLang="zh-CN" dirty="0">
                <a:solidFill>
                  <a:schemeClr val="bg1"/>
                </a:solidFill>
              </a:rPr>
              <a:t>”</a:t>
            </a:r>
            <a:endParaRPr lang="en-US" altLang="zh-CN" dirty="0">
              <a:solidFill>
                <a:schemeClr val="bg1"/>
              </a:solidFill>
            </a:endParaRPr>
          </a:p>
          <a:p>
            <a:r>
              <a:rPr lang="zh-CN" altLang="en-US" dirty="0">
                <a:solidFill>
                  <a:schemeClr val="bg1"/>
                </a:solidFill>
              </a:rPr>
              <a:t>计算机处理的图像，本质是对现实世界光信号的</a:t>
            </a:r>
            <a:r>
              <a:rPr lang="en-US" altLang="zh-CN" dirty="0">
                <a:solidFill>
                  <a:schemeClr val="bg1"/>
                </a:solidFill>
              </a:rPr>
              <a:t> “</a:t>
            </a:r>
            <a:r>
              <a:rPr lang="zh-CN" altLang="en-US" dirty="0">
                <a:solidFill>
                  <a:schemeClr val="bg1"/>
                </a:solidFill>
              </a:rPr>
              <a:t>记录与转化</a:t>
            </a:r>
            <a:r>
              <a:rPr lang="en-US" altLang="zh-CN" dirty="0">
                <a:solidFill>
                  <a:schemeClr val="bg1"/>
                </a:solidFill>
              </a:rPr>
              <a:t>”</a:t>
            </a:r>
            <a:r>
              <a:rPr lang="zh-CN" altLang="en-US" dirty="0">
                <a:solidFill>
                  <a:schemeClr val="bg1"/>
                </a:solidFill>
              </a:rPr>
              <a:t>，其物理载体决定了图像的原始形态，主要分为两类：</a:t>
            </a:r>
            <a:endParaRPr lang="zh-CN" altLang="en-US" dirty="0">
              <a:solidFill>
                <a:schemeClr val="bg1"/>
              </a:solidFill>
            </a:endParaRPr>
          </a:p>
          <a:p>
            <a:endParaRPr lang="zh-CN" altLang="en-US" dirty="0">
              <a:solidFill>
                <a:schemeClr val="bg1"/>
              </a:solidFill>
            </a:endParaRPr>
          </a:p>
          <a:p>
            <a:r>
              <a:rPr lang="en-US" altLang="zh-CN" dirty="0">
                <a:solidFill>
                  <a:schemeClr val="bg1"/>
                </a:solidFill>
              </a:rPr>
              <a:t>1. </a:t>
            </a:r>
            <a:r>
              <a:rPr lang="zh-CN" altLang="en-US" dirty="0">
                <a:solidFill>
                  <a:schemeClr val="bg1"/>
                </a:solidFill>
              </a:rPr>
              <a:t>模拟图像（现实世界的视觉信号）</a:t>
            </a:r>
            <a:endParaRPr lang="zh-CN" altLang="en-US" dirty="0">
              <a:solidFill>
                <a:schemeClr val="bg1"/>
              </a:solidFill>
            </a:endParaRPr>
          </a:p>
          <a:p>
            <a:r>
              <a:rPr lang="zh-CN" altLang="en-US" dirty="0">
                <a:solidFill>
                  <a:schemeClr val="bg1"/>
                </a:solidFill>
              </a:rPr>
              <a:t>是计算机处理的</a:t>
            </a:r>
            <a:r>
              <a:rPr lang="en-US" altLang="zh-CN" dirty="0">
                <a:solidFill>
                  <a:schemeClr val="bg1"/>
                </a:solidFill>
              </a:rPr>
              <a:t> </a:t>
            </a:r>
            <a:r>
              <a:rPr lang="en-US" altLang="zh-CN" dirty="0">
                <a:solidFill>
                  <a:srgbClr val="FF0000"/>
                </a:solidFill>
              </a:rPr>
              <a:t>“</a:t>
            </a:r>
            <a:r>
              <a:rPr lang="zh-CN" altLang="en-US" dirty="0">
                <a:solidFill>
                  <a:srgbClr val="FF0000"/>
                </a:solidFill>
              </a:rPr>
              <a:t>原始素材</a:t>
            </a:r>
            <a:r>
              <a:rPr lang="en-US" altLang="zh-CN" dirty="0">
                <a:solidFill>
                  <a:srgbClr val="FF0000"/>
                </a:solidFill>
              </a:rPr>
              <a:t>”</a:t>
            </a:r>
            <a:r>
              <a:rPr lang="zh-CN" altLang="en-US" dirty="0">
                <a:solidFill>
                  <a:schemeClr val="bg1"/>
                </a:solidFill>
              </a:rPr>
              <a:t>，未经过</a:t>
            </a:r>
            <a:r>
              <a:rPr lang="zh-CN" altLang="en-US" dirty="0">
                <a:solidFill>
                  <a:srgbClr val="FF0000"/>
                </a:solidFill>
              </a:rPr>
              <a:t>数字化</a:t>
            </a:r>
            <a:r>
              <a:rPr lang="zh-CN" altLang="en-US" dirty="0">
                <a:solidFill>
                  <a:schemeClr val="bg1"/>
                </a:solidFill>
              </a:rPr>
              <a:t>。</a:t>
            </a:r>
            <a:endParaRPr lang="zh-CN" altLang="en-US" dirty="0">
              <a:solidFill>
                <a:schemeClr val="bg1"/>
              </a:solidFill>
            </a:endParaRPr>
          </a:p>
          <a:p>
            <a:r>
              <a:rPr lang="zh-CN" altLang="en-US" dirty="0">
                <a:solidFill>
                  <a:schemeClr val="bg1"/>
                </a:solidFill>
              </a:rPr>
              <a:t>这类图像的特点是</a:t>
            </a:r>
            <a:r>
              <a:rPr lang="en-US" altLang="zh-CN" dirty="0">
                <a:solidFill>
                  <a:schemeClr val="bg1"/>
                </a:solidFill>
              </a:rPr>
              <a:t> “</a:t>
            </a:r>
            <a:r>
              <a:rPr lang="zh-CN" altLang="en-US" dirty="0">
                <a:solidFill>
                  <a:schemeClr val="bg1"/>
                </a:solidFill>
              </a:rPr>
              <a:t>连续分布</a:t>
            </a:r>
            <a:r>
              <a:rPr lang="en-US" altLang="zh-CN" dirty="0">
                <a:solidFill>
                  <a:schemeClr val="bg1"/>
                </a:solidFill>
              </a:rPr>
              <a:t>” —— </a:t>
            </a:r>
            <a:r>
              <a:rPr lang="zh-CN" altLang="en-US" dirty="0">
                <a:solidFill>
                  <a:schemeClr val="bg1"/>
                </a:solidFill>
              </a:rPr>
              <a:t>光的</a:t>
            </a:r>
            <a:r>
              <a:rPr lang="zh-CN" altLang="en-US" dirty="0">
                <a:solidFill>
                  <a:srgbClr val="FF0000"/>
                </a:solidFill>
              </a:rPr>
              <a:t>强度、颜色在空间</a:t>
            </a:r>
            <a:r>
              <a:rPr lang="zh-CN" altLang="en-US" dirty="0">
                <a:solidFill>
                  <a:schemeClr val="bg1"/>
                </a:solidFill>
              </a:rPr>
              <a:t>上是平滑过渡的，没有明确的</a:t>
            </a:r>
            <a:r>
              <a:rPr lang="en-US" altLang="zh-CN" dirty="0">
                <a:solidFill>
                  <a:schemeClr val="bg1"/>
                </a:solidFill>
              </a:rPr>
              <a:t> “</a:t>
            </a:r>
            <a:r>
              <a:rPr lang="zh-CN" altLang="en-US" dirty="0">
                <a:solidFill>
                  <a:schemeClr val="bg1"/>
                </a:solidFill>
              </a:rPr>
              <a:t>最小单位</a:t>
            </a:r>
            <a:r>
              <a:rPr lang="en-US" altLang="zh-CN" dirty="0">
                <a:solidFill>
                  <a:schemeClr val="bg1"/>
                </a:solidFill>
              </a:rPr>
              <a:t>”</a:t>
            </a:r>
            <a:r>
              <a:rPr lang="zh-CN" altLang="en-US" dirty="0">
                <a:solidFill>
                  <a:schemeClr val="bg1"/>
                </a:solidFill>
              </a:rPr>
              <a:t>，无法被计算机直接处理，必须先转化为数字图像。</a:t>
            </a:r>
            <a:endParaRPr lang="zh-CN" altLang="en-US" dirty="0">
              <a:solidFill>
                <a:schemeClr val="bg1"/>
              </a:solidFill>
            </a:endParaRPr>
          </a:p>
          <a:p>
            <a:endParaRPr lang="zh-CN" altLang="en-US" dirty="0">
              <a:solidFill>
                <a:schemeClr val="bg1"/>
              </a:solidFill>
            </a:endParaRPr>
          </a:p>
          <a:p>
            <a:r>
              <a:rPr lang="en-US" altLang="zh-CN" dirty="0">
                <a:solidFill>
                  <a:schemeClr val="bg1"/>
                </a:solidFill>
              </a:rPr>
              <a:t>2. </a:t>
            </a:r>
            <a:r>
              <a:rPr lang="zh-CN" altLang="en-US" dirty="0">
                <a:solidFill>
                  <a:schemeClr val="bg1"/>
                </a:solidFill>
              </a:rPr>
              <a:t>数字图像（计算机可处理的形态）</a:t>
            </a:r>
            <a:endParaRPr lang="zh-CN" altLang="en-US" dirty="0">
              <a:solidFill>
                <a:schemeClr val="bg1"/>
              </a:solidFill>
            </a:endParaRPr>
          </a:p>
          <a:p>
            <a:r>
              <a:rPr lang="zh-CN" altLang="en-US" dirty="0">
                <a:solidFill>
                  <a:schemeClr val="bg1"/>
                </a:solidFill>
              </a:rPr>
              <a:t>是模拟图像经过</a:t>
            </a:r>
            <a:r>
              <a:rPr lang="en-US" altLang="zh-CN" dirty="0">
                <a:solidFill>
                  <a:schemeClr val="bg1"/>
                </a:solidFill>
              </a:rPr>
              <a:t> “</a:t>
            </a:r>
            <a:r>
              <a:rPr lang="zh-CN" altLang="en-US" dirty="0">
                <a:solidFill>
                  <a:schemeClr val="bg1"/>
                </a:solidFill>
              </a:rPr>
              <a:t>采样</a:t>
            </a:r>
            <a:r>
              <a:rPr lang="en-US" altLang="zh-CN" dirty="0">
                <a:solidFill>
                  <a:schemeClr val="bg1"/>
                </a:solidFill>
              </a:rPr>
              <a:t>” </a:t>
            </a:r>
            <a:r>
              <a:rPr lang="zh-CN" altLang="en-US" dirty="0">
                <a:solidFill>
                  <a:schemeClr val="bg1"/>
                </a:solidFill>
              </a:rPr>
              <a:t>和</a:t>
            </a:r>
            <a:r>
              <a:rPr lang="en-US" altLang="zh-CN" dirty="0">
                <a:solidFill>
                  <a:schemeClr val="bg1"/>
                </a:solidFill>
              </a:rPr>
              <a:t> “</a:t>
            </a:r>
            <a:r>
              <a:rPr lang="zh-CN" altLang="en-US" dirty="0">
                <a:solidFill>
                  <a:schemeClr val="bg1"/>
                </a:solidFill>
              </a:rPr>
              <a:t>量化</a:t>
            </a:r>
            <a:r>
              <a:rPr lang="en-US" altLang="zh-CN" dirty="0">
                <a:solidFill>
                  <a:schemeClr val="bg1"/>
                </a:solidFill>
              </a:rPr>
              <a:t>” </a:t>
            </a:r>
            <a:r>
              <a:rPr lang="zh-CN" altLang="en-US" dirty="0">
                <a:solidFill>
                  <a:schemeClr val="bg1"/>
                </a:solidFill>
              </a:rPr>
              <a:t>后得到的</a:t>
            </a:r>
            <a:r>
              <a:rPr lang="zh-CN" altLang="en-US" dirty="0">
                <a:solidFill>
                  <a:srgbClr val="FF0000"/>
                </a:solidFill>
              </a:rPr>
              <a:t>数字信号</a:t>
            </a:r>
            <a:r>
              <a:rPr lang="zh-CN" altLang="en-US" dirty="0">
                <a:solidFill>
                  <a:schemeClr val="bg1"/>
                </a:solidFill>
              </a:rPr>
              <a:t>，也是计算机视觉的核心处理对象。</a:t>
            </a:r>
            <a:endParaRPr lang="zh-CN" altLang="en-US" dirty="0">
              <a:solidFill>
                <a:schemeClr val="bg1"/>
              </a:solidFill>
            </a:endParaRPr>
          </a:p>
          <a:p>
            <a:r>
              <a:rPr lang="zh-CN" altLang="en-US" dirty="0">
                <a:solidFill>
                  <a:schemeClr val="bg1"/>
                </a:solidFill>
              </a:rPr>
              <a:t>数字图像的核心是</a:t>
            </a:r>
            <a:r>
              <a:rPr lang="en-US" altLang="zh-CN" dirty="0">
                <a:solidFill>
                  <a:schemeClr val="bg1"/>
                </a:solidFill>
              </a:rPr>
              <a:t> “</a:t>
            </a:r>
            <a:r>
              <a:rPr lang="zh-CN" altLang="en-US" dirty="0">
                <a:solidFill>
                  <a:schemeClr val="bg1"/>
                </a:solidFill>
              </a:rPr>
              <a:t>离散化</a:t>
            </a:r>
            <a:r>
              <a:rPr lang="en-US" altLang="zh-CN" dirty="0">
                <a:solidFill>
                  <a:schemeClr val="bg1"/>
                </a:solidFill>
              </a:rPr>
              <a:t>” —— </a:t>
            </a:r>
            <a:r>
              <a:rPr lang="zh-CN" altLang="en-US" dirty="0">
                <a:solidFill>
                  <a:schemeClr val="bg1"/>
                </a:solidFill>
              </a:rPr>
              <a:t>将</a:t>
            </a:r>
            <a:r>
              <a:rPr lang="zh-CN" altLang="en-US" dirty="0">
                <a:solidFill>
                  <a:srgbClr val="FF0000"/>
                </a:solidFill>
              </a:rPr>
              <a:t>连续的光信号</a:t>
            </a:r>
            <a:r>
              <a:rPr lang="zh-CN" altLang="en-US" dirty="0">
                <a:solidFill>
                  <a:schemeClr val="bg1"/>
                </a:solidFill>
              </a:rPr>
              <a:t>拆分为一个个独立的</a:t>
            </a:r>
            <a:r>
              <a:rPr lang="en-US" altLang="zh-CN" dirty="0">
                <a:solidFill>
                  <a:schemeClr val="bg1"/>
                </a:solidFill>
              </a:rPr>
              <a:t> </a:t>
            </a:r>
            <a:r>
              <a:rPr lang="en-US" altLang="zh-CN" dirty="0">
                <a:solidFill>
                  <a:srgbClr val="FF0000"/>
                </a:solidFill>
              </a:rPr>
              <a:t>“</a:t>
            </a:r>
            <a:r>
              <a:rPr lang="zh-CN" altLang="en-US" dirty="0">
                <a:solidFill>
                  <a:srgbClr val="FF0000"/>
                </a:solidFill>
              </a:rPr>
              <a:t>最小处理单位</a:t>
            </a:r>
            <a:r>
              <a:rPr lang="en-US" altLang="zh-CN" dirty="0">
                <a:solidFill>
                  <a:srgbClr val="FF0000"/>
                </a:solidFill>
              </a:rPr>
              <a:t>”</a:t>
            </a:r>
            <a:r>
              <a:rPr lang="zh-CN" altLang="en-US" dirty="0">
                <a:solidFill>
                  <a:schemeClr val="bg1"/>
                </a:solidFill>
              </a:rPr>
              <a:t>，让计算机能通过二进制（</a:t>
            </a:r>
            <a:r>
              <a:rPr lang="en-US" altLang="zh-CN" dirty="0">
                <a:solidFill>
                  <a:schemeClr val="bg1"/>
                </a:solidFill>
              </a:rPr>
              <a:t>0 </a:t>
            </a:r>
            <a:r>
              <a:rPr lang="zh-CN" altLang="en-US" dirty="0">
                <a:solidFill>
                  <a:schemeClr val="bg1"/>
                </a:solidFill>
              </a:rPr>
              <a:t>和</a:t>
            </a:r>
            <a:r>
              <a:rPr lang="en-US" altLang="zh-CN" dirty="0">
                <a:solidFill>
                  <a:schemeClr val="bg1"/>
                </a:solidFill>
              </a:rPr>
              <a:t> 1</a:t>
            </a:r>
            <a:r>
              <a:rPr lang="zh-CN" altLang="en-US" dirty="0">
                <a:solidFill>
                  <a:schemeClr val="bg1"/>
                </a:solidFill>
              </a:rPr>
              <a:t>）存储和计算。</a:t>
            </a:r>
            <a:r>
              <a:rPr lang="en-US" altLang="zh-CN" dirty="0">
                <a:solidFill>
                  <a:schemeClr val="bg1"/>
                </a:solidFill>
              </a:rPr>
              <a:t> </a:t>
            </a:r>
            <a:endParaRPr lang="zh-CN" altLang="en-US" dirty="0">
              <a:solidFill>
                <a:schemeClr val="bg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83845" y="212090"/>
            <a:ext cx="6144260" cy="583565"/>
          </a:xfrm>
          <a:prstGeom prst="rect">
            <a:avLst/>
          </a:prstGeom>
          <a:noFill/>
        </p:spPr>
        <p:txBody>
          <a:bodyPr wrap="square">
            <a:spAutoFit/>
          </a:bodyPr>
          <a:p>
            <a:r>
              <a:rPr lang="en-US" altLang="zh-CN" sz="3200" dirty="0">
                <a:solidFill>
                  <a:schemeClr val="bg1"/>
                </a:solidFill>
                <a:latin typeface="华文楷体" panose="02010600040101010101" pitchFamily="2" charset="-122"/>
                <a:ea typeface="华文楷体" panose="02010600040101010101" pitchFamily="2" charset="-122"/>
              </a:rPr>
              <a:t>17.</a:t>
            </a:r>
            <a:r>
              <a:rPr lang="zh-CN" altLang="en-US" sz="3200" dirty="0">
                <a:solidFill>
                  <a:schemeClr val="bg1"/>
                </a:solidFill>
                <a:latin typeface="华文楷体" panose="02010600040101010101" pitchFamily="2" charset="-122"/>
                <a:ea typeface="华文楷体" panose="02010600040101010101" pitchFamily="2" charset="-122"/>
              </a:rPr>
              <a:t>三维视觉</a:t>
            </a:r>
            <a:r>
              <a:rPr lang="zh-CN" altLang="en-US" sz="3200" dirty="0">
                <a:solidFill>
                  <a:schemeClr val="bg1"/>
                </a:solidFill>
                <a:latin typeface="华文楷体" panose="02010600040101010101" pitchFamily="2" charset="-122"/>
                <a:ea typeface="华文楷体" panose="02010600040101010101" pitchFamily="2" charset="-122"/>
              </a:rPr>
              <a:t>基础</a:t>
            </a:r>
            <a:endParaRPr lang="zh-CN" altLang="en-US" sz="3200" dirty="0">
              <a:solidFill>
                <a:schemeClr val="bg1"/>
              </a:solidFill>
              <a:latin typeface="华文楷体" panose="02010600040101010101" pitchFamily="2" charset="-122"/>
              <a:ea typeface="华文楷体" panose="02010600040101010101" pitchFamily="2" charset="-122"/>
            </a:endParaRPr>
          </a:p>
        </p:txBody>
      </p:sp>
      <p:sp>
        <p:nvSpPr>
          <p:cNvPr id="3" name="文本框 2"/>
          <p:cNvSpPr txBox="1"/>
          <p:nvPr/>
        </p:nvSpPr>
        <p:spPr>
          <a:xfrm>
            <a:off x="229235" y="737235"/>
            <a:ext cx="11878945" cy="4737735"/>
          </a:xfrm>
          <a:prstGeom prst="rect">
            <a:avLst/>
          </a:prstGeom>
          <a:noFill/>
        </p:spPr>
        <p:txBody>
          <a:bodyPr wrap="square">
            <a:noAutofit/>
          </a:bodyPr>
          <a:lstStyle/>
          <a:p>
            <a:r>
              <a:rPr lang="en-US" altLang="zh-CN" dirty="0">
                <a:solidFill>
                  <a:schemeClr val="bg1"/>
                </a:solidFill>
              </a:rPr>
              <a:t>17.3</a:t>
            </a:r>
            <a:r>
              <a:rPr lang="zh-CN" altLang="en-US" dirty="0">
                <a:solidFill>
                  <a:schemeClr val="bg1"/>
                </a:solidFill>
              </a:rPr>
              <a:t>相机标定</a:t>
            </a:r>
            <a:endParaRPr lang="en-US" altLang="zh-CN" dirty="0">
              <a:solidFill>
                <a:schemeClr val="bg1"/>
              </a:solidFill>
            </a:endParaRPr>
          </a:p>
          <a:p>
            <a:r>
              <a:rPr lang="en-US" altLang="zh-CN" dirty="0">
                <a:solidFill>
                  <a:schemeClr val="bg1"/>
                </a:solidFill>
              </a:rPr>
              <a:t>2. </a:t>
            </a:r>
            <a:r>
              <a:rPr lang="zh-CN" altLang="en-US" dirty="0">
                <a:solidFill>
                  <a:schemeClr val="bg1"/>
                </a:solidFill>
              </a:rPr>
              <a:t>外部参数（</a:t>
            </a:r>
            <a:r>
              <a:rPr lang="en-US" altLang="zh-CN" dirty="0">
                <a:solidFill>
                  <a:schemeClr val="bg1"/>
                </a:solidFill>
              </a:rPr>
              <a:t>Extrinsic Parameters</a:t>
            </a:r>
            <a:r>
              <a:rPr lang="zh-CN" altLang="en-US" dirty="0">
                <a:solidFill>
                  <a:schemeClr val="bg1"/>
                </a:solidFill>
              </a:rPr>
              <a:t>）又称</a:t>
            </a:r>
            <a:r>
              <a:rPr lang="en-US" altLang="zh-CN" dirty="0">
                <a:solidFill>
                  <a:schemeClr val="bg1"/>
                </a:solidFill>
              </a:rPr>
              <a:t> “</a:t>
            </a:r>
            <a:r>
              <a:rPr lang="zh-CN" altLang="en-US" dirty="0">
                <a:solidFill>
                  <a:schemeClr val="bg1"/>
                </a:solidFill>
              </a:rPr>
              <a:t>相机外参</a:t>
            </a:r>
            <a:r>
              <a:rPr lang="en-US" altLang="zh-CN" dirty="0">
                <a:solidFill>
                  <a:schemeClr val="bg1"/>
                </a:solidFill>
              </a:rPr>
              <a:t>”</a:t>
            </a:r>
            <a:r>
              <a:rPr lang="zh-CN" altLang="en-US" dirty="0">
                <a:solidFill>
                  <a:schemeClr val="bg1"/>
                </a:solidFill>
              </a:rPr>
              <a:t>，描述相机在三维世界坐标系中的位置和姿态，随相机移动而变化。主要包括：</a:t>
            </a:r>
            <a:endParaRPr lang="zh-CN" altLang="en-US" dirty="0">
              <a:solidFill>
                <a:schemeClr val="bg1"/>
              </a:solidFill>
            </a:endParaRPr>
          </a:p>
          <a:p>
            <a:endParaRPr lang="zh-CN" altLang="en-US" dirty="0">
              <a:solidFill>
                <a:schemeClr val="bg1"/>
              </a:solidFill>
            </a:endParaRPr>
          </a:p>
          <a:p>
            <a:r>
              <a:rPr lang="zh-CN" altLang="en-US" dirty="0">
                <a:solidFill>
                  <a:srgbClr val="FF0000"/>
                </a:solidFill>
              </a:rPr>
              <a:t>旋转矩阵（</a:t>
            </a:r>
            <a:r>
              <a:rPr lang="en-US" altLang="zh-CN" dirty="0">
                <a:solidFill>
                  <a:srgbClr val="FF0000"/>
                </a:solidFill>
              </a:rPr>
              <a:t>R</a:t>
            </a:r>
            <a:r>
              <a:rPr lang="zh-CN" altLang="en-US" dirty="0">
                <a:solidFill>
                  <a:srgbClr val="FF0000"/>
                </a:solidFill>
              </a:rPr>
              <a:t>）</a:t>
            </a:r>
            <a:r>
              <a:rPr lang="zh-CN" altLang="en-US" dirty="0">
                <a:solidFill>
                  <a:schemeClr val="bg1"/>
                </a:solidFill>
              </a:rPr>
              <a:t>：</a:t>
            </a:r>
            <a:r>
              <a:rPr lang="en-US" altLang="zh-CN" dirty="0">
                <a:solidFill>
                  <a:schemeClr val="bg1"/>
                </a:solidFill>
              </a:rPr>
              <a:t>3</a:t>
            </a:r>
            <a:r>
              <a:rPr lang="en-US" altLang="en-US" dirty="0">
                <a:solidFill>
                  <a:schemeClr val="bg1"/>
                </a:solidFill>
              </a:rPr>
              <a:t>×</a:t>
            </a:r>
            <a:r>
              <a:rPr lang="en-US" altLang="zh-CN" dirty="0">
                <a:solidFill>
                  <a:schemeClr val="bg1"/>
                </a:solidFill>
              </a:rPr>
              <a:t>3 </a:t>
            </a:r>
            <a:r>
              <a:rPr lang="zh-CN" altLang="en-US" dirty="0">
                <a:solidFill>
                  <a:schemeClr val="bg1"/>
                </a:solidFill>
              </a:rPr>
              <a:t>矩阵，描述相机坐标系相对于世界坐标系的</a:t>
            </a:r>
            <a:r>
              <a:rPr lang="en-US" altLang="zh-CN" dirty="0">
                <a:solidFill>
                  <a:schemeClr val="bg1"/>
                </a:solidFill>
              </a:rPr>
              <a:t> 3 </a:t>
            </a:r>
            <a:r>
              <a:rPr lang="zh-CN" altLang="en-US" dirty="0">
                <a:solidFill>
                  <a:schemeClr val="bg1"/>
                </a:solidFill>
              </a:rPr>
              <a:t>个自由度旋转（绕</a:t>
            </a:r>
            <a:r>
              <a:rPr lang="en-US" altLang="zh-CN" dirty="0">
                <a:solidFill>
                  <a:schemeClr val="bg1"/>
                </a:solidFill>
              </a:rPr>
              <a:t> x/y/z </a:t>
            </a:r>
            <a:r>
              <a:rPr lang="zh-CN" altLang="en-US" dirty="0">
                <a:solidFill>
                  <a:schemeClr val="bg1"/>
                </a:solidFill>
              </a:rPr>
              <a:t>轴的</a:t>
            </a:r>
            <a:r>
              <a:rPr lang="zh-CN" altLang="en-US" dirty="0">
                <a:solidFill>
                  <a:srgbClr val="FF0000"/>
                </a:solidFill>
              </a:rPr>
              <a:t>俯仰、偏航、滚转</a:t>
            </a:r>
            <a:r>
              <a:rPr lang="zh-CN" altLang="en-US" dirty="0">
                <a:solidFill>
                  <a:schemeClr val="bg1"/>
                </a:solidFill>
              </a:rPr>
              <a:t>）</a:t>
            </a:r>
            <a:endParaRPr lang="zh-CN" altLang="en-US" dirty="0">
              <a:solidFill>
                <a:schemeClr val="bg1"/>
              </a:solidFill>
            </a:endParaRPr>
          </a:p>
          <a:p>
            <a:r>
              <a:rPr lang="zh-CN" altLang="en-US" dirty="0">
                <a:solidFill>
                  <a:srgbClr val="FF0000"/>
                </a:solidFill>
              </a:rPr>
              <a:t>平移向量（</a:t>
            </a:r>
            <a:r>
              <a:rPr lang="en-US" altLang="zh-CN" dirty="0">
                <a:solidFill>
                  <a:srgbClr val="FF0000"/>
                </a:solidFill>
              </a:rPr>
              <a:t>t</a:t>
            </a:r>
            <a:r>
              <a:rPr lang="zh-CN" altLang="en-US" dirty="0">
                <a:solidFill>
                  <a:srgbClr val="FF0000"/>
                </a:solidFill>
              </a:rPr>
              <a:t>）</a:t>
            </a:r>
            <a:r>
              <a:rPr lang="zh-CN" altLang="en-US" dirty="0">
                <a:solidFill>
                  <a:schemeClr val="bg1"/>
                </a:solidFill>
              </a:rPr>
              <a:t>：</a:t>
            </a:r>
            <a:r>
              <a:rPr lang="en-US" altLang="zh-CN" dirty="0">
                <a:solidFill>
                  <a:schemeClr val="bg1"/>
                </a:solidFill>
              </a:rPr>
              <a:t>3</a:t>
            </a:r>
            <a:r>
              <a:rPr lang="en-US" altLang="en-US" dirty="0">
                <a:solidFill>
                  <a:schemeClr val="bg1"/>
                </a:solidFill>
              </a:rPr>
              <a:t>×</a:t>
            </a:r>
            <a:r>
              <a:rPr lang="en-US" altLang="zh-CN" dirty="0">
                <a:solidFill>
                  <a:schemeClr val="bg1"/>
                </a:solidFill>
              </a:rPr>
              <a:t>1 </a:t>
            </a:r>
            <a:r>
              <a:rPr lang="zh-CN" altLang="en-US" dirty="0">
                <a:solidFill>
                  <a:schemeClr val="bg1"/>
                </a:solidFill>
              </a:rPr>
              <a:t>向量，描述相机坐标系原点相对于世界坐标系原点的</a:t>
            </a:r>
            <a:r>
              <a:rPr lang="en-US" altLang="zh-CN" dirty="0">
                <a:solidFill>
                  <a:schemeClr val="bg1"/>
                </a:solidFill>
              </a:rPr>
              <a:t> 3 </a:t>
            </a:r>
            <a:r>
              <a:rPr lang="zh-CN" altLang="en-US" dirty="0">
                <a:solidFill>
                  <a:schemeClr val="bg1"/>
                </a:solidFill>
              </a:rPr>
              <a:t>个自由度平移（</a:t>
            </a:r>
            <a:r>
              <a:rPr lang="en-US" altLang="zh-CN" dirty="0">
                <a:solidFill>
                  <a:schemeClr val="bg1"/>
                </a:solidFill>
              </a:rPr>
              <a:t>x/y/z </a:t>
            </a:r>
            <a:r>
              <a:rPr lang="zh-CN" altLang="en-US" dirty="0">
                <a:solidFill>
                  <a:schemeClr val="bg1"/>
                </a:solidFill>
              </a:rPr>
              <a:t>方向的距离）。外参的作用是将</a:t>
            </a:r>
            <a:r>
              <a:rPr lang="en-US" altLang="zh-CN" dirty="0">
                <a:solidFill>
                  <a:schemeClr val="bg1"/>
                </a:solidFill>
              </a:rPr>
              <a:t> “</a:t>
            </a:r>
            <a:r>
              <a:rPr lang="zh-CN" altLang="en-US" dirty="0">
                <a:solidFill>
                  <a:schemeClr val="bg1"/>
                </a:solidFill>
              </a:rPr>
              <a:t>三维世界点坐标</a:t>
            </a:r>
            <a:r>
              <a:rPr lang="en-US" altLang="zh-CN" dirty="0">
                <a:solidFill>
                  <a:schemeClr val="bg1"/>
                </a:solidFill>
              </a:rPr>
              <a:t>” </a:t>
            </a:r>
            <a:r>
              <a:rPr lang="zh-CN" altLang="en-US" dirty="0">
                <a:solidFill>
                  <a:schemeClr val="bg1"/>
                </a:solidFill>
              </a:rPr>
              <a:t>转换为</a:t>
            </a:r>
            <a:r>
              <a:rPr lang="en-US" altLang="zh-CN" dirty="0">
                <a:solidFill>
                  <a:schemeClr val="bg1"/>
                </a:solidFill>
              </a:rPr>
              <a:t> “</a:t>
            </a:r>
            <a:r>
              <a:rPr lang="zh-CN" altLang="en-US" dirty="0">
                <a:solidFill>
                  <a:schemeClr val="bg1"/>
                </a:solidFill>
              </a:rPr>
              <a:t>相机坐标系下的三维坐标</a:t>
            </a:r>
            <a:r>
              <a:rPr lang="en-US" altLang="zh-CN" dirty="0">
                <a:solidFill>
                  <a:schemeClr val="bg1"/>
                </a:solidFill>
              </a:rPr>
              <a:t>”</a:t>
            </a:r>
            <a:r>
              <a:rPr lang="zh-CN" altLang="en-US" dirty="0">
                <a:solidFill>
                  <a:schemeClr val="bg1"/>
                </a:solidFill>
              </a:rPr>
              <a:t>，再通过内参投影为</a:t>
            </a:r>
            <a:r>
              <a:rPr lang="en-US" altLang="zh-CN" dirty="0">
                <a:solidFill>
                  <a:schemeClr val="bg1"/>
                </a:solidFill>
              </a:rPr>
              <a:t> “</a:t>
            </a:r>
            <a:r>
              <a:rPr lang="zh-CN" altLang="en-US" dirty="0">
                <a:solidFill>
                  <a:schemeClr val="bg1"/>
                </a:solidFill>
              </a:rPr>
              <a:t>二维图像坐标</a:t>
            </a:r>
            <a:r>
              <a:rPr lang="en-US" altLang="zh-CN" dirty="0">
                <a:solidFill>
                  <a:schemeClr val="bg1"/>
                </a:solidFill>
              </a:rPr>
              <a:t>”</a:t>
            </a:r>
            <a:r>
              <a:rPr lang="zh-CN" altLang="en-US" dirty="0">
                <a:solidFill>
                  <a:schemeClr val="bg1"/>
                </a:solidFill>
              </a:rPr>
              <a:t>。三、相机标定的基本原理标定的数学基础是透视投影模型（针孔相机模型的扩展，包含畸变矫正），核心公式分为两步：</a:t>
            </a:r>
            <a:endParaRPr lang="zh-CN" altLang="en-US" dirty="0">
              <a:solidFill>
                <a:schemeClr val="bg1"/>
              </a:solidFill>
            </a:endParaRPr>
          </a:p>
          <a:p>
            <a:endParaRPr lang="zh-CN" altLang="en-US" dirty="0">
              <a:solidFill>
                <a:schemeClr val="bg1"/>
              </a:solidFill>
            </a:endParaRPr>
          </a:p>
          <a:p>
            <a:r>
              <a:rPr lang="en-US" altLang="zh-CN" dirty="0">
                <a:solidFill>
                  <a:schemeClr val="bg1"/>
                </a:solidFill>
              </a:rPr>
              <a:t>1. </a:t>
            </a:r>
            <a:r>
              <a:rPr lang="zh-CN" altLang="en-US" dirty="0">
                <a:solidFill>
                  <a:schemeClr val="bg1"/>
                </a:solidFill>
              </a:rPr>
              <a:t>世界坐标</a:t>
            </a:r>
            <a:r>
              <a:rPr lang="en-US" altLang="zh-CN" dirty="0">
                <a:solidFill>
                  <a:schemeClr val="bg1"/>
                </a:solidFill>
              </a:rPr>
              <a:t> </a:t>
            </a:r>
            <a:r>
              <a:rPr lang="en-US" altLang="en-US" dirty="0">
                <a:solidFill>
                  <a:schemeClr val="bg1"/>
                </a:solidFill>
              </a:rPr>
              <a:t>→</a:t>
            </a:r>
            <a:r>
              <a:rPr lang="en-US" altLang="zh-CN" dirty="0">
                <a:solidFill>
                  <a:schemeClr val="bg1"/>
                </a:solidFill>
              </a:rPr>
              <a:t> </a:t>
            </a:r>
            <a:r>
              <a:rPr lang="zh-CN" altLang="en-US" dirty="0">
                <a:solidFill>
                  <a:schemeClr val="bg1"/>
                </a:solidFill>
              </a:rPr>
              <a:t>相机坐标（外参作用）（本质是刚体变换，只改变</a:t>
            </a:r>
            <a:r>
              <a:rPr lang="zh-CN" altLang="en-US" dirty="0">
                <a:solidFill>
                  <a:srgbClr val="FF0000"/>
                </a:solidFill>
              </a:rPr>
              <a:t>位置和姿态</a:t>
            </a:r>
            <a:r>
              <a:rPr lang="zh-CN" altLang="en-US" dirty="0">
                <a:solidFill>
                  <a:schemeClr val="bg1"/>
                </a:solidFill>
              </a:rPr>
              <a:t>，不改变形状和尺寸</a:t>
            </a:r>
            <a:endParaRPr lang="zh-CN" altLang="en-US" dirty="0">
              <a:solidFill>
                <a:schemeClr val="bg1"/>
              </a:solidFill>
            </a:endParaRPr>
          </a:p>
          <a:p>
            <a:r>
              <a:rPr lang="en-US" altLang="zh-CN" dirty="0">
                <a:solidFill>
                  <a:schemeClr val="bg1"/>
                </a:solidFill>
              </a:rPr>
              <a:t>2. </a:t>
            </a:r>
            <a:r>
              <a:rPr lang="zh-CN" altLang="en-US" dirty="0">
                <a:solidFill>
                  <a:schemeClr val="bg1"/>
                </a:solidFill>
              </a:rPr>
              <a:t>相机坐标</a:t>
            </a:r>
            <a:r>
              <a:rPr lang="en-US" altLang="zh-CN" dirty="0">
                <a:solidFill>
                  <a:schemeClr val="bg1"/>
                </a:solidFill>
              </a:rPr>
              <a:t> </a:t>
            </a:r>
            <a:r>
              <a:rPr lang="en-US" altLang="en-US" dirty="0">
                <a:solidFill>
                  <a:schemeClr val="bg1"/>
                </a:solidFill>
              </a:rPr>
              <a:t>→</a:t>
            </a:r>
            <a:r>
              <a:rPr lang="en-US" altLang="zh-CN" dirty="0">
                <a:solidFill>
                  <a:schemeClr val="bg1"/>
                </a:solidFill>
              </a:rPr>
              <a:t> </a:t>
            </a:r>
            <a:r>
              <a:rPr lang="zh-CN" altLang="en-US" dirty="0">
                <a:solidFill>
                  <a:schemeClr val="bg1"/>
                </a:solidFill>
              </a:rPr>
              <a:t>图像坐标（内参</a:t>
            </a:r>
            <a:r>
              <a:rPr lang="en-US" altLang="zh-CN" dirty="0">
                <a:solidFill>
                  <a:schemeClr val="bg1"/>
                </a:solidFill>
              </a:rPr>
              <a:t> + </a:t>
            </a:r>
            <a:r>
              <a:rPr lang="zh-CN" altLang="en-US" dirty="0">
                <a:solidFill>
                  <a:schemeClr val="bg1"/>
                </a:solidFill>
              </a:rPr>
              <a:t>畸变矫正）理想投影（无畸变）：相机坐标系的点通过光轴投影到图像平面，得到</a:t>
            </a:r>
            <a:r>
              <a:rPr lang="en-US" altLang="zh-CN" dirty="0">
                <a:solidFill>
                  <a:schemeClr val="bg1"/>
                </a:solidFill>
              </a:rPr>
              <a:t> “</a:t>
            </a:r>
            <a:r>
              <a:rPr lang="zh-CN" altLang="en-US" dirty="0">
                <a:solidFill>
                  <a:schemeClr val="bg1"/>
                </a:solidFill>
              </a:rPr>
              <a:t>理想图像坐标</a:t>
            </a:r>
            <a:r>
              <a:rPr lang="en-US" altLang="zh-CN" dirty="0">
                <a:solidFill>
                  <a:schemeClr val="bg1"/>
                </a:solidFill>
              </a:rPr>
              <a:t>”</a:t>
            </a:r>
            <a:r>
              <a:rPr lang="en-US" altLang="en-US" dirty="0">
                <a:solidFill>
                  <a:schemeClr val="bg1"/>
                </a:solidFill>
              </a:rPr>
              <a:t> </a:t>
            </a:r>
            <a:r>
              <a:rPr lang="zh-CN" altLang="en-US" dirty="0">
                <a:solidFill>
                  <a:schemeClr val="bg1"/>
                </a:solidFill>
              </a:rPr>
              <a:t>畸变矫正：由于镜头畸变，实际图像坐标</a:t>
            </a:r>
            <a:r>
              <a:rPr lang="en-US" altLang="en-US" dirty="0">
                <a:solidFill>
                  <a:schemeClr val="bg1"/>
                </a:solidFill>
              </a:rPr>
              <a:t> </a:t>
            </a:r>
            <a:r>
              <a:rPr lang="en-US" altLang="zh-CN" dirty="0">
                <a:solidFill>
                  <a:schemeClr val="bg1"/>
                </a:solidFill>
              </a:rPr>
              <a:t>(u, v)</a:t>
            </a:r>
            <a:r>
              <a:rPr lang="zh-CN" altLang="en-US" dirty="0">
                <a:solidFill>
                  <a:schemeClr val="bg1"/>
                </a:solidFill>
              </a:rPr>
              <a:t>与理想坐标</a:t>
            </a:r>
            <a:r>
              <a:rPr lang="en-US" altLang="en-US" dirty="0">
                <a:solidFill>
                  <a:schemeClr val="bg1"/>
                </a:solidFill>
              </a:rPr>
              <a:t> </a:t>
            </a:r>
            <a:r>
              <a:rPr lang="en-US" altLang="zh-CN" dirty="0">
                <a:solidFill>
                  <a:schemeClr val="bg1"/>
                </a:solidFill>
              </a:rPr>
              <a:t>(u', v')</a:t>
            </a:r>
            <a:r>
              <a:rPr lang="en-US" altLang="en-US" dirty="0">
                <a:solidFill>
                  <a:schemeClr val="bg1"/>
                </a:solidFill>
              </a:rPr>
              <a:t> </a:t>
            </a:r>
            <a:r>
              <a:rPr lang="zh-CN" altLang="en-US" dirty="0">
                <a:solidFill>
                  <a:schemeClr val="bg1"/>
                </a:solidFill>
              </a:rPr>
              <a:t>存在偏差，需用畸变系数修正：</a:t>
            </a:r>
            <a:endParaRPr lang="zh-CN" altLang="en-US" dirty="0">
              <a:solidFill>
                <a:schemeClr val="bg1"/>
              </a:solidFill>
            </a:endParaRPr>
          </a:p>
          <a:p>
            <a:r>
              <a:rPr lang="zh-CN" altLang="en-US" dirty="0">
                <a:solidFill>
                  <a:schemeClr val="bg1"/>
                </a:solidFill>
              </a:rPr>
              <a:t>先对归一化坐标矫正径向</a:t>
            </a:r>
            <a:r>
              <a:rPr lang="en-US" altLang="zh-CN" dirty="0">
                <a:solidFill>
                  <a:schemeClr val="bg1"/>
                </a:solidFill>
              </a:rPr>
              <a:t> + </a:t>
            </a:r>
            <a:r>
              <a:rPr lang="zh-CN" altLang="en-US" dirty="0">
                <a:solidFill>
                  <a:schemeClr val="bg1"/>
                </a:solidFill>
              </a:rPr>
              <a:t>切向畸变，再代入上述公式得到最终的实际图像坐标</a:t>
            </a:r>
            <a:r>
              <a:rPr lang="en-US" altLang="en-US" dirty="0">
                <a:solidFill>
                  <a:schemeClr val="bg1"/>
                </a:solidFill>
              </a:rPr>
              <a:t> </a:t>
            </a:r>
            <a:r>
              <a:rPr lang="en-US" altLang="zh-CN" dirty="0">
                <a:solidFill>
                  <a:schemeClr val="bg1"/>
                </a:solidFill>
              </a:rPr>
              <a:t>(u, v)</a:t>
            </a:r>
            <a:r>
              <a:rPr lang="zh-CN" altLang="en-US" dirty="0">
                <a:solidFill>
                  <a:schemeClr val="bg1"/>
                </a:solidFill>
              </a:rPr>
              <a:t>。</a:t>
            </a:r>
            <a:endParaRPr lang="zh-CN" altLang="en-US" dirty="0">
              <a:solidFill>
                <a:schemeClr val="bg1"/>
              </a:solidFill>
            </a:endParaRPr>
          </a:p>
          <a:p>
            <a:r>
              <a:rPr lang="en-US" altLang="zh-CN" dirty="0">
                <a:solidFill>
                  <a:schemeClr val="bg1"/>
                </a:solidFill>
              </a:rPr>
              <a:t>3. </a:t>
            </a:r>
            <a:r>
              <a:rPr lang="zh-CN" altLang="en-US" dirty="0">
                <a:solidFill>
                  <a:srgbClr val="FF0000"/>
                </a:solidFill>
              </a:rPr>
              <a:t>标定核心</a:t>
            </a:r>
            <a:r>
              <a:rPr lang="zh-CN" altLang="en-US" dirty="0">
                <a:solidFill>
                  <a:schemeClr val="bg1"/>
                </a:solidFill>
              </a:rPr>
              <a:t>：建立</a:t>
            </a:r>
            <a:r>
              <a:rPr lang="en-US" altLang="zh-CN" dirty="0">
                <a:solidFill>
                  <a:schemeClr val="bg1"/>
                </a:solidFill>
              </a:rPr>
              <a:t> “</a:t>
            </a:r>
            <a:r>
              <a:rPr lang="zh-CN" altLang="en-US" dirty="0">
                <a:solidFill>
                  <a:schemeClr val="bg1"/>
                </a:solidFill>
              </a:rPr>
              <a:t>已知点</a:t>
            </a:r>
            <a:r>
              <a:rPr lang="en-US" altLang="zh-CN" dirty="0">
                <a:solidFill>
                  <a:schemeClr val="bg1"/>
                </a:solidFill>
              </a:rPr>
              <a:t>” </a:t>
            </a:r>
            <a:r>
              <a:rPr lang="zh-CN" altLang="en-US" dirty="0">
                <a:solidFill>
                  <a:schemeClr val="bg1"/>
                </a:solidFill>
              </a:rPr>
              <a:t>的约束方程标定的关键是使用已知三维坐标的标定板（如棋盘格）：打印一个棋盘格（每个格子边长已知，如</a:t>
            </a:r>
            <a:r>
              <a:rPr lang="en-US" altLang="zh-CN" dirty="0">
                <a:solidFill>
                  <a:schemeClr val="bg1"/>
                </a:solidFill>
              </a:rPr>
              <a:t> 20mm</a:t>
            </a:r>
            <a:r>
              <a:rPr lang="zh-CN" altLang="en-US" dirty="0">
                <a:solidFill>
                  <a:schemeClr val="bg1"/>
                </a:solidFill>
              </a:rPr>
              <a:t>），在世界坐标系中定义其角点的三维坐标（如令棋盘格平面为</a:t>
            </a:r>
            <a:r>
              <a:rPr lang="en-US" altLang="en-US" dirty="0">
                <a:solidFill>
                  <a:schemeClr val="bg1"/>
                </a:solidFill>
              </a:rPr>
              <a:t> </a:t>
            </a:r>
            <a:r>
              <a:rPr lang="en-US" altLang="zh-CN" dirty="0">
                <a:solidFill>
                  <a:schemeClr val="bg1"/>
                </a:solidFill>
              </a:rPr>
              <a:t>(Z_w=0)</a:t>
            </a:r>
            <a:r>
              <a:rPr lang="zh-CN" altLang="en-US" dirty="0">
                <a:solidFill>
                  <a:schemeClr val="bg1"/>
                </a:solidFill>
              </a:rPr>
              <a:t>，角点坐标为</a:t>
            </a:r>
            <a:r>
              <a:rPr lang="en-US" altLang="en-US" dirty="0">
                <a:solidFill>
                  <a:schemeClr val="bg1"/>
                </a:solidFill>
              </a:rPr>
              <a:t> </a:t>
            </a:r>
            <a:r>
              <a:rPr lang="en-US" altLang="zh-CN" dirty="0">
                <a:solidFill>
                  <a:schemeClr val="bg1"/>
                </a:solidFill>
              </a:rPr>
              <a:t>(0,0,0), (20,0,0), (0,20,0), ...</a:t>
            </a:r>
            <a:r>
              <a:rPr lang="zh-CN" altLang="en-US" dirty="0">
                <a:solidFill>
                  <a:schemeClr val="bg1"/>
                </a:solidFill>
              </a:rPr>
              <a:t>）；用相机从不同角度拍摄棋盘格（通常需</a:t>
            </a:r>
            <a:r>
              <a:rPr lang="en-US" altLang="zh-CN" dirty="0">
                <a:solidFill>
                  <a:schemeClr val="bg1"/>
                </a:solidFill>
              </a:rPr>
              <a:t> 8-20 </a:t>
            </a:r>
            <a:r>
              <a:rPr lang="zh-CN" altLang="en-US" dirty="0">
                <a:solidFill>
                  <a:schemeClr val="bg1"/>
                </a:solidFill>
              </a:rPr>
              <a:t>张不同姿态的图像），通过图像处理提取每张图像中棋盘格角点的二维图像坐标</a:t>
            </a:r>
            <a:r>
              <a:rPr lang="en-US" altLang="en-US" dirty="0">
                <a:solidFill>
                  <a:schemeClr val="bg1"/>
                </a:solidFill>
              </a:rPr>
              <a:t> </a:t>
            </a:r>
            <a:r>
              <a:rPr lang="en-US" altLang="zh-CN" dirty="0">
                <a:solidFill>
                  <a:schemeClr val="bg1"/>
                </a:solidFill>
              </a:rPr>
              <a:t>(u, v)</a:t>
            </a:r>
            <a:r>
              <a:rPr lang="zh-CN" altLang="en-US" dirty="0">
                <a:solidFill>
                  <a:schemeClr val="bg1"/>
                </a:solidFill>
              </a:rPr>
              <a:t>；对每张图像，将</a:t>
            </a:r>
            <a:r>
              <a:rPr lang="en-US" altLang="zh-CN" dirty="0">
                <a:solidFill>
                  <a:schemeClr val="bg1"/>
                </a:solidFill>
              </a:rPr>
              <a:t> “</a:t>
            </a:r>
            <a:r>
              <a:rPr lang="zh-CN" altLang="en-US" dirty="0">
                <a:solidFill>
                  <a:schemeClr val="bg1"/>
                </a:solidFill>
              </a:rPr>
              <a:t>已知的世界坐标</a:t>
            </a:r>
            <a:r>
              <a:rPr lang="en-US" altLang="en-US" dirty="0">
                <a:solidFill>
                  <a:schemeClr val="bg1"/>
                </a:solidFill>
              </a:rPr>
              <a:t> </a:t>
            </a:r>
            <a:r>
              <a:rPr lang="en-US" altLang="zh-CN" dirty="0">
                <a:solidFill>
                  <a:schemeClr val="bg1"/>
                </a:solidFill>
              </a:rPr>
              <a:t>(X_w,Y_w,Z_w)” </a:t>
            </a:r>
            <a:r>
              <a:rPr lang="zh-CN" altLang="en-US" dirty="0">
                <a:solidFill>
                  <a:schemeClr val="bg1"/>
                </a:solidFill>
              </a:rPr>
              <a:t>和</a:t>
            </a:r>
            <a:r>
              <a:rPr lang="en-US" altLang="zh-CN" dirty="0">
                <a:solidFill>
                  <a:schemeClr val="bg1"/>
                </a:solidFill>
              </a:rPr>
              <a:t> “</a:t>
            </a:r>
            <a:r>
              <a:rPr lang="zh-CN" altLang="en-US" dirty="0">
                <a:solidFill>
                  <a:schemeClr val="bg1"/>
                </a:solidFill>
              </a:rPr>
              <a:t>提取的图像坐标</a:t>
            </a:r>
            <a:r>
              <a:rPr lang="en-US" altLang="en-US" dirty="0">
                <a:solidFill>
                  <a:schemeClr val="bg1"/>
                </a:solidFill>
              </a:rPr>
              <a:t> </a:t>
            </a:r>
            <a:r>
              <a:rPr lang="en-US" altLang="zh-CN" dirty="0">
                <a:solidFill>
                  <a:schemeClr val="bg1"/>
                </a:solidFill>
              </a:rPr>
              <a:t>(u,v)” </a:t>
            </a:r>
            <a:r>
              <a:rPr lang="zh-CN" altLang="en-US" dirty="0">
                <a:solidFill>
                  <a:schemeClr val="bg1"/>
                </a:solidFill>
              </a:rPr>
              <a:t>代入上述投影公式，建立关于</a:t>
            </a:r>
            <a:r>
              <a:rPr lang="en-US" altLang="zh-CN" dirty="0">
                <a:solidFill>
                  <a:schemeClr val="bg1"/>
                </a:solidFill>
              </a:rPr>
              <a:t> “</a:t>
            </a:r>
            <a:r>
              <a:rPr lang="zh-CN" altLang="en-US" dirty="0">
                <a:solidFill>
                  <a:schemeClr val="bg1"/>
                </a:solidFill>
              </a:rPr>
              <a:t>内参</a:t>
            </a:r>
            <a:r>
              <a:rPr lang="en-US" altLang="zh-CN" dirty="0">
                <a:solidFill>
                  <a:schemeClr val="bg1"/>
                </a:solidFill>
              </a:rPr>
              <a:t> + </a:t>
            </a:r>
            <a:r>
              <a:rPr lang="zh-CN" altLang="en-US" dirty="0">
                <a:solidFill>
                  <a:schemeClr val="bg1"/>
                </a:solidFill>
              </a:rPr>
              <a:t>外参</a:t>
            </a:r>
            <a:r>
              <a:rPr lang="en-US" altLang="zh-CN" dirty="0">
                <a:solidFill>
                  <a:schemeClr val="bg1"/>
                </a:solidFill>
              </a:rPr>
              <a:t> + </a:t>
            </a:r>
            <a:r>
              <a:rPr lang="zh-CN" altLang="en-US" dirty="0">
                <a:solidFill>
                  <a:schemeClr val="bg1"/>
                </a:solidFill>
              </a:rPr>
              <a:t>畸变系数</a:t>
            </a:r>
            <a:r>
              <a:rPr lang="en-US" altLang="zh-CN" dirty="0">
                <a:solidFill>
                  <a:schemeClr val="bg1"/>
                </a:solidFill>
              </a:rPr>
              <a:t>” </a:t>
            </a:r>
            <a:r>
              <a:rPr lang="zh-CN" altLang="en-US" dirty="0">
                <a:solidFill>
                  <a:schemeClr val="bg1"/>
                </a:solidFill>
              </a:rPr>
              <a:t>的</a:t>
            </a:r>
            <a:r>
              <a:rPr lang="zh-CN" altLang="en-US" dirty="0">
                <a:solidFill>
                  <a:srgbClr val="FF0000"/>
                </a:solidFill>
              </a:rPr>
              <a:t>非线性方程组</a:t>
            </a:r>
            <a:r>
              <a:rPr lang="zh-CN" altLang="en-US" dirty="0">
                <a:solidFill>
                  <a:schemeClr val="bg1"/>
                </a:solidFill>
              </a:rPr>
              <a:t>；求解方程组（常用最小二乘法最小化投影误差），</a:t>
            </a:r>
            <a:r>
              <a:rPr lang="zh-CN" altLang="en-US" dirty="0">
                <a:solidFill>
                  <a:srgbClr val="FF0000"/>
                </a:solidFill>
              </a:rPr>
              <a:t>得到所有未知参数，完成标定</a:t>
            </a:r>
            <a:r>
              <a:rPr lang="zh-CN" altLang="en-US" dirty="0">
                <a:solidFill>
                  <a:schemeClr val="bg1"/>
                </a:solidFill>
              </a:rPr>
              <a:t>。</a:t>
            </a:r>
            <a:endParaRPr lang="zh-CN" altLang="en-US" dirty="0">
              <a:solidFill>
                <a:schemeClr val="bg1"/>
              </a:solidFill>
            </a:endParaRPr>
          </a:p>
        </p:txBody>
      </p:sp>
      <p:sp>
        <p:nvSpPr>
          <p:cNvPr id="5" name="文本框 4"/>
          <p:cNvSpPr txBox="1"/>
          <p:nvPr/>
        </p:nvSpPr>
        <p:spPr>
          <a:xfrm>
            <a:off x="815975" y="2785745"/>
            <a:ext cx="5080000" cy="270510"/>
          </a:xfrm>
          <a:prstGeom prst="rect">
            <a:avLst/>
          </a:prstGeom>
        </p:spPr>
        <p:txBody>
          <a:bodyPr>
            <a:spAutoFit/>
          </a:bodyPr>
          <a:p>
            <a:pPr marL="0" indent="0">
              <a:lnSpc>
                <a:spcPts val="1400"/>
              </a:lnSpc>
              <a:spcBef>
                <a:spcPct val="0"/>
              </a:spcBef>
              <a:spcAft>
                <a:spcPct val="0"/>
              </a:spcAft>
            </a:pPr>
            <a:endParaRPr lang="zh-CN" altLang="en-US" sz="1600" b="0" i="0">
              <a:latin typeface="Inter"/>
              <a:ea typeface="Inte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83845" y="212090"/>
            <a:ext cx="6144260" cy="583565"/>
          </a:xfrm>
          <a:prstGeom prst="rect">
            <a:avLst/>
          </a:prstGeom>
          <a:noFill/>
        </p:spPr>
        <p:txBody>
          <a:bodyPr wrap="square">
            <a:spAutoFit/>
          </a:bodyPr>
          <a:p>
            <a:r>
              <a:rPr lang="en-US" altLang="zh-CN" sz="3200" dirty="0">
                <a:solidFill>
                  <a:schemeClr val="bg1"/>
                </a:solidFill>
                <a:latin typeface="华文楷体" panose="02010600040101010101" pitchFamily="2" charset="-122"/>
                <a:ea typeface="华文楷体" panose="02010600040101010101" pitchFamily="2" charset="-122"/>
              </a:rPr>
              <a:t>17.</a:t>
            </a:r>
            <a:r>
              <a:rPr lang="zh-CN" altLang="en-US" sz="3200" dirty="0">
                <a:solidFill>
                  <a:schemeClr val="bg1"/>
                </a:solidFill>
                <a:latin typeface="华文楷体" panose="02010600040101010101" pitchFamily="2" charset="-122"/>
                <a:ea typeface="华文楷体" panose="02010600040101010101" pitchFamily="2" charset="-122"/>
              </a:rPr>
              <a:t>三维视觉</a:t>
            </a:r>
            <a:r>
              <a:rPr lang="zh-CN" altLang="en-US" sz="3200" dirty="0">
                <a:solidFill>
                  <a:schemeClr val="bg1"/>
                </a:solidFill>
                <a:latin typeface="华文楷体" panose="02010600040101010101" pitchFamily="2" charset="-122"/>
                <a:ea typeface="华文楷体" panose="02010600040101010101" pitchFamily="2" charset="-122"/>
              </a:rPr>
              <a:t>基础</a:t>
            </a:r>
            <a:endParaRPr lang="zh-CN" altLang="en-US" sz="3200" dirty="0">
              <a:solidFill>
                <a:schemeClr val="bg1"/>
              </a:solidFill>
              <a:latin typeface="华文楷体" panose="02010600040101010101" pitchFamily="2" charset="-122"/>
              <a:ea typeface="华文楷体" panose="02010600040101010101" pitchFamily="2" charset="-122"/>
            </a:endParaRPr>
          </a:p>
        </p:txBody>
      </p:sp>
      <p:sp>
        <p:nvSpPr>
          <p:cNvPr id="3" name="文本框 2"/>
          <p:cNvSpPr txBox="1"/>
          <p:nvPr/>
        </p:nvSpPr>
        <p:spPr>
          <a:xfrm>
            <a:off x="229235" y="737235"/>
            <a:ext cx="11878945" cy="2827655"/>
          </a:xfrm>
          <a:prstGeom prst="rect">
            <a:avLst/>
          </a:prstGeom>
          <a:noFill/>
        </p:spPr>
        <p:txBody>
          <a:bodyPr wrap="square">
            <a:noAutofit/>
          </a:bodyPr>
          <a:lstStyle/>
          <a:p>
            <a:r>
              <a:rPr lang="en-US" altLang="zh-CN" dirty="0">
                <a:solidFill>
                  <a:schemeClr val="bg1"/>
                </a:solidFill>
              </a:rPr>
              <a:t>17.3</a:t>
            </a:r>
            <a:r>
              <a:rPr lang="zh-CN" altLang="en-US" dirty="0">
                <a:solidFill>
                  <a:schemeClr val="bg1"/>
                </a:solidFill>
              </a:rPr>
              <a:t>相机</a:t>
            </a:r>
            <a:r>
              <a:rPr lang="zh-CN" altLang="en-US" dirty="0">
                <a:solidFill>
                  <a:schemeClr val="bg1"/>
                </a:solidFill>
              </a:rPr>
              <a:t>标定</a:t>
            </a:r>
            <a:endParaRPr lang="zh-CN" altLang="en-US" dirty="0">
              <a:solidFill>
                <a:schemeClr val="bg1"/>
              </a:solidFill>
            </a:endParaRPr>
          </a:p>
          <a:p>
            <a:r>
              <a:rPr lang="zh-CN" altLang="en-US" dirty="0">
                <a:solidFill>
                  <a:schemeClr val="bg1"/>
                </a:solidFill>
              </a:rPr>
              <a:t>三、标定的关键步骤（以常用</a:t>
            </a:r>
            <a:r>
              <a:rPr lang="zh-CN" altLang="en-US" dirty="0">
                <a:solidFill>
                  <a:schemeClr val="bg1"/>
                </a:solidFill>
              </a:rPr>
              <a:t>的张正友法为例）</a:t>
            </a:r>
            <a:endParaRPr lang="zh-CN" altLang="en-US" dirty="0">
              <a:solidFill>
                <a:schemeClr val="bg1"/>
              </a:solidFill>
            </a:endParaRPr>
          </a:p>
          <a:p>
            <a:r>
              <a:rPr lang="zh-CN" altLang="en-US" dirty="0">
                <a:solidFill>
                  <a:srgbClr val="FF0000"/>
                </a:solidFill>
              </a:rPr>
              <a:t>准备标定板</a:t>
            </a:r>
            <a:r>
              <a:rPr lang="zh-CN" altLang="en-US" dirty="0">
                <a:solidFill>
                  <a:schemeClr val="bg1"/>
                </a:solidFill>
              </a:rPr>
              <a:t>：打印棋盘格（如</a:t>
            </a:r>
            <a:r>
              <a:rPr lang="en-US" altLang="zh-CN" dirty="0">
                <a:solidFill>
                  <a:schemeClr val="bg1"/>
                </a:solidFill>
              </a:rPr>
              <a:t> 10</a:t>
            </a:r>
            <a:r>
              <a:rPr lang="en-US" altLang="en-US" dirty="0">
                <a:solidFill>
                  <a:schemeClr val="bg1"/>
                </a:solidFill>
              </a:rPr>
              <a:t>×</a:t>
            </a:r>
            <a:r>
              <a:rPr lang="en-US" altLang="zh-CN" dirty="0">
                <a:solidFill>
                  <a:schemeClr val="bg1"/>
                </a:solidFill>
              </a:rPr>
              <a:t>8 </a:t>
            </a:r>
            <a:r>
              <a:rPr lang="zh-CN" altLang="en-US" dirty="0">
                <a:solidFill>
                  <a:schemeClr val="bg1"/>
                </a:solidFill>
              </a:rPr>
              <a:t>个角点，格子边长</a:t>
            </a:r>
            <a:r>
              <a:rPr lang="en-US" altLang="zh-CN" dirty="0">
                <a:solidFill>
                  <a:schemeClr val="bg1"/>
                </a:solidFill>
              </a:rPr>
              <a:t> 20mm</a:t>
            </a:r>
            <a:r>
              <a:rPr lang="zh-CN" altLang="en-US" dirty="0">
                <a:solidFill>
                  <a:schemeClr val="bg1"/>
                </a:solidFill>
              </a:rPr>
              <a:t>），固定在平面上；</a:t>
            </a:r>
            <a:endParaRPr lang="zh-CN" altLang="en-US" dirty="0">
              <a:solidFill>
                <a:schemeClr val="bg1"/>
              </a:solidFill>
            </a:endParaRPr>
          </a:p>
          <a:p>
            <a:r>
              <a:rPr lang="zh-CN" altLang="en-US" dirty="0">
                <a:solidFill>
                  <a:srgbClr val="FF0000"/>
                </a:solidFill>
              </a:rPr>
              <a:t>拍摄图像</a:t>
            </a:r>
            <a:r>
              <a:rPr lang="zh-CN" altLang="en-US" dirty="0">
                <a:solidFill>
                  <a:schemeClr val="bg1"/>
                </a:solidFill>
              </a:rPr>
              <a:t>：用待标定相机从不同角度、距离拍摄棋盘格（建议</a:t>
            </a:r>
            <a:r>
              <a:rPr lang="en-US" altLang="zh-CN" dirty="0">
                <a:solidFill>
                  <a:schemeClr val="bg1"/>
                </a:solidFill>
              </a:rPr>
              <a:t> 10-15 </a:t>
            </a:r>
            <a:r>
              <a:rPr lang="zh-CN" altLang="en-US" dirty="0">
                <a:solidFill>
                  <a:schemeClr val="bg1"/>
                </a:solidFill>
              </a:rPr>
              <a:t>张，覆盖相机视野）；</a:t>
            </a:r>
            <a:endParaRPr lang="zh-CN" altLang="en-US" dirty="0">
              <a:solidFill>
                <a:schemeClr val="bg1"/>
              </a:solidFill>
            </a:endParaRPr>
          </a:p>
          <a:p>
            <a:r>
              <a:rPr lang="zh-CN" altLang="en-US" dirty="0">
                <a:solidFill>
                  <a:srgbClr val="FF0000"/>
                </a:solidFill>
              </a:rPr>
              <a:t>角点检测</a:t>
            </a:r>
            <a:r>
              <a:rPr lang="zh-CN" altLang="en-US" dirty="0">
                <a:solidFill>
                  <a:schemeClr val="bg1"/>
                </a:solidFill>
              </a:rPr>
              <a:t>：使用算法（如</a:t>
            </a:r>
            <a:r>
              <a:rPr lang="en-US" altLang="zh-CN" dirty="0">
                <a:solidFill>
                  <a:schemeClr val="bg1"/>
                </a:solidFill>
              </a:rPr>
              <a:t> OpenCV </a:t>
            </a:r>
            <a:r>
              <a:rPr lang="zh-CN" altLang="en-US" dirty="0">
                <a:solidFill>
                  <a:schemeClr val="bg1"/>
                </a:solidFill>
              </a:rPr>
              <a:t>的</a:t>
            </a:r>
            <a:r>
              <a:rPr lang="en-US" altLang="zh-CN" dirty="0">
                <a:solidFill>
                  <a:schemeClr val="bg1"/>
                </a:solidFill>
              </a:rPr>
              <a:t>findChessboardCorners</a:t>
            </a:r>
            <a:r>
              <a:rPr lang="zh-CN" altLang="en-US" dirty="0">
                <a:solidFill>
                  <a:schemeClr val="bg1"/>
                </a:solidFill>
              </a:rPr>
              <a:t>）提取每张图像中棋盘格的角点坐标；</a:t>
            </a:r>
            <a:endParaRPr lang="zh-CN" altLang="en-US" dirty="0">
              <a:solidFill>
                <a:schemeClr val="bg1"/>
              </a:solidFill>
            </a:endParaRPr>
          </a:p>
          <a:p>
            <a:r>
              <a:rPr lang="zh-CN" altLang="en-US" dirty="0">
                <a:solidFill>
                  <a:srgbClr val="FF0000"/>
                </a:solidFill>
              </a:rPr>
              <a:t>参数求解</a:t>
            </a:r>
            <a:r>
              <a:rPr lang="zh-CN" altLang="en-US" dirty="0">
                <a:solidFill>
                  <a:schemeClr val="bg1"/>
                </a:solidFill>
              </a:rPr>
              <a:t>：代入张正友标定算法，求解内参、外参和畸变系数；</a:t>
            </a:r>
            <a:endParaRPr lang="zh-CN" altLang="en-US" dirty="0">
              <a:solidFill>
                <a:schemeClr val="bg1"/>
              </a:solidFill>
            </a:endParaRPr>
          </a:p>
          <a:p>
            <a:r>
              <a:rPr lang="zh-CN" altLang="en-US" dirty="0">
                <a:solidFill>
                  <a:srgbClr val="FF0000"/>
                </a:solidFill>
              </a:rPr>
              <a:t>误差验证</a:t>
            </a:r>
            <a:r>
              <a:rPr lang="zh-CN" altLang="en-US" dirty="0">
                <a:solidFill>
                  <a:schemeClr val="bg1"/>
                </a:solidFill>
              </a:rPr>
              <a:t>：计算</a:t>
            </a:r>
            <a:r>
              <a:rPr lang="en-US" altLang="zh-CN" dirty="0">
                <a:solidFill>
                  <a:schemeClr val="bg1"/>
                </a:solidFill>
              </a:rPr>
              <a:t> “</a:t>
            </a:r>
            <a:r>
              <a:rPr lang="zh-CN" altLang="en-US" dirty="0">
                <a:solidFill>
                  <a:schemeClr val="bg1"/>
                </a:solidFill>
              </a:rPr>
              <a:t>重投影误差</a:t>
            </a:r>
            <a:r>
              <a:rPr lang="en-US" altLang="zh-CN" dirty="0">
                <a:solidFill>
                  <a:schemeClr val="bg1"/>
                </a:solidFill>
              </a:rPr>
              <a:t>”</a:t>
            </a:r>
            <a:r>
              <a:rPr lang="zh-CN" altLang="en-US" dirty="0">
                <a:solidFill>
                  <a:schemeClr val="bg1"/>
                </a:solidFill>
              </a:rPr>
              <a:t>（将世界点通过求解的参数投影到图像，与实际检测的角点坐标的偏差），若误差过大（如</a:t>
            </a:r>
            <a:r>
              <a:rPr lang="en-US" altLang="zh-CN" dirty="0">
                <a:solidFill>
                  <a:schemeClr val="bg1"/>
                </a:solidFill>
              </a:rPr>
              <a:t> &gt; 1 </a:t>
            </a:r>
            <a:r>
              <a:rPr lang="zh-CN" altLang="en-US" dirty="0">
                <a:solidFill>
                  <a:schemeClr val="bg1"/>
                </a:solidFill>
              </a:rPr>
              <a:t>像素），需重新拍摄或检测角点；</a:t>
            </a:r>
            <a:endParaRPr lang="zh-CN" altLang="en-US" dirty="0">
              <a:solidFill>
                <a:schemeClr val="bg1"/>
              </a:solidFill>
            </a:endParaRPr>
          </a:p>
          <a:p>
            <a:r>
              <a:rPr lang="zh-CN" altLang="en-US" dirty="0">
                <a:solidFill>
                  <a:schemeClr val="bg1"/>
                </a:solidFill>
              </a:rPr>
              <a:t>应用标定结果：用求解的内参和畸变系数矫正图像畸变，或用于后续的三维坐标计算。</a:t>
            </a:r>
            <a:endParaRPr lang="zh-CN" altLang="en-US" dirty="0">
              <a:solidFill>
                <a:schemeClr val="bg1"/>
              </a:solidFill>
            </a:endParaRPr>
          </a:p>
          <a:p>
            <a:endParaRPr lang="zh-CN" altLang="en-US" dirty="0">
              <a:solidFill>
                <a:schemeClr val="bg1"/>
              </a:solidFill>
            </a:endParaRPr>
          </a:p>
          <a:p>
            <a:r>
              <a:rPr lang="zh-CN" altLang="en-US" dirty="0">
                <a:solidFill>
                  <a:schemeClr val="bg1"/>
                </a:solidFill>
              </a:rPr>
              <a:t>四、标定的典型应用</a:t>
            </a:r>
            <a:endParaRPr lang="zh-CN" altLang="en-US" dirty="0">
              <a:solidFill>
                <a:schemeClr val="bg1"/>
              </a:solidFill>
            </a:endParaRPr>
          </a:p>
          <a:p>
            <a:r>
              <a:rPr lang="zh-CN" altLang="en-US" dirty="0">
                <a:solidFill>
                  <a:srgbClr val="FF0000"/>
                </a:solidFill>
              </a:rPr>
              <a:t>图像畸变矫正</a:t>
            </a:r>
            <a:r>
              <a:rPr lang="zh-CN" altLang="en-US" dirty="0">
                <a:solidFill>
                  <a:schemeClr val="bg1"/>
                </a:solidFill>
              </a:rPr>
              <a:t>：消除镜头桶形</a:t>
            </a:r>
            <a:r>
              <a:rPr lang="en-US" altLang="zh-CN" dirty="0">
                <a:solidFill>
                  <a:schemeClr val="bg1"/>
                </a:solidFill>
              </a:rPr>
              <a:t> / </a:t>
            </a:r>
            <a:r>
              <a:rPr lang="zh-CN" altLang="en-US" dirty="0">
                <a:solidFill>
                  <a:schemeClr val="bg1"/>
                </a:solidFill>
              </a:rPr>
              <a:t>枕形畸变，得到无失真的图像（如无人机航拍、显微镜成像）；</a:t>
            </a:r>
            <a:endParaRPr lang="zh-CN" altLang="en-US" dirty="0">
              <a:solidFill>
                <a:schemeClr val="bg1"/>
              </a:solidFill>
            </a:endParaRPr>
          </a:p>
          <a:p>
            <a:r>
              <a:rPr lang="zh-CN" altLang="en-US" dirty="0">
                <a:solidFill>
                  <a:srgbClr val="FF0000"/>
                </a:solidFill>
              </a:rPr>
              <a:t>三维重建</a:t>
            </a:r>
            <a:r>
              <a:rPr lang="zh-CN" altLang="en-US" dirty="0">
                <a:solidFill>
                  <a:schemeClr val="bg1"/>
                </a:solidFill>
              </a:rPr>
              <a:t>：通过标定的内参和多视角外参，恢复场景的三维结构（如文物数字化、建筑建模）；</a:t>
            </a:r>
            <a:endParaRPr lang="zh-CN" altLang="en-US" dirty="0">
              <a:solidFill>
                <a:schemeClr val="bg1"/>
              </a:solidFill>
            </a:endParaRPr>
          </a:p>
          <a:p>
            <a:r>
              <a:rPr lang="zh-CN" altLang="en-US" dirty="0">
                <a:solidFill>
                  <a:srgbClr val="FF0000"/>
                </a:solidFill>
              </a:rPr>
              <a:t>目标测量</a:t>
            </a:r>
            <a:r>
              <a:rPr lang="zh-CN" altLang="en-US" dirty="0">
                <a:solidFill>
                  <a:schemeClr val="bg1"/>
                </a:solidFill>
              </a:rPr>
              <a:t>：通过图像中目标的像素尺寸和标定参数，计算其真实物理尺寸（如工业零件尺寸检测）；</a:t>
            </a:r>
            <a:endParaRPr lang="zh-CN" altLang="en-US" dirty="0">
              <a:solidFill>
                <a:schemeClr val="bg1"/>
              </a:solidFill>
            </a:endParaRPr>
          </a:p>
          <a:p>
            <a:r>
              <a:rPr lang="zh-CN" altLang="en-US" dirty="0">
                <a:solidFill>
                  <a:srgbClr val="FF0000"/>
                </a:solidFill>
              </a:rPr>
              <a:t>增强现实</a:t>
            </a:r>
            <a:r>
              <a:rPr lang="zh-CN" altLang="en-US" dirty="0">
                <a:solidFill>
                  <a:schemeClr val="bg1"/>
                </a:solidFill>
              </a:rPr>
              <a:t>（</a:t>
            </a:r>
            <a:r>
              <a:rPr lang="en-US" altLang="zh-CN" dirty="0">
                <a:solidFill>
                  <a:schemeClr val="bg1"/>
                </a:solidFill>
              </a:rPr>
              <a:t>AR</a:t>
            </a:r>
            <a:r>
              <a:rPr lang="zh-CN" altLang="en-US" dirty="0">
                <a:solidFill>
                  <a:schemeClr val="bg1"/>
                </a:solidFill>
              </a:rPr>
              <a:t>）：通过标定确定相机姿态，将虚拟物体精准叠加到真实场景中（如</a:t>
            </a:r>
            <a:r>
              <a:rPr lang="en-US" altLang="zh-CN" dirty="0">
                <a:solidFill>
                  <a:schemeClr val="bg1"/>
                </a:solidFill>
              </a:rPr>
              <a:t> AR </a:t>
            </a:r>
            <a:r>
              <a:rPr lang="zh-CN" altLang="en-US" dirty="0">
                <a:solidFill>
                  <a:schemeClr val="bg1"/>
                </a:solidFill>
              </a:rPr>
              <a:t>导航、虚拟试衣）。</a:t>
            </a:r>
            <a:endParaRPr lang="zh-CN" altLang="en-US" dirty="0">
              <a:solidFill>
                <a:schemeClr val="bg1"/>
              </a:solidFill>
            </a:endParaRPr>
          </a:p>
        </p:txBody>
      </p:sp>
      <p:sp>
        <p:nvSpPr>
          <p:cNvPr id="5" name="文本框 4"/>
          <p:cNvSpPr txBox="1"/>
          <p:nvPr/>
        </p:nvSpPr>
        <p:spPr>
          <a:xfrm>
            <a:off x="815975" y="2785745"/>
            <a:ext cx="5080000" cy="270510"/>
          </a:xfrm>
          <a:prstGeom prst="rect">
            <a:avLst/>
          </a:prstGeom>
        </p:spPr>
        <p:txBody>
          <a:bodyPr>
            <a:spAutoFit/>
          </a:bodyPr>
          <a:p>
            <a:pPr marL="0" indent="0">
              <a:lnSpc>
                <a:spcPts val="1400"/>
              </a:lnSpc>
              <a:spcBef>
                <a:spcPct val="0"/>
              </a:spcBef>
              <a:spcAft>
                <a:spcPct val="0"/>
              </a:spcAft>
            </a:pPr>
            <a:endParaRPr lang="zh-CN" altLang="en-US" sz="1600" b="0" i="0">
              <a:latin typeface="Inter"/>
              <a:ea typeface="Inte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83845" y="212090"/>
            <a:ext cx="6144260" cy="583565"/>
          </a:xfrm>
          <a:prstGeom prst="rect">
            <a:avLst/>
          </a:prstGeom>
          <a:noFill/>
        </p:spPr>
        <p:txBody>
          <a:bodyPr wrap="square">
            <a:spAutoFit/>
          </a:bodyPr>
          <a:p>
            <a:r>
              <a:rPr lang="en-US" altLang="zh-CN" sz="3200" dirty="0">
                <a:solidFill>
                  <a:schemeClr val="bg1"/>
                </a:solidFill>
                <a:latin typeface="华文楷体" panose="02010600040101010101" pitchFamily="2" charset="-122"/>
                <a:ea typeface="华文楷体" panose="02010600040101010101" pitchFamily="2" charset="-122"/>
              </a:rPr>
              <a:t>17.</a:t>
            </a:r>
            <a:r>
              <a:rPr lang="zh-CN" altLang="en-US" sz="3200" dirty="0">
                <a:solidFill>
                  <a:schemeClr val="bg1"/>
                </a:solidFill>
                <a:latin typeface="华文楷体" panose="02010600040101010101" pitchFamily="2" charset="-122"/>
                <a:ea typeface="华文楷体" panose="02010600040101010101" pitchFamily="2" charset="-122"/>
              </a:rPr>
              <a:t>三维视觉</a:t>
            </a:r>
            <a:r>
              <a:rPr lang="zh-CN" altLang="en-US" sz="3200" dirty="0">
                <a:solidFill>
                  <a:schemeClr val="bg1"/>
                </a:solidFill>
                <a:latin typeface="华文楷体" panose="02010600040101010101" pitchFamily="2" charset="-122"/>
                <a:ea typeface="华文楷体" panose="02010600040101010101" pitchFamily="2" charset="-122"/>
              </a:rPr>
              <a:t>基础</a:t>
            </a:r>
            <a:endParaRPr lang="zh-CN" altLang="en-US" sz="3200" dirty="0">
              <a:solidFill>
                <a:schemeClr val="bg1"/>
              </a:solidFill>
              <a:latin typeface="华文楷体" panose="02010600040101010101" pitchFamily="2" charset="-122"/>
              <a:ea typeface="华文楷体" panose="02010600040101010101" pitchFamily="2" charset="-122"/>
            </a:endParaRPr>
          </a:p>
        </p:txBody>
      </p:sp>
      <p:sp>
        <p:nvSpPr>
          <p:cNvPr id="3" name="文本框 2"/>
          <p:cNvSpPr txBox="1"/>
          <p:nvPr/>
        </p:nvSpPr>
        <p:spPr>
          <a:xfrm>
            <a:off x="438150" y="676910"/>
            <a:ext cx="11602720" cy="5727700"/>
          </a:xfrm>
          <a:prstGeom prst="rect">
            <a:avLst/>
          </a:prstGeom>
          <a:noFill/>
        </p:spPr>
        <p:txBody>
          <a:bodyPr wrap="square">
            <a:noAutofit/>
          </a:bodyPr>
          <a:lstStyle/>
          <a:p>
            <a:r>
              <a:rPr lang="en-US" altLang="zh-CN" dirty="0">
                <a:solidFill>
                  <a:schemeClr val="bg1"/>
                </a:solidFill>
              </a:rPr>
              <a:t>17.4</a:t>
            </a:r>
            <a:r>
              <a:rPr lang="zh-CN" altLang="en-US" dirty="0">
                <a:solidFill>
                  <a:schemeClr val="bg1"/>
                </a:solidFill>
              </a:rPr>
              <a:t>相机的采集</a:t>
            </a:r>
            <a:r>
              <a:rPr lang="zh-CN" altLang="en-US" dirty="0">
                <a:solidFill>
                  <a:schemeClr val="bg1"/>
                </a:solidFill>
              </a:rPr>
              <a:t>参数</a:t>
            </a:r>
            <a:endParaRPr lang="zh-CN" altLang="en-US" dirty="0">
              <a:solidFill>
                <a:schemeClr val="bg1"/>
              </a:solidFill>
            </a:endParaRPr>
          </a:p>
          <a:p>
            <a:r>
              <a:rPr lang="zh-CN" altLang="en-US" dirty="0">
                <a:solidFill>
                  <a:schemeClr val="bg1"/>
                </a:solidFill>
              </a:rPr>
              <a:t>在计算机视觉中，相机的采集参数是决定图像质量、分辨率、动态范围等核心特性的硬件与软件设置，直接影响后续的特征提取、目标检测、三维重建等算法效果。这些参数可分为硬件固有参数（需标定）和软件可配置参数（按需调整）两类，以下从核心参数的定义、作用及对成像的影响展开说明。</a:t>
            </a:r>
            <a:endParaRPr lang="zh-CN" altLang="en-US" dirty="0">
              <a:solidFill>
                <a:schemeClr val="bg1"/>
              </a:solidFill>
            </a:endParaRPr>
          </a:p>
          <a:p>
            <a:endParaRPr lang="zh-CN" altLang="en-US" dirty="0">
              <a:solidFill>
                <a:schemeClr val="bg1"/>
              </a:solidFill>
            </a:endParaRPr>
          </a:p>
          <a:p>
            <a:r>
              <a:rPr lang="zh-CN" altLang="en-US" dirty="0">
                <a:solidFill>
                  <a:schemeClr val="bg1"/>
                </a:solidFill>
              </a:rPr>
              <a:t>一、硬件固有参数（需标定获取）</a:t>
            </a:r>
            <a:endParaRPr lang="zh-CN" altLang="en-US" dirty="0">
              <a:solidFill>
                <a:schemeClr val="bg1"/>
              </a:solidFill>
            </a:endParaRPr>
          </a:p>
          <a:p>
            <a:r>
              <a:rPr lang="zh-CN" altLang="en-US" dirty="0">
                <a:solidFill>
                  <a:schemeClr val="bg1"/>
                </a:solidFill>
              </a:rPr>
              <a:t>这类参数是相机硬件的</a:t>
            </a:r>
            <a:r>
              <a:rPr lang="en-US" altLang="zh-CN" dirty="0">
                <a:solidFill>
                  <a:schemeClr val="bg1"/>
                </a:solidFill>
              </a:rPr>
              <a:t> “</a:t>
            </a:r>
            <a:r>
              <a:rPr lang="zh-CN" altLang="en-US" dirty="0">
                <a:solidFill>
                  <a:schemeClr val="bg1"/>
                </a:solidFill>
              </a:rPr>
              <a:t>固有属性</a:t>
            </a:r>
            <a:r>
              <a:rPr lang="en-US" altLang="zh-CN" dirty="0">
                <a:solidFill>
                  <a:schemeClr val="bg1"/>
                </a:solidFill>
              </a:rPr>
              <a:t>”</a:t>
            </a:r>
            <a:r>
              <a:rPr lang="zh-CN" altLang="en-US" dirty="0">
                <a:solidFill>
                  <a:schemeClr val="bg1"/>
                </a:solidFill>
              </a:rPr>
              <a:t>，由镜头、传感器（如</a:t>
            </a:r>
            <a:r>
              <a:rPr lang="en-US" altLang="zh-CN" dirty="0">
                <a:solidFill>
                  <a:schemeClr val="bg1"/>
                </a:solidFill>
              </a:rPr>
              <a:t> CMOS/CCD</a:t>
            </a:r>
            <a:r>
              <a:rPr lang="zh-CN" altLang="en-US" dirty="0">
                <a:solidFill>
                  <a:schemeClr val="bg1"/>
                </a:solidFill>
              </a:rPr>
              <a:t>）的物理设计决定，</a:t>
            </a:r>
            <a:r>
              <a:rPr lang="zh-CN" altLang="en-US" dirty="0">
                <a:solidFill>
                  <a:srgbClr val="FF0000"/>
                </a:solidFill>
              </a:rPr>
              <a:t>无法通过软件修改</a:t>
            </a:r>
            <a:r>
              <a:rPr lang="zh-CN" altLang="en-US" dirty="0">
                <a:solidFill>
                  <a:schemeClr val="bg1"/>
                </a:solidFill>
              </a:rPr>
              <a:t>，需通过</a:t>
            </a:r>
            <a:r>
              <a:rPr lang="en-US" altLang="zh-CN" dirty="0">
                <a:solidFill>
                  <a:schemeClr val="bg1"/>
                </a:solidFill>
              </a:rPr>
              <a:t> “</a:t>
            </a:r>
            <a:r>
              <a:rPr lang="zh-CN" altLang="en-US" dirty="0">
                <a:solidFill>
                  <a:schemeClr val="bg1"/>
                </a:solidFill>
              </a:rPr>
              <a:t>相机标定</a:t>
            </a:r>
            <a:r>
              <a:rPr lang="en-US" altLang="zh-CN" dirty="0">
                <a:solidFill>
                  <a:schemeClr val="bg1"/>
                </a:solidFill>
              </a:rPr>
              <a:t>”</a:t>
            </a:r>
            <a:r>
              <a:rPr lang="zh-CN" altLang="en-US" dirty="0">
                <a:solidFill>
                  <a:schemeClr val="bg1"/>
                </a:solidFill>
              </a:rPr>
              <a:t>（如张正友标定法）精确测量，是建立相机成像模型（如针孔模型）的核心依据。</a:t>
            </a:r>
            <a:endParaRPr lang="zh-CN" altLang="en-US" dirty="0">
              <a:solidFill>
                <a:schemeClr val="bg1"/>
              </a:solidFill>
            </a:endParaRPr>
          </a:p>
          <a:p>
            <a:r>
              <a:rPr lang="en-US" altLang="zh-CN" dirty="0">
                <a:solidFill>
                  <a:schemeClr val="bg1"/>
                </a:solidFill>
              </a:rPr>
              <a:t>1. </a:t>
            </a:r>
            <a:r>
              <a:rPr lang="zh-CN" altLang="en-US" dirty="0">
                <a:solidFill>
                  <a:schemeClr val="bg1"/>
                </a:solidFill>
              </a:rPr>
              <a:t>内参（</a:t>
            </a:r>
            <a:r>
              <a:rPr lang="en-US" altLang="zh-CN" dirty="0">
                <a:solidFill>
                  <a:schemeClr val="bg1"/>
                </a:solidFill>
              </a:rPr>
              <a:t>Intrinsic Parameters</a:t>
            </a:r>
            <a:r>
              <a:rPr lang="zh-CN" altLang="en-US" dirty="0">
                <a:solidFill>
                  <a:schemeClr val="bg1"/>
                </a:solidFill>
              </a:rPr>
              <a:t>）描述相机自身的光学和传感器特性，直接决定</a:t>
            </a:r>
            <a:r>
              <a:rPr lang="en-US" altLang="zh-CN" dirty="0">
                <a:solidFill>
                  <a:schemeClr val="bg1"/>
                </a:solidFill>
              </a:rPr>
              <a:t> 3D </a:t>
            </a:r>
            <a:r>
              <a:rPr lang="zh-CN" altLang="en-US" dirty="0">
                <a:solidFill>
                  <a:schemeClr val="bg1"/>
                </a:solidFill>
              </a:rPr>
              <a:t>点到</a:t>
            </a:r>
            <a:r>
              <a:rPr lang="en-US" altLang="zh-CN" dirty="0">
                <a:solidFill>
                  <a:schemeClr val="bg1"/>
                </a:solidFill>
              </a:rPr>
              <a:t> 2D </a:t>
            </a:r>
            <a:r>
              <a:rPr lang="zh-CN" altLang="en-US" dirty="0">
                <a:solidFill>
                  <a:schemeClr val="bg1"/>
                </a:solidFill>
              </a:rPr>
              <a:t>像素的映射关系，核心包括：</a:t>
            </a:r>
            <a:endParaRPr lang="zh-CN" altLang="en-US" dirty="0">
              <a:solidFill>
                <a:schemeClr val="bg1"/>
              </a:solidFill>
            </a:endParaRPr>
          </a:p>
          <a:p>
            <a:r>
              <a:rPr lang="zh-CN" altLang="en-US" dirty="0">
                <a:solidFill>
                  <a:srgbClr val="FF0000"/>
                </a:solidFill>
              </a:rPr>
              <a:t>像素焦距</a:t>
            </a:r>
            <a:r>
              <a:rPr lang="en-US" altLang="zh-CN" dirty="0">
                <a:solidFill>
                  <a:srgbClr val="FF0000"/>
                </a:solidFill>
              </a:rPr>
              <a:t>:</a:t>
            </a:r>
            <a:endParaRPr lang="zh-CN" altLang="en-US" dirty="0">
              <a:solidFill>
                <a:srgbClr val="FF0000"/>
              </a:solidFill>
            </a:endParaRPr>
          </a:p>
          <a:p>
            <a:r>
              <a:rPr lang="zh-CN" altLang="en-US" dirty="0">
                <a:solidFill>
                  <a:schemeClr val="bg1"/>
                </a:solidFill>
              </a:rPr>
              <a:t>由物理焦距</a:t>
            </a:r>
            <a:r>
              <a:rPr lang="en-US" altLang="en-US" dirty="0">
                <a:solidFill>
                  <a:schemeClr val="bg1"/>
                </a:solidFill>
              </a:rPr>
              <a:t> </a:t>
            </a:r>
            <a:r>
              <a:rPr lang="en-US" altLang="zh-CN" dirty="0">
                <a:solidFill>
                  <a:schemeClr val="bg1"/>
                </a:solidFill>
              </a:rPr>
              <a:t>f</a:t>
            </a:r>
            <a:r>
              <a:rPr lang="zh-CN" altLang="en-US" dirty="0">
                <a:solidFill>
                  <a:schemeClr val="bg1"/>
                </a:solidFill>
              </a:rPr>
              <a:t>（镜头光学中心到传感器的距离，单位：毫米）和传感器像素尺寸（</a:t>
            </a:r>
            <a:r>
              <a:rPr lang="en-US" altLang="zh-CN" dirty="0">
                <a:solidFill>
                  <a:schemeClr val="bg1"/>
                </a:solidFill>
              </a:rPr>
              <a:t>dx</a:t>
            </a:r>
            <a:r>
              <a:rPr lang="zh-CN" altLang="en-US" dirty="0">
                <a:solidFill>
                  <a:schemeClr val="bg1"/>
                </a:solidFill>
              </a:rPr>
              <a:t>：像素宽度，</a:t>
            </a:r>
            <a:r>
              <a:rPr lang="en-US" altLang="zh-CN" dirty="0">
                <a:solidFill>
                  <a:schemeClr val="bg1"/>
                </a:solidFill>
              </a:rPr>
              <a:t>dy</a:t>
            </a:r>
            <a:r>
              <a:rPr lang="zh-CN" altLang="en-US" dirty="0">
                <a:solidFill>
                  <a:schemeClr val="bg1"/>
                </a:solidFill>
              </a:rPr>
              <a:t>：像素高度，单位：毫米</a:t>
            </a:r>
            <a:r>
              <a:rPr lang="en-US" altLang="zh-CN" dirty="0">
                <a:solidFill>
                  <a:schemeClr val="bg1"/>
                </a:solidFill>
              </a:rPr>
              <a:t> / </a:t>
            </a:r>
            <a:r>
              <a:rPr lang="zh-CN" altLang="en-US" dirty="0">
                <a:solidFill>
                  <a:schemeClr val="bg1"/>
                </a:solidFill>
              </a:rPr>
              <a:t>像素）推导而来，公式为</a:t>
            </a:r>
            <a:r>
              <a:rPr lang="en-US" altLang="en-US" dirty="0">
                <a:solidFill>
                  <a:schemeClr val="bg1"/>
                </a:solidFill>
              </a:rPr>
              <a:t> </a:t>
            </a:r>
            <a:r>
              <a:rPr lang="en-US" altLang="zh-CN" dirty="0">
                <a:solidFill>
                  <a:schemeClr val="bg1"/>
                </a:solidFill>
              </a:rPr>
              <a:t>(f_x = f/dx)</a:t>
            </a:r>
            <a:r>
              <a:rPr lang="zh-CN" altLang="en-US" dirty="0">
                <a:solidFill>
                  <a:schemeClr val="bg1"/>
                </a:solidFill>
              </a:rPr>
              <a:t>、</a:t>
            </a:r>
            <a:r>
              <a:rPr lang="en-US" altLang="zh-CN" dirty="0">
                <a:solidFill>
                  <a:schemeClr val="bg1"/>
                </a:solidFill>
              </a:rPr>
              <a:t>(f_y = f/dy)</a:t>
            </a:r>
            <a:r>
              <a:rPr lang="zh-CN" altLang="en-US" dirty="0">
                <a:solidFill>
                  <a:schemeClr val="bg1"/>
                </a:solidFill>
              </a:rPr>
              <a:t>，单位是</a:t>
            </a:r>
            <a:r>
              <a:rPr lang="en-US" altLang="zh-CN" dirty="0">
                <a:solidFill>
                  <a:schemeClr val="bg1"/>
                </a:solidFill>
              </a:rPr>
              <a:t> “</a:t>
            </a:r>
            <a:r>
              <a:rPr lang="zh-CN" altLang="en-US" dirty="0">
                <a:solidFill>
                  <a:schemeClr val="bg1"/>
                </a:solidFill>
              </a:rPr>
              <a:t>像素</a:t>
            </a:r>
            <a:r>
              <a:rPr lang="en-US" altLang="zh-CN" dirty="0">
                <a:solidFill>
                  <a:schemeClr val="bg1"/>
                </a:solidFill>
              </a:rPr>
              <a:t>”</a:t>
            </a:r>
            <a:r>
              <a:rPr lang="zh-CN" altLang="en-US" dirty="0">
                <a:solidFill>
                  <a:schemeClr val="bg1"/>
                </a:solidFill>
              </a:rPr>
              <a:t>。</a:t>
            </a:r>
            <a:endParaRPr lang="zh-CN" altLang="en-US" dirty="0">
              <a:solidFill>
                <a:schemeClr val="bg1"/>
              </a:solidFill>
            </a:endParaRPr>
          </a:p>
          <a:p>
            <a:r>
              <a:rPr lang="zh-CN" altLang="en-US" dirty="0">
                <a:solidFill>
                  <a:srgbClr val="FF0000"/>
                </a:solidFill>
              </a:rPr>
              <a:t>主点坐标</a:t>
            </a:r>
            <a:endParaRPr lang="zh-CN" altLang="en-US" dirty="0">
              <a:solidFill>
                <a:srgbClr val="FF0000"/>
              </a:solidFill>
            </a:endParaRPr>
          </a:p>
          <a:p>
            <a:r>
              <a:rPr lang="zh-CN" altLang="en-US" dirty="0">
                <a:solidFill>
                  <a:schemeClr val="bg1"/>
                </a:solidFill>
              </a:rPr>
              <a:t>相机光轴（镜头中心轴线）与传感器平面的交点在像素坐标系中的坐标（像素行列号），理想情况下应是图像中心（如分辨率</a:t>
            </a:r>
            <a:r>
              <a:rPr lang="en-US" altLang="zh-CN" dirty="0">
                <a:solidFill>
                  <a:schemeClr val="bg1"/>
                </a:solidFill>
              </a:rPr>
              <a:t> 1920</a:t>
            </a:r>
            <a:r>
              <a:rPr lang="en-US" altLang="en-US" dirty="0">
                <a:solidFill>
                  <a:schemeClr val="bg1"/>
                </a:solidFill>
              </a:rPr>
              <a:t>×</a:t>
            </a:r>
            <a:r>
              <a:rPr lang="en-US" altLang="zh-CN" dirty="0">
                <a:solidFill>
                  <a:schemeClr val="bg1"/>
                </a:solidFill>
              </a:rPr>
              <a:t>1080 </a:t>
            </a:r>
            <a:r>
              <a:rPr lang="zh-CN" altLang="en-US" dirty="0">
                <a:solidFill>
                  <a:schemeClr val="bg1"/>
                </a:solidFill>
              </a:rPr>
              <a:t>的图像，理想主点为</a:t>
            </a:r>
            <a:r>
              <a:rPr lang="en-US" altLang="zh-CN" dirty="0">
                <a:solidFill>
                  <a:schemeClr val="bg1"/>
                </a:solidFill>
              </a:rPr>
              <a:t> (960, 540)</a:t>
            </a:r>
            <a:r>
              <a:rPr lang="zh-CN" altLang="en-US" dirty="0">
                <a:solidFill>
                  <a:schemeClr val="bg1"/>
                </a:solidFill>
              </a:rPr>
              <a:t>），但实际因硬件装配误差会有偏移。</a:t>
            </a:r>
            <a:endParaRPr lang="zh-CN" altLang="en-US" dirty="0">
              <a:solidFill>
                <a:schemeClr val="bg1"/>
              </a:solidFill>
            </a:endParaRPr>
          </a:p>
          <a:p>
            <a:r>
              <a:rPr lang="zh-CN" altLang="en-US" dirty="0">
                <a:solidFill>
                  <a:srgbClr val="FF0000"/>
                </a:solidFill>
              </a:rPr>
              <a:t>畸变系数</a:t>
            </a:r>
            <a:endParaRPr lang="zh-CN" altLang="en-US" dirty="0">
              <a:solidFill>
                <a:srgbClr val="FF0000"/>
              </a:solidFill>
            </a:endParaRPr>
          </a:p>
          <a:p>
            <a:r>
              <a:rPr lang="zh-CN" altLang="en-US" dirty="0">
                <a:solidFill>
                  <a:schemeClr val="bg1"/>
                </a:solidFill>
              </a:rPr>
              <a:t>由于镜头光学设计缺陷（如球面像差、径向像差），实际成像会偏离针孔模型的</a:t>
            </a:r>
            <a:r>
              <a:rPr lang="en-US" altLang="zh-CN" dirty="0">
                <a:solidFill>
                  <a:schemeClr val="bg1"/>
                </a:solidFill>
              </a:rPr>
              <a:t> “</a:t>
            </a:r>
            <a:r>
              <a:rPr lang="zh-CN" altLang="en-US" dirty="0">
                <a:solidFill>
                  <a:schemeClr val="bg1"/>
                </a:solidFill>
              </a:rPr>
              <a:t>线性投影</a:t>
            </a:r>
            <a:r>
              <a:rPr lang="en-US" altLang="zh-CN" dirty="0">
                <a:solidFill>
                  <a:schemeClr val="bg1"/>
                </a:solidFill>
              </a:rPr>
              <a:t>”</a:t>
            </a:r>
            <a:r>
              <a:rPr lang="zh-CN" altLang="en-US" dirty="0">
                <a:solidFill>
                  <a:schemeClr val="bg1"/>
                </a:solidFill>
              </a:rPr>
              <a:t>，产生畸变，需用畸变系数修正。常见类型及对应系数：</a:t>
            </a:r>
            <a:endParaRPr lang="zh-CN" altLang="en-US" dirty="0">
              <a:solidFill>
                <a:schemeClr val="bg1"/>
              </a:solidFill>
            </a:endParaRPr>
          </a:p>
          <a:p>
            <a:r>
              <a:rPr lang="zh-CN" altLang="en-US" dirty="0">
                <a:solidFill>
                  <a:schemeClr val="bg1"/>
                </a:solidFill>
              </a:rPr>
              <a:t>向（高度）的像素总数（如</a:t>
            </a:r>
            <a:r>
              <a:rPr lang="en-US" altLang="zh-CN" dirty="0">
                <a:solidFill>
                  <a:schemeClr val="bg1"/>
                </a:solidFill>
              </a:rPr>
              <a:t> 1920</a:t>
            </a:r>
            <a:r>
              <a:rPr lang="en-US" altLang="en-US" dirty="0">
                <a:solidFill>
                  <a:schemeClr val="bg1"/>
                </a:solidFill>
              </a:rPr>
              <a:t>×</a:t>
            </a:r>
            <a:r>
              <a:rPr lang="en-US" altLang="zh-CN" dirty="0">
                <a:solidFill>
                  <a:schemeClr val="bg1"/>
                </a:solidFill>
              </a:rPr>
              <a:t>1080</a:t>
            </a:r>
            <a:r>
              <a:rPr lang="zh-CN" altLang="en-US" dirty="0">
                <a:solidFill>
                  <a:schemeClr val="bg1"/>
                </a:solidFill>
              </a:rPr>
              <a:t>、</a:t>
            </a:r>
            <a:r>
              <a:rPr lang="en-US" altLang="zh-CN" dirty="0">
                <a:solidFill>
                  <a:schemeClr val="bg1"/>
                </a:solidFill>
              </a:rPr>
              <a:t>4096</a:t>
            </a:r>
            <a:r>
              <a:rPr lang="en-US" altLang="en-US" dirty="0">
                <a:solidFill>
                  <a:schemeClr val="bg1"/>
                </a:solidFill>
              </a:rPr>
              <a:t>×</a:t>
            </a:r>
            <a:r>
              <a:rPr lang="en-US" altLang="zh-CN" dirty="0">
                <a:solidFill>
                  <a:schemeClr val="bg1"/>
                </a:solidFill>
              </a:rPr>
              <a:t>2160</a:t>
            </a:r>
            <a:r>
              <a:rPr lang="zh-CN" altLang="en-US" dirty="0">
                <a:solidFill>
                  <a:schemeClr val="bg1"/>
                </a:solidFill>
              </a:rPr>
              <a:t>），决定图像的</a:t>
            </a:r>
            <a:r>
              <a:rPr lang="en-US" altLang="zh-CN" dirty="0">
                <a:solidFill>
                  <a:schemeClr val="bg1"/>
                </a:solidFill>
              </a:rPr>
              <a:t> “</a:t>
            </a:r>
            <a:r>
              <a:rPr lang="zh-CN" altLang="en-US" dirty="0">
                <a:solidFill>
                  <a:schemeClr val="bg1"/>
                </a:solidFill>
              </a:rPr>
              <a:t>细节丰富度</a:t>
            </a:r>
            <a:r>
              <a:rPr lang="en-US" altLang="zh-CN" dirty="0">
                <a:solidFill>
                  <a:schemeClr val="bg1"/>
                </a:solidFill>
              </a:rPr>
              <a:t>”</a:t>
            </a:r>
            <a:r>
              <a:rPr lang="zh-CN" altLang="en-US" dirty="0">
                <a:solidFill>
                  <a:schemeClr val="bg1"/>
                </a:solidFill>
              </a:rPr>
              <a:t>。</a:t>
            </a:r>
            <a:endParaRPr lang="zh-CN" altLang="en-US" dirty="0">
              <a:solidFill>
                <a:schemeClr val="bg1"/>
              </a:solidFill>
            </a:endParaRPr>
          </a:p>
        </p:txBody>
      </p:sp>
      <p:sp>
        <p:nvSpPr>
          <p:cNvPr id="5" name="文本框 4"/>
          <p:cNvSpPr txBox="1"/>
          <p:nvPr/>
        </p:nvSpPr>
        <p:spPr>
          <a:xfrm>
            <a:off x="815975" y="2785745"/>
            <a:ext cx="5080000" cy="270510"/>
          </a:xfrm>
          <a:prstGeom prst="rect">
            <a:avLst/>
          </a:prstGeom>
        </p:spPr>
        <p:txBody>
          <a:bodyPr>
            <a:spAutoFit/>
          </a:bodyPr>
          <a:p>
            <a:pPr marL="0" indent="0">
              <a:lnSpc>
                <a:spcPts val="1400"/>
              </a:lnSpc>
              <a:spcBef>
                <a:spcPct val="0"/>
              </a:spcBef>
              <a:spcAft>
                <a:spcPct val="0"/>
              </a:spcAft>
            </a:pPr>
            <a:endParaRPr lang="zh-CN" altLang="en-US" sz="1600" b="0" i="0">
              <a:latin typeface="Inter"/>
              <a:ea typeface="Inte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83845" y="212090"/>
            <a:ext cx="6144260" cy="583565"/>
          </a:xfrm>
          <a:prstGeom prst="rect">
            <a:avLst/>
          </a:prstGeom>
          <a:noFill/>
        </p:spPr>
        <p:txBody>
          <a:bodyPr wrap="square">
            <a:spAutoFit/>
          </a:bodyPr>
          <a:p>
            <a:r>
              <a:rPr lang="en-US" altLang="zh-CN" sz="3200" dirty="0">
                <a:solidFill>
                  <a:schemeClr val="bg1"/>
                </a:solidFill>
                <a:latin typeface="华文楷体" panose="02010600040101010101" pitchFamily="2" charset="-122"/>
                <a:ea typeface="华文楷体" panose="02010600040101010101" pitchFamily="2" charset="-122"/>
              </a:rPr>
              <a:t>17.</a:t>
            </a:r>
            <a:r>
              <a:rPr lang="zh-CN" altLang="en-US" sz="3200" dirty="0">
                <a:solidFill>
                  <a:schemeClr val="bg1"/>
                </a:solidFill>
                <a:latin typeface="华文楷体" panose="02010600040101010101" pitchFamily="2" charset="-122"/>
                <a:ea typeface="华文楷体" panose="02010600040101010101" pitchFamily="2" charset="-122"/>
              </a:rPr>
              <a:t>三维视觉</a:t>
            </a:r>
            <a:r>
              <a:rPr lang="zh-CN" altLang="en-US" sz="3200" dirty="0">
                <a:solidFill>
                  <a:schemeClr val="bg1"/>
                </a:solidFill>
                <a:latin typeface="华文楷体" panose="02010600040101010101" pitchFamily="2" charset="-122"/>
                <a:ea typeface="华文楷体" panose="02010600040101010101" pitchFamily="2" charset="-122"/>
              </a:rPr>
              <a:t>基础</a:t>
            </a:r>
            <a:endParaRPr lang="zh-CN" altLang="en-US" sz="3200" dirty="0">
              <a:solidFill>
                <a:schemeClr val="bg1"/>
              </a:solidFill>
              <a:latin typeface="华文楷体" panose="02010600040101010101" pitchFamily="2" charset="-122"/>
              <a:ea typeface="华文楷体" panose="02010600040101010101" pitchFamily="2" charset="-122"/>
            </a:endParaRPr>
          </a:p>
        </p:txBody>
      </p:sp>
      <p:sp>
        <p:nvSpPr>
          <p:cNvPr id="3" name="文本框 2"/>
          <p:cNvSpPr txBox="1"/>
          <p:nvPr/>
        </p:nvSpPr>
        <p:spPr>
          <a:xfrm>
            <a:off x="221615" y="663575"/>
            <a:ext cx="11602720" cy="5727700"/>
          </a:xfrm>
          <a:prstGeom prst="rect">
            <a:avLst/>
          </a:prstGeom>
          <a:noFill/>
        </p:spPr>
        <p:txBody>
          <a:bodyPr wrap="square">
            <a:noAutofit/>
          </a:bodyPr>
          <a:lstStyle/>
          <a:p>
            <a:r>
              <a:rPr lang="en-US" altLang="zh-CN" dirty="0">
                <a:solidFill>
                  <a:schemeClr val="bg1"/>
                </a:solidFill>
              </a:rPr>
              <a:t>17.4</a:t>
            </a:r>
            <a:r>
              <a:rPr lang="zh-CN" altLang="en-US" dirty="0">
                <a:solidFill>
                  <a:schemeClr val="bg1"/>
                </a:solidFill>
              </a:rPr>
              <a:t>相机的采集</a:t>
            </a:r>
            <a:r>
              <a:rPr lang="zh-CN" altLang="en-US" dirty="0">
                <a:solidFill>
                  <a:schemeClr val="bg1"/>
                </a:solidFill>
              </a:rPr>
              <a:t>参数</a:t>
            </a:r>
            <a:endParaRPr lang="zh-CN" altLang="en-US" dirty="0">
              <a:solidFill>
                <a:schemeClr val="bg1"/>
              </a:solidFill>
            </a:endParaRPr>
          </a:p>
          <a:p>
            <a:r>
              <a:rPr lang="en-US" altLang="zh-CN" dirty="0">
                <a:solidFill>
                  <a:schemeClr val="bg1"/>
                </a:solidFill>
              </a:rPr>
              <a:t>2. </a:t>
            </a:r>
            <a:r>
              <a:rPr lang="zh-CN" altLang="en-US" dirty="0">
                <a:solidFill>
                  <a:schemeClr val="bg1"/>
                </a:solidFill>
              </a:rPr>
              <a:t>传感器物理参数</a:t>
            </a:r>
            <a:endParaRPr lang="zh-CN" altLang="en-US" dirty="0">
              <a:solidFill>
                <a:schemeClr val="bg1"/>
              </a:solidFill>
            </a:endParaRPr>
          </a:p>
          <a:p>
            <a:r>
              <a:rPr lang="zh-CN" altLang="en-US" dirty="0">
                <a:solidFill>
                  <a:srgbClr val="FF0000"/>
                </a:solidFill>
              </a:rPr>
              <a:t>像素尺寸</a:t>
            </a:r>
            <a:endParaRPr lang="zh-CN" altLang="en-US" dirty="0">
              <a:solidFill>
                <a:srgbClr val="FF0000"/>
              </a:solidFill>
            </a:endParaRPr>
          </a:p>
          <a:p>
            <a:r>
              <a:rPr lang="zh-CN" altLang="en-US" dirty="0">
                <a:solidFill>
                  <a:schemeClr val="bg1"/>
                </a:solidFill>
              </a:rPr>
              <a:t>传感器单个像素的物理宽度和高度（单位：微米</a:t>
            </a:r>
            <a:r>
              <a:rPr lang="en-US" altLang="zh-CN" dirty="0">
                <a:solidFill>
                  <a:schemeClr val="bg1"/>
                </a:solidFill>
              </a:rPr>
              <a:t> / </a:t>
            </a:r>
            <a:r>
              <a:rPr lang="zh-CN" altLang="en-US" dirty="0">
                <a:solidFill>
                  <a:schemeClr val="bg1"/>
                </a:solidFill>
              </a:rPr>
              <a:t>像素，如</a:t>
            </a:r>
            <a:r>
              <a:rPr lang="en-US" altLang="zh-CN" dirty="0">
                <a:solidFill>
                  <a:schemeClr val="bg1"/>
                </a:solidFill>
              </a:rPr>
              <a:t> 1.4μm</a:t>
            </a:r>
            <a:r>
              <a:rPr lang="en-US" altLang="en-US" dirty="0">
                <a:solidFill>
                  <a:schemeClr val="bg1"/>
                </a:solidFill>
              </a:rPr>
              <a:t>×</a:t>
            </a:r>
            <a:r>
              <a:rPr lang="en-US" altLang="zh-CN" dirty="0">
                <a:solidFill>
                  <a:schemeClr val="bg1"/>
                </a:solidFill>
              </a:rPr>
              <a:t>1.4μm</a:t>
            </a:r>
            <a:r>
              <a:rPr lang="zh-CN" altLang="en-US" dirty="0">
                <a:solidFill>
                  <a:schemeClr val="bg1"/>
                </a:solidFill>
              </a:rPr>
              <a:t>），是推导像素焦距</a:t>
            </a:r>
            <a:r>
              <a:rPr lang="en-US" altLang="en-US" dirty="0">
                <a:solidFill>
                  <a:schemeClr val="bg1"/>
                </a:solidFill>
              </a:rPr>
              <a:t> </a:t>
            </a:r>
            <a:r>
              <a:rPr lang="en-US" altLang="zh-CN" dirty="0">
                <a:solidFill>
                  <a:schemeClr val="bg1"/>
                </a:solidFill>
              </a:rPr>
              <a:t>(f_x/f_y)</a:t>
            </a:r>
            <a:r>
              <a:rPr lang="en-US" altLang="en-US" dirty="0">
                <a:solidFill>
                  <a:schemeClr val="bg1"/>
                </a:solidFill>
              </a:rPr>
              <a:t> </a:t>
            </a:r>
            <a:r>
              <a:rPr lang="zh-CN" altLang="en-US" dirty="0">
                <a:solidFill>
                  <a:schemeClr val="bg1"/>
                </a:solidFill>
              </a:rPr>
              <a:t>的关键。</a:t>
            </a:r>
            <a:endParaRPr lang="zh-CN" altLang="en-US" dirty="0">
              <a:solidFill>
                <a:schemeClr val="bg1"/>
              </a:solidFill>
            </a:endParaRPr>
          </a:p>
          <a:p>
            <a:r>
              <a:rPr lang="zh-CN" altLang="en-US" dirty="0">
                <a:solidFill>
                  <a:srgbClr val="FF0000"/>
                </a:solidFill>
              </a:rPr>
              <a:t>传感器分辨率</a:t>
            </a:r>
            <a:endParaRPr lang="zh-CN" altLang="en-US" dirty="0">
              <a:solidFill>
                <a:srgbClr val="FF0000"/>
              </a:solidFill>
            </a:endParaRPr>
          </a:p>
          <a:p>
            <a:r>
              <a:rPr lang="zh-CN" altLang="en-US" dirty="0">
                <a:solidFill>
                  <a:schemeClr val="bg1"/>
                </a:solidFill>
              </a:rPr>
              <a:t>传感器横向（宽度）和纵向（高度）的像素总数（如</a:t>
            </a:r>
            <a:r>
              <a:rPr lang="en-US" altLang="zh-CN" dirty="0">
                <a:solidFill>
                  <a:schemeClr val="bg1"/>
                </a:solidFill>
              </a:rPr>
              <a:t> 1920</a:t>
            </a:r>
            <a:r>
              <a:rPr lang="en-US" altLang="en-US" dirty="0">
                <a:solidFill>
                  <a:schemeClr val="bg1"/>
                </a:solidFill>
              </a:rPr>
              <a:t>×</a:t>
            </a:r>
            <a:r>
              <a:rPr lang="en-US" altLang="zh-CN" dirty="0">
                <a:solidFill>
                  <a:schemeClr val="bg1"/>
                </a:solidFill>
              </a:rPr>
              <a:t>1080</a:t>
            </a:r>
            <a:r>
              <a:rPr lang="zh-CN" altLang="en-US" dirty="0">
                <a:solidFill>
                  <a:schemeClr val="bg1"/>
                </a:solidFill>
              </a:rPr>
              <a:t>、</a:t>
            </a:r>
            <a:r>
              <a:rPr lang="en-US" altLang="zh-CN" dirty="0">
                <a:solidFill>
                  <a:schemeClr val="bg1"/>
                </a:solidFill>
              </a:rPr>
              <a:t>4096</a:t>
            </a:r>
            <a:r>
              <a:rPr lang="en-US" altLang="en-US" dirty="0">
                <a:solidFill>
                  <a:schemeClr val="bg1"/>
                </a:solidFill>
              </a:rPr>
              <a:t>×</a:t>
            </a:r>
            <a:r>
              <a:rPr lang="en-US" altLang="zh-CN" dirty="0">
                <a:solidFill>
                  <a:schemeClr val="bg1"/>
                </a:solidFill>
              </a:rPr>
              <a:t>2160</a:t>
            </a:r>
            <a:r>
              <a:rPr lang="zh-CN" altLang="en-US" dirty="0">
                <a:solidFill>
                  <a:schemeClr val="bg1"/>
                </a:solidFill>
              </a:rPr>
              <a:t>），决定图像的</a:t>
            </a:r>
            <a:r>
              <a:rPr lang="en-US" altLang="zh-CN" dirty="0">
                <a:solidFill>
                  <a:schemeClr val="bg1"/>
                </a:solidFill>
              </a:rPr>
              <a:t> “</a:t>
            </a:r>
            <a:r>
              <a:rPr lang="zh-CN" altLang="en-US" dirty="0">
                <a:solidFill>
                  <a:schemeClr val="bg1"/>
                </a:solidFill>
              </a:rPr>
              <a:t>细节丰富度</a:t>
            </a:r>
            <a:r>
              <a:rPr lang="en-US" altLang="zh-CN" dirty="0">
                <a:solidFill>
                  <a:schemeClr val="bg1"/>
                </a:solidFill>
              </a:rPr>
              <a:t>”</a:t>
            </a:r>
            <a:r>
              <a:rPr lang="zh-CN" altLang="en-US" dirty="0">
                <a:solidFill>
                  <a:schemeClr val="bg1"/>
                </a:solidFill>
              </a:rPr>
              <a:t>。</a:t>
            </a:r>
            <a:endParaRPr lang="zh-CN" altLang="en-US" dirty="0">
              <a:solidFill>
                <a:schemeClr val="bg1"/>
              </a:solidFill>
            </a:endParaRPr>
          </a:p>
          <a:p>
            <a:r>
              <a:rPr lang="zh-CN" altLang="en-US" dirty="0">
                <a:solidFill>
                  <a:schemeClr val="bg1"/>
                </a:solidFill>
              </a:rPr>
              <a:t>二、软件可配置参数（按需动态调整）</a:t>
            </a:r>
            <a:endParaRPr lang="zh-CN" altLang="en-US" dirty="0">
              <a:solidFill>
                <a:schemeClr val="bg1"/>
              </a:solidFill>
            </a:endParaRPr>
          </a:p>
          <a:p>
            <a:r>
              <a:rPr lang="zh-CN" altLang="en-US" dirty="0">
                <a:solidFill>
                  <a:schemeClr val="bg1"/>
                </a:solidFill>
              </a:rPr>
              <a:t>这类参数可通过相机驱动或软件（如</a:t>
            </a:r>
            <a:r>
              <a:rPr lang="en-US" altLang="zh-CN" dirty="0">
                <a:solidFill>
                  <a:schemeClr val="bg1"/>
                </a:solidFill>
              </a:rPr>
              <a:t> OpenCV</a:t>
            </a:r>
            <a:r>
              <a:rPr lang="zh-CN" altLang="en-US" dirty="0">
                <a:solidFill>
                  <a:schemeClr val="bg1"/>
                </a:solidFill>
              </a:rPr>
              <a:t>、</a:t>
            </a:r>
            <a:r>
              <a:rPr lang="en-US" altLang="zh-CN" dirty="0">
                <a:solidFill>
                  <a:schemeClr val="bg1"/>
                </a:solidFill>
              </a:rPr>
              <a:t>Halcon</a:t>
            </a:r>
            <a:r>
              <a:rPr lang="zh-CN" altLang="en-US" dirty="0">
                <a:solidFill>
                  <a:schemeClr val="bg1"/>
                </a:solidFill>
              </a:rPr>
              <a:t>、相机厂商</a:t>
            </a:r>
            <a:r>
              <a:rPr lang="en-US" altLang="zh-CN" dirty="0">
                <a:solidFill>
                  <a:schemeClr val="bg1"/>
                </a:solidFill>
              </a:rPr>
              <a:t> SDK</a:t>
            </a:r>
            <a:r>
              <a:rPr lang="zh-CN" altLang="en-US" dirty="0">
                <a:solidFill>
                  <a:schemeClr val="bg1"/>
                </a:solidFill>
              </a:rPr>
              <a:t>）实时调整，直接影响图像的亮度、对比度、动态范围等视觉效果，需根据场景需求优化。</a:t>
            </a:r>
            <a:endParaRPr lang="zh-CN" altLang="en-US" dirty="0">
              <a:solidFill>
                <a:schemeClr val="bg1"/>
              </a:solidFill>
            </a:endParaRPr>
          </a:p>
          <a:p>
            <a:r>
              <a:rPr lang="en-US" altLang="zh-CN" dirty="0">
                <a:solidFill>
                  <a:srgbClr val="FF0000"/>
                </a:solidFill>
              </a:rPr>
              <a:t>1. </a:t>
            </a:r>
            <a:r>
              <a:rPr lang="zh-CN" altLang="en-US" dirty="0">
                <a:solidFill>
                  <a:srgbClr val="FF0000"/>
                </a:solidFill>
              </a:rPr>
              <a:t>曝光参数（</a:t>
            </a:r>
            <a:r>
              <a:rPr lang="en-US" altLang="zh-CN" dirty="0">
                <a:solidFill>
                  <a:srgbClr val="FF0000"/>
                </a:solidFill>
              </a:rPr>
              <a:t>Exposure Parameters</a:t>
            </a:r>
            <a:r>
              <a:rPr lang="zh-CN" altLang="en-US" dirty="0">
                <a:solidFill>
                  <a:srgbClr val="FF0000"/>
                </a:solidFill>
              </a:rPr>
              <a:t>）</a:t>
            </a:r>
            <a:endParaRPr lang="zh-CN" altLang="en-US" dirty="0">
              <a:solidFill>
                <a:schemeClr val="bg1"/>
              </a:solidFill>
            </a:endParaRPr>
          </a:p>
          <a:p>
            <a:r>
              <a:rPr lang="zh-CN" altLang="en-US" dirty="0">
                <a:solidFill>
                  <a:schemeClr val="bg1"/>
                </a:solidFill>
              </a:rPr>
              <a:t>控制传感器接收光线的</a:t>
            </a:r>
            <a:r>
              <a:rPr lang="en-US" altLang="zh-CN" dirty="0">
                <a:solidFill>
                  <a:schemeClr val="bg1"/>
                </a:solidFill>
              </a:rPr>
              <a:t> “</a:t>
            </a:r>
            <a:r>
              <a:rPr lang="zh-CN" altLang="en-US" dirty="0">
                <a:solidFill>
                  <a:schemeClr val="bg1"/>
                </a:solidFill>
              </a:rPr>
              <a:t>总量</a:t>
            </a:r>
            <a:r>
              <a:rPr lang="en-US" altLang="zh-CN" dirty="0">
                <a:solidFill>
                  <a:schemeClr val="bg1"/>
                </a:solidFill>
              </a:rPr>
              <a:t>”</a:t>
            </a:r>
            <a:r>
              <a:rPr lang="zh-CN" altLang="en-US" dirty="0">
                <a:solidFill>
                  <a:schemeClr val="bg1"/>
                </a:solidFill>
              </a:rPr>
              <a:t>，是决定图像亮度的核心参数，包括：</a:t>
            </a:r>
            <a:endParaRPr lang="zh-CN" altLang="en-US" dirty="0">
              <a:solidFill>
                <a:schemeClr val="bg1"/>
              </a:solidFill>
            </a:endParaRPr>
          </a:p>
          <a:p>
            <a:r>
              <a:rPr lang="zh-CN" altLang="en-US" dirty="0">
                <a:solidFill>
                  <a:schemeClr val="bg1"/>
                </a:solidFill>
              </a:rPr>
              <a:t>曝光时间（</a:t>
            </a:r>
            <a:r>
              <a:rPr lang="en-US" altLang="zh-CN" dirty="0">
                <a:solidFill>
                  <a:schemeClr val="bg1"/>
                </a:solidFill>
              </a:rPr>
              <a:t>Exposure Time</a:t>
            </a:r>
            <a:r>
              <a:rPr lang="zh-CN" altLang="en-US" dirty="0">
                <a:solidFill>
                  <a:schemeClr val="bg1"/>
                </a:solidFill>
              </a:rPr>
              <a:t>）</a:t>
            </a:r>
            <a:endParaRPr lang="zh-CN" altLang="en-US" dirty="0">
              <a:solidFill>
                <a:schemeClr val="bg1"/>
              </a:solidFill>
            </a:endParaRPr>
          </a:p>
          <a:p>
            <a:r>
              <a:rPr lang="zh-CN" altLang="en-US" dirty="0">
                <a:solidFill>
                  <a:schemeClr val="bg1"/>
                </a:solidFill>
              </a:rPr>
              <a:t>传感器每次采集图像时</a:t>
            </a:r>
            <a:r>
              <a:rPr lang="en-US" altLang="zh-CN" dirty="0">
                <a:solidFill>
                  <a:schemeClr val="bg1"/>
                </a:solidFill>
              </a:rPr>
              <a:t> “</a:t>
            </a:r>
            <a:r>
              <a:rPr lang="zh-CN" altLang="en-US" dirty="0">
                <a:solidFill>
                  <a:schemeClr val="bg1"/>
                </a:solidFill>
              </a:rPr>
              <a:t>感光的时长</a:t>
            </a:r>
            <a:r>
              <a:rPr lang="en-US" altLang="zh-CN" dirty="0">
                <a:solidFill>
                  <a:schemeClr val="bg1"/>
                </a:solidFill>
              </a:rPr>
              <a:t>”</a:t>
            </a:r>
            <a:r>
              <a:rPr lang="zh-CN" altLang="en-US" dirty="0">
                <a:solidFill>
                  <a:schemeClr val="bg1"/>
                </a:solidFill>
              </a:rPr>
              <a:t>（单位：微秒</a:t>
            </a:r>
            <a:r>
              <a:rPr lang="en-US" altLang="zh-CN" dirty="0">
                <a:solidFill>
                  <a:schemeClr val="bg1"/>
                </a:solidFill>
              </a:rPr>
              <a:t> μs </a:t>
            </a:r>
            <a:r>
              <a:rPr lang="zh-CN" altLang="en-US" dirty="0">
                <a:solidFill>
                  <a:schemeClr val="bg1"/>
                </a:solidFill>
              </a:rPr>
              <a:t>或毫秒</a:t>
            </a:r>
            <a:r>
              <a:rPr lang="en-US" altLang="zh-CN" dirty="0">
                <a:solidFill>
                  <a:schemeClr val="bg1"/>
                </a:solidFill>
              </a:rPr>
              <a:t> ms</a:t>
            </a:r>
            <a:r>
              <a:rPr lang="zh-CN" altLang="en-US" dirty="0">
                <a:solidFill>
                  <a:schemeClr val="bg1"/>
                </a:solidFill>
              </a:rPr>
              <a:t>）。</a:t>
            </a:r>
            <a:endParaRPr lang="zh-CN" altLang="en-US" dirty="0">
              <a:solidFill>
                <a:schemeClr val="bg1"/>
              </a:solidFill>
            </a:endParaRPr>
          </a:p>
          <a:p>
            <a:r>
              <a:rPr lang="en-US" altLang="zh-CN" dirty="0">
                <a:solidFill>
                  <a:srgbClr val="FF0000"/>
                </a:solidFill>
              </a:rPr>
              <a:t>2. </a:t>
            </a:r>
            <a:r>
              <a:rPr lang="zh-CN" altLang="en-US" dirty="0">
                <a:solidFill>
                  <a:srgbClr val="FF0000"/>
                </a:solidFill>
              </a:rPr>
              <a:t>白平衡（</a:t>
            </a:r>
            <a:r>
              <a:rPr lang="en-US" altLang="zh-CN" dirty="0">
                <a:solidFill>
                  <a:srgbClr val="FF0000"/>
                </a:solidFill>
              </a:rPr>
              <a:t>White Balance, WB</a:t>
            </a:r>
            <a:r>
              <a:rPr lang="zh-CN" altLang="en-US" dirty="0">
                <a:solidFill>
                  <a:srgbClr val="FF0000"/>
                </a:solidFill>
              </a:rPr>
              <a:t>）</a:t>
            </a:r>
            <a:endParaRPr lang="zh-CN" altLang="en-US" dirty="0">
              <a:solidFill>
                <a:srgbClr val="FF0000"/>
              </a:solidFill>
            </a:endParaRPr>
          </a:p>
          <a:p>
            <a:r>
              <a:rPr lang="zh-CN" altLang="en-US" dirty="0">
                <a:solidFill>
                  <a:schemeClr val="bg1"/>
                </a:solidFill>
              </a:rPr>
              <a:t>修正不同光源下的</a:t>
            </a:r>
            <a:r>
              <a:rPr lang="en-US" altLang="zh-CN" dirty="0">
                <a:solidFill>
                  <a:schemeClr val="bg1"/>
                </a:solidFill>
              </a:rPr>
              <a:t> “</a:t>
            </a:r>
            <a:r>
              <a:rPr lang="zh-CN" altLang="en-US" dirty="0">
                <a:solidFill>
                  <a:schemeClr val="bg1"/>
                </a:solidFill>
              </a:rPr>
              <a:t>颜色偏差</a:t>
            </a:r>
            <a:r>
              <a:rPr lang="en-US" altLang="zh-CN" dirty="0">
                <a:solidFill>
                  <a:schemeClr val="bg1"/>
                </a:solidFill>
              </a:rPr>
              <a:t>”</a:t>
            </a:r>
            <a:r>
              <a:rPr lang="zh-CN" altLang="en-US" dirty="0">
                <a:solidFill>
                  <a:schemeClr val="bg1"/>
                </a:solidFill>
              </a:rPr>
              <a:t>，确保图像中</a:t>
            </a:r>
            <a:r>
              <a:rPr lang="en-US" altLang="zh-CN" dirty="0">
                <a:solidFill>
                  <a:schemeClr val="bg1"/>
                </a:solidFill>
              </a:rPr>
              <a:t> “</a:t>
            </a:r>
            <a:r>
              <a:rPr lang="zh-CN" altLang="en-US" dirty="0">
                <a:solidFill>
                  <a:schemeClr val="bg1"/>
                </a:solidFill>
              </a:rPr>
              <a:t>白色物体显示为纯白色</a:t>
            </a:r>
            <a:r>
              <a:rPr lang="en-US" altLang="zh-CN" dirty="0">
                <a:solidFill>
                  <a:schemeClr val="bg1"/>
                </a:solidFill>
              </a:rPr>
              <a:t>”</a:t>
            </a:r>
            <a:r>
              <a:rPr lang="zh-CN" altLang="en-US" dirty="0">
                <a:solidFill>
                  <a:schemeClr val="bg1"/>
                </a:solidFill>
              </a:rPr>
              <a:t>。</a:t>
            </a:r>
            <a:endParaRPr lang="zh-CN" altLang="en-US" dirty="0">
              <a:solidFill>
                <a:schemeClr val="bg1"/>
              </a:solidFill>
            </a:endParaRPr>
          </a:p>
          <a:p>
            <a:r>
              <a:rPr lang="en-US" altLang="zh-CN" dirty="0">
                <a:solidFill>
                  <a:srgbClr val="FF0000"/>
                </a:solidFill>
              </a:rPr>
              <a:t>3. </a:t>
            </a:r>
            <a:r>
              <a:rPr lang="zh-CN" altLang="en-US" dirty="0">
                <a:solidFill>
                  <a:srgbClr val="FF0000"/>
                </a:solidFill>
              </a:rPr>
              <a:t>帧率（</a:t>
            </a:r>
            <a:r>
              <a:rPr lang="en-US" altLang="zh-CN" dirty="0">
                <a:solidFill>
                  <a:srgbClr val="FF0000"/>
                </a:solidFill>
              </a:rPr>
              <a:t>Frame Rate</a:t>
            </a:r>
            <a:r>
              <a:rPr lang="zh-CN" altLang="en-US" dirty="0">
                <a:solidFill>
                  <a:srgbClr val="FF0000"/>
                </a:solidFill>
              </a:rPr>
              <a:t>）</a:t>
            </a:r>
            <a:endParaRPr lang="zh-CN" altLang="en-US" dirty="0">
              <a:solidFill>
                <a:srgbClr val="FF0000"/>
              </a:solidFill>
            </a:endParaRPr>
          </a:p>
          <a:p>
            <a:r>
              <a:rPr lang="zh-CN" altLang="en-US" dirty="0">
                <a:solidFill>
                  <a:schemeClr val="bg1"/>
                </a:solidFill>
              </a:rPr>
              <a:t>相机每秒采集图像的</a:t>
            </a:r>
            <a:r>
              <a:rPr lang="en-US" altLang="zh-CN" dirty="0">
                <a:solidFill>
                  <a:schemeClr val="bg1"/>
                </a:solidFill>
              </a:rPr>
              <a:t> “</a:t>
            </a:r>
            <a:r>
              <a:rPr lang="zh-CN" altLang="en-US" dirty="0">
                <a:solidFill>
                  <a:schemeClr val="bg1"/>
                </a:solidFill>
              </a:rPr>
              <a:t>数量</a:t>
            </a:r>
            <a:r>
              <a:rPr lang="en-US" altLang="zh-CN" dirty="0">
                <a:solidFill>
                  <a:schemeClr val="bg1"/>
                </a:solidFill>
              </a:rPr>
              <a:t>”</a:t>
            </a:r>
            <a:r>
              <a:rPr lang="zh-CN" altLang="en-US" dirty="0">
                <a:solidFill>
                  <a:schemeClr val="bg1"/>
                </a:solidFill>
              </a:rPr>
              <a:t>（单位：</a:t>
            </a:r>
            <a:r>
              <a:rPr lang="en-US" altLang="zh-CN" dirty="0">
                <a:solidFill>
                  <a:schemeClr val="bg1"/>
                </a:solidFill>
              </a:rPr>
              <a:t>fps</a:t>
            </a:r>
            <a:r>
              <a:rPr lang="zh-CN" altLang="en-US" dirty="0">
                <a:solidFill>
                  <a:schemeClr val="bg1"/>
                </a:solidFill>
              </a:rPr>
              <a:t>，帧</a:t>
            </a:r>
            <a:r>
              <a:rPr lang="en-US" altLang="zh-CN" dirty="0">
                <a:solidFill>
                  <a:schemeClr val="bg1"/>
                </a:solidFill>
              </a:rPr>
              <a:t> / </a:t>
            </a:r>
            <a:r>
              <a:rPr lang="zh-CN" altLang="en-US" dirty="0">
                <a:solidFill>
                  <a:schemeClr val="bg1"/>
                </a:solidFill>
              </a:rPr>
              <a:t>秒），决定图像的</a:t>
            </a:r>
            <a:r>
              <a:rPr lang="en-US" altLang="zh-CN" dirty="0">
                <a:solidFill>
                  <a:schemeClr val="bg1"/>
                </a:solidFill>
              </a:rPr>
              <a:t> “</a:t>
            </a:r>
            <a:r>
              <a:rPr lang="zh-CN" altLang="en-US" dirty="0">
                <a:solidFill>
                  <a:schemeClr val="bg1"/>
                </a:solidFill>
              </a:rPr>
              <a:t>动态捕捉能力</a:t>
            </a:r>
            <a:r>
              <a:rPr lang="en-US" altLang="zh-CN" dirty="0">
                <a:solidFill>
                  <a:schemeClr val="bg1"/>
                </a:solidFill>
              </a:rPr>
              <a:t>”</a:t>
            </a:r>
            <a:r>
              <a:rPr lang="zh-CN" altLang="en-US" dirty="0">
                <a:solidFill>
                  <a:schemeClr val="bg1"/>
                </a:solidFill>
              </a:rPr>
              <a:t>。</a:t>
            </a:r>
            <a:endParaRPr lang="zh-CN" altLang="en-US" dirty="0">
              <a:solidFill>
                <a:schemeClr val="bg1"/>
              </a:solidFill>
            </a:endParaRPr>
          </a:p>
          <a:p>
            <a:r>
              <a:rPr lang="en-US" altLang="zh-CN" dirty="0">
                <a:solidFill>
                  <a:srgbClr val="FF0000"/>
                </a:solidFill>
              </a:rPr>
              <a:t>4. </a:t>
            </a:r>
            <a:r>
              <a:rPr lang="zh-CN" altLang="en-US" dirty="0">
                <a:solidFill>
                  <a:srgbClr val="FF0000"/>
                </a:solidFill>
              </a:rPr>
              <a:t>图像格式（</a:t>
            </a:r>
            <a:r>
              <a:rPr lang="en-US" altLang="zh-CN" dirty="0">
                <a:solidFill>
                  <a:srgbClr val="FF0000"/>
                </a:solidFill>
              </a:rPr>
              <a:t>Image Format</a:t>
            </a:r>
            <a:r>
              <a:rPr lang="zh-CN" altLang="en-US" dirty="0">
                <a:solidFill>
                  <a:srgbClr val="FF0000"/>
                </a:solidFill>
              </a:rPr>
              <a:t>）</a:t>
            </a:r>
            <a:endParaRPr lang="zh-CN" altLang="en-US" dirty="0">
              <a:solidFill>
                <a:srgbClr val="FF0000"/>
              </a:solidFill>
            </a:endParaRPr>
          </a:p>
          <a:p>
            <a:r>
              <a:rPr lang="zh-CN" altLang="en-US" dirty="0">
                <a:solidFill>
                  <a:schemeClr val="bg1"/>
                </a:solidFill>
              </a:rPr>
              <a:t>像素格式（</a:t>
            </a:r>
            <a:r>
              <a:rPr lang="en-US" altLang="zh-CN" dirty="0">
                <a:solidFill>
                  <a:schemeClr val="bg1"/>
                </a:solidFill>
              </a:rPr>
              <a:t>Pixel Format</a:t>
            </a:r>
            <a:r>
              <a:rPr lang="zh-CN" altLang="en-US" dirty="0">
                <a:solidFill>
                  <a:schemeClr val="bg1"/>
                </a:solidFill>
              </a:rPr>
              <a:t>）：决定图像的颜色通道和数据深度，常见类型：</a:t>
            </a:r>
            <a:endParaRPr lang="zh-CN" altLang="en-US" dirty="0">
              <a:solidFill>
                <a:schemeClr val="bg1"/>
              </a:solidFill>
            </a:endParaRPr>
          </a:p>
          <a:p>
            <a:r>
              <a:rPr lang="en-US" altLang="zh-CN" dirty="0">
                <a:solidFill>
                  <a:schemeClr val="bg1"/>
                </a:solidFill>
              </a:rPr>
              <a:t>    </a:t>
            </a:r>
            <a:r>
              <a:rPr lang="zh-CN" altLang="en-US" dirty="0">
                <a:solidFill>
                  <a:schemeClr val="bg1"/>
                </a:solidFill>
              </a:rPr>
              <a:t>灰度图、彩色图、高深度图。</a:t>
            </a:r>
            <a:endParaRPr lang="zh-CN" altLang="en-US" dirty="0">
              <a:solidFill>
                <a:schemeClr val="bg1"/>
              </a:solidFill>
            </a:endParaRPr>
          </a:p>
          <a:p>
            <a:r>
              <a:rPr lang="zh-CN" altLang="en-US" dirty="0">
                <a:solidFill>
                  <a:schemeClr val="bg1"/>
                </a:solidFill>
              </a:rPr>
              <a:t>压缩格式（</a:t>
            </a:r>
            <a:r>
              <a:rPr lang="en-US" altLang="zh-CN" dirty="0">
                <a:solidFill>
                  <a:schemeClr val="bg1"/>
                </a:solidFill>
              </a:rPr>
              <a:t>Compression</a:t>
            </a:r>
            <a:r>
              <a:rPr lang="zh-CN" altLang="en-US" dirty="0">
                <a:solidFill>
                  <a:schemeClr val="bg1"/>
                </a:solidFill>
              </a:rPr>
              <a:t>）：如</a:t>
            </a:r>
            <a:r>
              <a:rPr lang="en-US" altLang="zh-CN" dirty="0">
                <a:solidFill>
                  <a:schemeClr val="bg1"/>
                </a:solidFill>
              </a:rPr>
              <a:t> JPEG</a:t>
            </a:r>
            <a:r>
              <a:rPr lang="zh-CN" altLang="en-US" dirty="0">
                <a:solidFill>
                  <a:schemeClr val="bg1"/>
                </a:solidFill>
              </a:rPr>
              <a:t>（有损压缩，节省存储空间，适合视觉预览）、</a:t>
            </a:r>
            <a:r>
              <a:rPr lang="en-US" altLang="zh-CN" dirty="0">
                <a:solidFill>
                  <a:schemeClr val="bg1"/>
                </a:solidFill>
              </a:rPr>
              <a:t>RAW</a:t>
            </a:r>
            <a:r>
              <a:rPr lang="zh-CN" altLang="en-US" dirty="0">
                <a:solidFill>
                  <a:schemeClr val="bg1"/>
                </a:solidFill>
              </a:rPr>
              <a:t>（无损压缩，保留原始传感器数据，适合后期处理和高精度分析）。</a:t>
            </a:r>
            <a:endParaRPr lang="zh-CN" altLang="en-US" dirty="0">
              <a:solidFill>
                <a:schemeClr val="bg1"/>
              </a:solidFill>
            </a:endParaRPr>
          </a:p>
        </p:txBody>
      </p:sp>
      <p:sp>
        <p:nvSpPr>
          <p:cNvPr id="5" name="文本框 4"/>
          <p:cNvSpPr txBox="1"/>
          <p:nvPr/>
        </p:nvSpPr>
        <p:spPr>
          <a:xfrm>
            <a:off x="815975" y="2785745"/>
            <a:ext cx="5080000" cy="270510"/>
          </a:xfrm>
          <a:prstGeom prst="rect">
            <a:avLst/>
          </a:prstGeom>
        </p:spPr>
        <p:txBody>
          <a:bodyPr>
            <a:spAutoFit/>
          </a:bodyPr>
          <a:p>
            <a:pPr marL="0" indent="0">
              <a:lnSpc>
                <a:spcPts val="1400"/>
              </a:lnSpc>
              <a:spcBef>
                <a:spcPct val="0"/>
              </a:spcBef>
              <a:spcAft>
                <a:spcPct val="0"/>
              </a:spcAft>
            </a:pPr>
            <a:endParaRPr lang="zh-CN" altLang="en-US" sz="1600" b="0" i="0">
              <a:latin typeface="Inter"/>
              <a:ea typeface="Inte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标题 1"/>
          <p:cNvSpPr/>
          <p:nvPr/>
        </p:nvSpPr>
        <p:spPr>
          <a:xfrm>
            <a:off x="726440" y="2729230"/>
            <a:ext cx="4410710" cy="958215"/>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30000"/>
              </a:lnSpc>
            </a:pPr>
            <a:r>
              <a:rPr lang="zh-CN" altLang="en-US" sz="2800" b="1" spc="-1" dirty="0">
                <a:solidFill>
                  <a:srgbClr val="0570FF"/>
                </a:solidFill>
                <a:latin typeface="等线" panose="02010600030101010101" charset="-122"/>
              </a:rPr>
              <a:t>项目实践：车辆计数</a:t>
            </a:r>
            <a:r>
              <a:rPr lang="zh-CN" altLang="en-US" sz="2800" b="1" spc="-1" dirty="0">
                <a:solidFill>
                  <a:srgbClr val="0570FF"/>
                </a:solidFill>
                <a:latin typeface="等线" panose="02010600030101010101" charset="-122"/>
              </a:rPr>
              <a:t>检测</a:t>
            </a:r>
            <a:endParaRPr lang="zh-CN" altLang="en-US" sz="2800" b="1" spc="-1" dirty="0">
              <a:solidFill>
                <a:srgbClr val="0570FF"/>
              </a:solidFill>
              <a:latin typeface="等线" panose="02010600030101010101" charset="-122"/>
            </a:endParaRPr>
          </a:p>
        </p:txBody>
      </p:sp>
      <p:sp>
        <p:nvSpPr>
          <p:cNvPr id="116" name="标题 1"/>
          <p:cNvSpPr/>
          <p:nvPr/>
        </p:nvSpPr>
        <p:spPr>
          <a:xfrm>
            <a:off x="482013" y="4243140"/>
            <a:ext cx="331920" cy="313920"/>
          </a:xfrm>
          <a:custGeom>
            <a:avLst/>
            <a:gdLst/>
            <a:ahLst/>
            <a:cxnLst/>
            <a:rect l="l" t="t" r="r" b="b"/>
            <a:pathLst>
              <a:path w="1043464" h="986885">
                <a:moveTo>
                  <a:pt x="1004888" y="909733"/>
                </a:moveTo>
                <a:cubicBezTo>
                  <a:pt x="1026193" y="909733"/>
                  <a:pt x="1043464" y="927004"/>
                  <a:pt x="1043464" y="948309"/>
                </a:cubicBezTo>
                <a:cubicBezTo>
                  <a:pt x="1043464" y="969614"/>
                  <a:pt x="1026193" y="986885"/>
                  <a:pt x="1004888" y="986885"/>
                </a:cubicBezTo>
                <a:cubicBezTo>
                  <a:pt x="983583" y="986885"/>
                  <a:pt x="966312" y="969614"/>
                  <a:pt x="966312" y="948309"/>
                </a:cubicBezTo>
                <a:cubicBezTo>
                  <a:pt x="966312" y="927004"/>
                  <a:pt x="983583" y="909733"/>
                  <a:pt x="1004888" y="909733"/>
                </a:cubicBezTo>
                <a:close/>
                <a:moveTo>
                  <a:pt x="521732" y="909733"/>
                </a:moveTo>
                <a:cubicBezTo>
                  <a:pt x="543037" y="909733"/>
                  <a:pt x="560308" y="927004"/>
                  <a:pt x="560308" y="948309"/>
                </a:cubicBezTo>
                <a:cubicBezTo>
                  <a:pt x="560308" y="969614"/>
                  <a:pt x="543037" y="986885"/>
                  <a:pt x="521732" y="986885"/>
                </a:cubicBezTo>
                <a:cubicBezTo>
                  <a:pt x="500427" y="986885"/>
                  <a:pt x="483156" y="969614"/>
                  <a:pt x="483156" y="948309"/>
                </a:cubicBezTo>
                <a:cubicBezTo>
                  <a:pt x="483156" y="927004"/>
                  <a:pt x="500427" y="909733"/>
                  <a:pt x="521732" y="909733"/>
                </a:cubicBezTo>
                <a:close/>
                <a:moveTo>
                  <a:pt x="38576" y="909733"/>
                </a:moveTo>
                <a:cubicBezTo>
                  <a:pt x="59881" y="909733"/>
                  <a:pt x="77152" y="927004"/>
                  <a:pt x="77152" y="948309"/>
                </a:cubicBezTo>
                <a:cubicBezTo>
                  <a:pt x="77152" y="969614"/>
                  <a:pt x="59881" y="986885"/>
                  <a:pt x="38576" y="986885"/>
                </a:cubicBezTo>
                <a:cubicBezTo>
                  <a:pt x="17271" y="986885"/>
                  <a:pt x="0" y="969614"/>
                  <a:pt x="0" y="948309"/>
                </a:cubicBezTo>
                <a:cubicBezTo>
                  <a:pt x="0" y="927004"/>
                  <a:pt x="17271" y="909733"/>
                  <a:pt x="38576" y="909733"/>
                </a:cubicBezTo>
                <a:close/>
                <a:moveTo>
                  <a:pt x="1004888" y="454866"/>
                </a:moveTo>
                <a:cubicBezTo>
                  <a:pt x="1026193" y="454866"/>
                  <a:pt x="1043464" y="472137"/>
                  <a:pt x="1043464" y="493442"/>
                </a:cubicBezTo>
                <a:cubicBezTo>
                  <a:pt x="1043464" y="514747"/>
                  <a:pt x="1026193" y="532018"/>
                  <a:pt x="1004888" y="532018"/>
                </a:cubicBezTo>
                <a:cubicBezTo>
                  <a:pt x="983583" y="532018"/>
                  <a:pt x="966312" y="514747"/>
                  <a:pt x="966312" y="493442"/>
                </a:cubicBezTo>
                <a:cubicBezTo>
                  <a:pt x="966312" y="472137"/>
                  <a:pt x="983583" y="454866"/>
                  <a:pt x="1004888" y="454866"/>
                </a:cubicBezTo>
                <a:close/>
                <a:moveTo>
                  <a:pt x="521732" y="454866"/>
                </a:moveTo>
                <a:cubicBezTo>
                  <a:pt x="543037" y="454866"/>
                  <a:pt x="560308" y="472137"/>
                  <a:pt x="560308" y="493442"/>
                </a:cubicBezTo>
                <a:cubicBezTo>
                  <a:pt x="560308" y="514747"/>
                  <a:pt x="543037" y="532018"/>
                  <a:pt x="521732" y="532018"/>
                </a:cubicBezTo>
                <a:cubicBezTo>
                  <a:pt x="500427" y="532018"/>
                  <a:pt x="483156" y="514747"/>
                  <a:pt x="483156" y="493442"/>
                </a:cubicBezTo>
                <a:cubicBezTo>
                  <a:pt x="483156" y="472137"/>
                  <a:pt x="500427" y="454866"/>
                  <a:pt x="521732" y="454866"/>
                </a:cubicBezTo>
                <a:close/>
                <a:moveTo>
                  <a:pt x="38576" y="454866"/>
                </a:moveTo>
                <a:cubicBezTo>
                  <a:pt x="59881" y="454866"/>
                  <a:pt x="77152" y="472137"/>
                  <a:pt x="77152" y="493442"/>
                </a:cubicBezTo>
                <a:cubicBezTo>
                  <a:pt x="77152" y="514747"/>
                  <a:pt x="59881" y="532018"/>
                  <a:pt x="38576" y="532018"/>
                </a:cubicBezTo>
                <a:cubicBezTo>
                  <a:pt x="17271" y="532018"/>
                  <a:pt x="0" y="514747"/>
                  <a:pt x="0" y="493442"/>
                </a:cubicBezTo>
                <a:cubicBezTo>
                  <a:pt x="0" y="472137"/>
                  <a:pt x="17271" y="454866"/>
                  <a:pt x="38576" y="454866"/>
                </a:cubicBezTo>
                <a:close/>
                <a:moveTo>
                  <a:pt x="1004888" y="0"/>
                </a:moveTo>
                <a:cubicBezTo>
                  <a:pt x="1026193" y="0"/>
                  <a:pt x="1043464" y="17271"/>
                  <a:pt x="1043464" y="38576"/>
                </a:cubicBezTo>
                <a:cubicBezTo>
                  <a:pt x="1043464" y="59881"/>
                  <a:pt x="1026193" y="77152"/>
                  <a:pt x="1004888" y="77152"/>
                </a:cubicBezTo>
                <a:cubicBezTo>
                  <a:pt x="983583" y="77152"/>
                  <a:pt x="966312" y="59881"/>
                  <a:pt x="966312" y="38576"/>
                </a:cubicBezTo>
                <a:cubicBezTo>
                  <a:pt x="966312" y="17271"/>
                  <a:pt x="983583" y="0"/>
                  <a:pt x="1004888" y="0"/>
                </a:cubicBezTo>
                <a:close/>
                <a:moveTo>
                  <a:pt x="521732" y="0"/>
                </a:moveTo>
                <a:cubicBezTo>
                  <a:pt x="543037" y="0"/>
                  <a:pt x="560308" y="17271"/>
                  <a:pt x="560308" y="38576"/>
                </a:cubicBezTo>
                <a:cubicBezTo>
                  <a:pt x="560308" y="59881"/>
                  <a:pt x="543037" y="77152"/>
                  <a:pt x="521732" y="77152"/>
                </a:cubicBezTo>
                <a:cubicBezTo>
                  <a:pt x="500427" y="77152"/>
                  <a:pt x="483156" y="59881"/>
                  <a:pt x="483156" y="38576"/>
                </a:cubicBezTo>
                <a:cubicBezTo>
                  <a:pt x="483156" y="17271"/>
                  <a:pt x="500427" y="0"/>
                  <a:pt x="521732" y="0"/>
                </a:cubicBezTo>
                <a:close/>
                <a:moveTo>
                  <a:pt x="38576" y="0"/>
                </a:moveTo>
                <a:cubicBezTo>
                  <a:pt x="59881" y="0"/>
                  <a:pt x="77152" y="17271"/>
                  <a:pt x="77152" y="38576"/>
                </a:cubicBezTo>
                <a:cubicBezTo>
                  <a:pt x="77152" y="59881"/>
                  <a:pt x="59881" y="77152"/>
                  <a:pt x="38576" y="77152"/>
                </a:cubicBezTo>
                <a:cubicBezTo>
                  <a:pt x="17271" y="77152"/>
                  <a:pt x="0" y="59881"/>
                  <a:pt x="0" y="38576"/>
                </a:cubicBezTo>
                <a:cubicBezTo>
                  <a:pt x="0" y="17271"/>
                  <a:pt x="17271" y="0"/>
                  <a:pt x="38576" y="0"/>
                </a:cubicBezTo>
                <a:close/>
              </a:path>
            </a:pathLst>
          </a:custGeom>
          <a:gradFill rotWithShape="0">
            <a:gsLst>
              <a:gs pos="0">
                <a:srgbClr val="FFFFFF"/>
              </a:gs>
              <a:gs pos="100000">
                <a:srgbClr val="FFFFFF">
                  <a:alpha val="0"/>
                </a:srgbClr>
              </a:gs>
            </a:gsLst>
            <a:lin ang="18900000"/>
          </a:gradFill>
          <a:ln w="12600">
            <a:noFill/>
          </a:ln>
        </p:spPr>
        <p:style>
          <a:lnRef idx="0">
            <a:scrgbClr r="0" g="0" b="0"/>
          </a:lnRef>
          <a:fillRef idx="0">
            <a:scrgbClr r="0" g="0" b="0"/>
          </a:fillRef>
          <a:effectRef idx="0">
            <a:scrgbClr r="0" g="0" b="0"/>
          </a:effectRef>
          <a:fontRef idx="minor"/>
        </p:style>
      </p:sp>
      <p:sp>
        <p:nvSpPr>
          <p:cNvPr id="117" name="标题 1"/>
          <p:cNvSpPr/>
          <p:nvPr/>
        </p:nvSpPr>
        <p:spPr>
          <a:xfrm>
            <a:off x="395104" y="1743533"/>
            <a:ext cx="494640" cy="468000"/>
          </a:xfrm>
          <a:custGeom>
            <a:avLst/>
            <a:gdLst/>
            <a:ahLst/>
            <a:cxnLst/>
            <a:rect l="l" t="t" r="r" b="b"/>
            <a:pathLst>
              <a:path w="1043464" h="986885">
                <a:moveTo>
                  <a:pt x="1004888" y="909733"/>
                </a:moveTo>
                <a:cubicBezTo>
                  <a:pt x="1026193" y="909733"/>
                  <a:pt x="1043464" y="927004"/>
                  <a:pt x="1043464" y="948309"/>
                </a:cubicBezTo>
                <a:cubicBezTo>
                  <a:pt x="1043464" y="969614"/>
                  <a:pt x="1026193" y="986885"/>
                  <a:pt x="1004888" y="986885"/>
                </a:cubicBezTo>
                <a:cubicBezTo>
                  <a:pt x="983583" y="986885"/>
                  <a:pt x="966312" y="969614"/>
                  <a:pt x="966312" y="948309"/>
                </a:cubicBezTo>
                <a:cubicBezTo>
                  <a:pt x="966312" y="927004"/>
                  <a:pt x="983583" y="909733"/>
                  <a:pt x="1004888" y="909733"/>
                </a:cubicBezTo>
                <a:close/>
                <a:moveTo>
                  <a:pt x="521732" y="909733"/>
                </a:moveTo>
                <a:cubicBezTo>
                  <a:pt x="543037" y="909733"/>
                  <a:pt x="560308" y="927004"/>
                  <a:pt x="560308" y="948309"/>
                </a:cubicBezTo>
                <a:cubicBezTo>
                  <a:pt x="560308" y="969614"/>
                  <a:pt x="543037" y="986885"/>
                  <a:pt x="521732" y="986885"/>
                </a:cubicBezTo>
                <a:cubicBezTo>
                  <a:pt x="500427" y="986885"/>
                  <a:pt x="483156" y="969614"/>
                  <a:pt x="483156" y="948309"/>
                </a:cubicBezTo>
                <a:cubicBezTo>
                  <a:pt x="483156" y="927004"/>
                  <a:pt x="500427" y="909733"/>
                  <a:pt x="521732" y="909733"/>
                </a:cubicBezTo>
                <a:close/>
                <a:moveTo>
                  <a:pt x="38576" y="909733"/>
                </a:moveTo>
                <a:cubicBezTo>
                  <a:pt x="59881" y="909733"/>
                  <a:pt x="77152" y="927004"/>
                  <a:pt x="77152" y="948309"/>
                </a:cubicBezTo>
                <a:cubicBezTo>
                  <a:pt x="77152" y="969614"/>
                  <a:pt x="59881" y="986885"/>
                  <a:pt x="38576" y="986885"/>
                </a:cubicBezTo>
                <a:cubicBezTo>
                  <a:pt x="17271" y="986885"/>
                  <a:pt x="0" y="969614"/>
                  <a:pt x="0" y="948309"/>
                </a:cubicBezTo>
                <a:cubicBezTo>
                  <a:pt x="0" y="927004"/>
                  <a:pt x="17271" y="909733"/>
                  <a:pt x="38576" y="909733"/>
                </a:cubicBezTo>
                <a:close/>
                <a:moveTo>
                  <a:pt x="1004888" y="454866"/>
                </a:moveTo>
                <a:cubicBezTo>
                  <a:pt x="1026193" y="454866"/>
                  <a:pt x="1043464" y="472137"/>
                  <a:pt x="1043464" y="493442"/>
                </a:cubicBezTo>
                <a:cubicBezTo>
                  <a:pt x="1043464" y="514747"/>
                  <a:pt x="1026193" y="532018"/>
                  <a:pt x="1004888" y="532018"/>
                </a:cubicBezTo>
                <a:cubicBezTo>
                  <a:pt x="983583" y="532018"/>
                  <a:pt x="966312" y="514747"/>
                  <a:pt x="966312" y="493442"/>
                </a:cubicBezTo>
                <a:cubicBezTo>
                  <a:pt x="966312" y="472137"/>
                  <a:pt x="983583" y="454866"/>
                  <a:pt x="1004888" y="454866"/>
                </a:cubicBezTo>
                <a:close/>
                <a:moveTo>
                  <a:pt x="521732" y="454866"/>
                </a:moveTo>
                <a:cubicBezTo>
                  <a:pt x="543037" y="454866"/>
                  <a:pt x="560308" y="472137"/>
                  <a:pt x="560308" y="493442"/>
                </a:cubicBezTo>
                <a:cubicBezTo>
                  <a:pt x="560308" y="514747"/>
                  <a:pt x="543037" y="532018"/>
                  <a:pt x="521732" y="532018"/>
                </a:cubicBezTo>
                <a:cubicBezTo>
                  <a:pt x="500427" y="532018"/>
                  <a:pt x="483156" y="514747"/>
                  <a:pt x="483156" y="493442"/>
                </a:cubicBezTo>
                <a:cubicBezTo>
                  <a:pt x="483156" y="472137"/>
                  <a:pt x="500427" y="454866"/>
                  <a:pt x="521732" y="454866"/>
                </a:cubicBezTo>
                <a:close/>
                <a:moveTo>
                  <a:pt x="38576" y="454866"/>
                </a:moveTo>
                <a:cubicBezTo>
                  <a:pt x="59881" y="454866"/>
                  <a:pt x="77152" y="472137"/>
                  <a:pt x="77152" y="493442"/>
                </a:cubicBezTo>
                <a:cubicBezTo>
                  <a:pt x="77152" y="514747"/>
                  <a:pt x="59881" y="532018"/>
                  <a:pt x="38576" y="532018"/>
                </a:cubicBezTo>
                <a:cubicBezTo>
                  <a:pt x="17271" y="532018"/>
                  <a:pt x="0" y="514747"/>
                  <a:pt x="0" y="493442"/>
                </a:cubicBezTo>
                <a:cubicBezTo>
                  <a:pt x="0" y="472137"/>
                  <a:pt x="17271" y="454866"/>
                  <a:pt x="38576" y="454866"/>
                </a:cubicBezTo>
                <a:close/>
                <a:moveTo>
                  <a:pt x="1004888" y="0"/>
                </a:moveTo>
                <a:cubicBezTo>
                  <a:pt x="1026193" y="0"/>
                  <a:pt x="1043464" y="17271"/>
                  <a:pt x="1043464" y="38576"/>
                </a:cubicBezTo>
                <a:cubicBezTo>
                  <a:pt x="1043464" y="59881"/>
                  <a:pt x="1026193" y="77152"/>
                  <a:pt x="1004888" y="77152"/>
                </a:cubicBezTo>
                <a:cubicBezTo>
                  <a:pt x="983583" y="77152"/>
                  <a:pt x="966312" y="59881"/>
                  <a:pt x="966312" y="38576"/>
                </a:cubicBezTo>
                <a:cubicBezTo>
                  <a:pt x="966312" y="17271"/>
                  <a:pt x="983583" y="0"/>
                  <a:pt x="1004888" y="0"/>
                </a:cubicBezTo>
                <a:close/>
                <a:moveTo>
                  <a:pt x="521732" y="0"/>
                </a:moveTo>
                <a:cubicBezTo>
                  <a:pt x="543037" y="0"/>
                  <a:pt x="560308" y="17271"/>
                  <a:pt x="560308" y="38576"/>
                </a:cubicBezTo>
                <a:cubicBezTo>
                  <a:pt x="560308" y="59881"/>
                  <a:pt x="543037" y="77152"/>
                  <a:pt x="521732" y="77152"/>
                </a:cubicBezTo>
                <a:cubicBezTo>
                  <a:pt x="500427" y="77152"/>
                  <a:pt x="483156" y="59881"/>
                  <a:pt x="483156" y="38576"/>
                </a:cubicBezTo>
                <a:cubicBezTo>
                  <a:pt x="483156" y="17271"/>
                  <a:pt x="500427" y="0"/>
                  <a:pt x="521732" y="0"/>
                </a:cubicBezTo>
                <a:close/>
                <a:moveTo>
                  <a:pt x="38576" y="0"/>
                </a:moveTo>
                <a:cubicBezTo>
                  <a:pt x="59881" y="0"/>
                  <a:pt x="77152" y="17271"/>
                  <a:pt x="77152" y="38576"/>
                </a:cubicBezTo>
                <a:cubicBezTo>
                  <a:pt x="77152" y="59881"/>
                  <a:pt x="59881" y="77152"/>
                  <a:pt x="38576" y="77152"/>
                </a:cubicBezTo>
                <a:cubicBezTo>
                  <a:pt x="17271" y="77152"/>
                  <a:pt x="0" y="59881"/>
                  <a:pt x="0" y="38576"/>
                </a:cubicBezTo>
                <a:cubicBezTo>
                  <a:pt x="0" y="17271"/>
                  <a:pt x="17271" y="0"/>
                  <a:pt x="38576" y="0"/>
                </a:cubicBezTo>
                <a:close/>
              </a:path>
            </a:pathLst>
          </a:custGeom>
          <a:solidFill>
            <a:schemeClr val="bg1"/>
          </a:solidFill>
          <a:ln w="12600">
            <a:noFill/>
          </a:ln>
        </p:spPr>
        <p:style>
          <a:lnRef idx="0">
            <a:scrgbClr r="0" g="0" b="0"/>
          </a:lnRef>
          <a:fillRef idx="0">
            <a:scrgbClr r="0" g="0" b="0"/>
          </a:fillRef>
          <a:effectRef idx="0">
            <a:scrgbClr r="0" g="0" b="0"/>
          </a:effectRef>
          <a:fontRef idx="minor"/>
        </p:style>
      </p:sp>
      <p:sp>
        <p:nvSpPr>
          <p:cNvPr id="118" name="标题 1"/>
          <p:cNvSpPr/>
          <p:nvPr/>
        </p:nvSpPr>
        <p:spPr>
          <a:xfrm>
            <a:off x="690880" y="1312545"/>
            <a:ext cx="6246495" cy="1147445"/>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30000"/>
              </a:lnSpc>
              <a:buNone/>
            </a:pPr>
            <a:r>
              <a:rPr lang="en-US" sz="3600" b="0" strike="noStrike" spc="-1">
                <a:solidFill>
                  <a:srgbClr val="FFFFFF"/>
                </a:solidFill>
                <a:latin typeface="Source Han Sans CN Bold"/>
                <a:ea typeface="Source Han Sans CN Bold"/>
              </a:rPr>
              <a:t>Part</a:t>
            </a:r>
            <a:endParaRPr lang="en-US" sz="3600" b="0" strike="noStrike" spc="-1">
              <a:latin typeface="Arial" panose="020B0604020202020204"/>
            </a:endParaRPr>
          </a:p>
        </p:txBody>
      </p:sp>
      <p:sp>
        <p:nvSpPr>
          <p:cNvPr id="119" name="标题 1"/>
          <p:cNvSpPr/>
          <p:nvPr/>
        </p:nvSpPr>
        <p:spPr>
          <a:xfrm>
            <a:off x="1867680" y="1312560"/>
            <a:ext cx="1010160" cy="1147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30000"/>
              </a:lnSpc>
              <a:buNone/>
            </a:pPr>
            <a:r>
              <a:rPr lang="en-US" sz="3600" b="0" strike="noStrike" spc="-1" dirty="0">
                <a:solidFill>
                  <a:srgbClr val="FFFFFF"/>
                </a:solidFill>
                <a:latin typeface="OPPOSans H"/>
                <a:ea typeface="OPPOSans H"/>
              </a:rPr>
              <a:t>05</a:t>
            </a:r>
            <a:endParaRPr lang="en-US" sz="3600" b="0" strike="noStrike" spc="-1" dirty="0">
              <a:latin typeface="Arial" panose="020B0604020202020204"/>
            </a:endParaRPr>
          </a:p>
        </p:txBody>
      </p:sp>
      <p:sp>
        <p:nvSpPr>
          <p:cNvPr id="122" name="标题 1"/>
          <p:cNvSpPr/>
          <p:nvPr/>
        </p:nvSpPr>
        <p:spPr>
          <a:xfrm>
            <a:off x="720360" y="4078080"/>
            <a:ext cx="1769400" cy="3301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50000"/>
              </a:lnSpc>
              <a:buNone/>
            </a:pPr>
            <a:r>
              <a:rPr lang="en-US" sz="1200" b="0" strike="noStrike" spc="-1">
                <a:solidFill>
                  <a:srgbClr val="FFFFFF">
                    <a:alpha val="70000"/>
                  </a:srgbClr>
                </a:solidFill>
                <a:latin typeface="Source Han Sans"/>
                <a:ea typeface="Source Han Sans"/>
              </a:rPr>
              <a:t>POWERPOINT DESIGN</a:t>
            </a:r>
            <a:endParaRPr lang="en-US" sz="1200" b="0" strike="noStrike" spc="-1">
              <a:latin typeface="Arial" panose="020B0604020202020204"/>
            </a:endParaRPr>
          </a:p>
        </p:txBody>
      </p:sp>
      <p:sp>
        <p:nvSpPr>
          <p:cNvPr id="123" name="线条 1"/>
          <p:cNvSpPr/>
          <p:nvPr/>
        </p:nvSpPr>
        <p:spPr>
          <a:xfrm>
            <a:off x="2402640" y="4243320"/>
            <a:ext cx="3027960" cy="360"/>
          </a:xfrm>
          <a:prstGeom prst="line">
            <a:avLst/>
          </a:prstGeom>
          <a:ln w="6840" cap="sq">
            <a:solidFill>
              <a:srgbClr val="FFFFFF"/>
            </a:solidFill>
            <a:miter/>
          </a:ln>
        </p:spPr>
        <p:style>
          <a:lnRef idx="0">
            <a:scrgbClr r="0" g="0" b="0"/>
          </a:lnRef>
          <a:fillRef idx="0">
            <a:scrgbClr r="0" g="0" b="0"/>
          </a:fillRef>
          <a:effectRef idx="0">
            <a:scrgbClr r="0" g="0" b="0"/>
          </a:effectRef>
          <a:fontRef idx="minor"/>
        </p:style>
      </p:sp>
      <p:sp>
        <p:nvSpPr>
          <p:cNvPr id="2" name="标题 13"/>
          <p:cNvSpPr/>
          <p:nvPr/>
        </p:nvSpPr>
        <p:spPr>
          <a:xfrm>
            <a:off x="395104" y="647925"/>
            <a:ext cx="2157852" cy="3301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50000"/>
              </a:lnSpc>
              <a:buNone/>
            </a:pPr>
            <a:r>
              <a:rPr lang="en-US" altLang="zh-CN" sz="1200" b="0" strike="noStrike" spc="-1" dirty="0">
                <a:solidFill>
                  <a:schemeClr val="bg1"/>
                </a:solidFill>
                <a:latin typeface="Arial" panose="020B0604020202020204"/>
              </a:rPr>
              <a:t>HFUT-XC  WDR</a:t>
            </a:r>
            <a:r>
              <a:rPr lang="zh-CN" altLang="en-US" sz="1200" b="0" strike="noStrike" spc="-1" dirty="0">
                <a:solidFill>
                  <a:schemeClr val="bg1"/>
                </a:solidFill>
                <a:latin typeface="Arial" panose="020B0604020202020204"/>
              </a:rPr>
              <a:t>机器人实验室</a:t>
            </a:r>
            <a:endParaRPr lang="en-US" sz="1200" b="0" strike="noStrike" spc="-1" dirty="0">
              <a:solidFill>
                <a:schemeClr val="bg1"/>
              </a:solidFill>
              <a:latin typeface="Arial" panose="020B0604020202020204"/>
            </a:endParaRPr>
          </a:p>
        </p:txBody>
      </p:sp>
      <p:pic>
        <p:nvPicPr>
          <p:cNvPr id="3" name="图片 2"/>
          <p:cNvPicPr>
            <a:picLocks noChangeAspect="1"/>
          </p:cNvPicPr>
          <p:nvPr/>
        </p:nvPicPr>
        <p:blipFill>
          <a:blip r:embed="rId1" cstate="print">
            <a:lum bright="70000" contrast="-70000"/>
            <a:extLst>
              <a:ext uri="{28A0092B-C50C-407E-A947-70E740481C1C}">
                <a14:useLocalDpi xmlns:a14="http://schemas.microsoft.com/office/drawing/2010/main" val="0"/>
              </a:ext>
            </a:extLst>
          </a:blip>
          <a:srcRect t="24488" b="28365"/>
          <a:stretch>
            <a:fillRect/>
          </a:stretch>
        </p:blipFill>
        <p:spPr>
          <a:xfrm>
            <a:off x="213548" y="70958"/>
            <a:ext cx="2189092" cy="729933"/>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标题 1"/>
          <p:cNvSpPr/>
          <p:nvPr/>
        </p:nvSpPr>
        <p:spPr>
          <a:xfrm>
            <a:off x="654018" y="1043276"/>
            <a:ext cx="11220908" cy="1313299"/>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30000"/>
              </a:lnSpc>
              <a:buNone/>
            </a:pPr>
            <a:endParaRPr lang="en-US" sz="2400" b="0" strike="noStrike" spc="-1" dirty="0">
              <a:solidFill>
                <a:schemeClr val="bg1"/>
              </a:solidFill>
              <a:latin typeface="Arial" panose="020B0604020202020204"/>
            </a:endParaRPr>
          </a:p>
        </p:txBody>
      </p:sp>
      <p:sp>
        <p:nvSpPr>
          <p:cNvPr id="2" name="标题 13"/>
          <p:cNvSpPr/>
          <p:nvPr/>
        </p:nvSpPr>
        <p:spPr>
          <a:xfrm>
            <a:off x="395104" y="647925"/>
            <a:ext cx="2157852" cy="3301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50000"/>
              </a:lnSpc>
              <a:buNone/>
            </a:pPr>
            <a:r>
              <a:rPr lang="en-US" altLang="zh-CN" sz="1200" b="0" strike="noStrike" spc="-1" dirty="0">
                <a:solidFill>
                  <a:schemeClr val="bg1"/>
                </a:solidFill>
                <a:latin typeface="Arial" panose="020B0604020202020204"/>
              </a:rPr>
              <a:t>HFUT-XC  WDR</a:t>
            </a:r>
            <a:r>
              <a:rPr lang="zh-CN" altLang="en-US" sz="1200" b="0" strike="noStrike" spc="-1" dirty="0">
                <a:solidFill>
                  <a:schemeClr val="bg1"/>
                </a:solidFill>
                <a:latin typeface="Arial" panose="020B0604020202020204"/>
              </a:rPr>
              <a:t>机器人实验室</a:t>
            </a:r>
            <a:endParaRPr lang="en-US" sz="1200" b="0" strike="noStrike" spc="-1" dirty="0">
              <a:solidFill>
                <a:schemeClr val="bg1"/>
              </a:solidFill>
              <a:latin typeface="Arial" panose="020B0604020202020204"/>
            </a:endParaRPr>
          </a:p>
        </p:txBody>
      </p:sp>
      <p:pic>
        <p:nvPicPr>
          <p:cNvPr id="3" name="图片 2"/>
          <p:cNvPicPr>
            <a:picLocks noChangeAspect="1"/>
          </p:cNvPicPr>
          <p:nvPr/>
        </p:nvPicPr>
        <p:blipFill>
          <a:blip r:embed="rId1" cstate="print">
            <a:lum bright="70000" contrast="-70000"/>
            <a:extLst>
              <a:ext uri="{28A0092B-C50C-407E-A947-70E740481C1C}">
                <a14:useLocalDpi xmlns:a14="http://schemas.microsoft.com/office/drawing/2010/main" val="0"/>
              </a:ext>
            </a:extLst>
          </a:blip>
          <a:srcRect t="24488" b="28365"/>
          <a:stretch>
            <a:fillRect/>
          </a:stretch>
        </p:blipFill>
        <p:spPr>
          <a:xfrm>
            <a:off x="213548" y="70958"/>
            <a:ext cx="2189092" cy="729933"/>
          </a:xfrm>
          <a:prstGeom prst="rect">
            <a:avLst/>
          </a:prstGeom>
        </p:spPr>
      </p:pic>
      <p:sp>
        <p:nvSpPr>
          <p:cNvPr id="7" name="文本框 6"/>
          <p:cNvSpPr txBox="1"/>
          <p:nvPr/>
        </p:nvSpPr>
        <p:spPr>
          <a:xfrm>
            <a:off x="5718175" y="348615"/>
            <a:ext cx="8662035" cy="6462395"/>
          </a:xfrm>
          <a:prstGeom prst="rect">
            <a:avLst/>
          </a:prstGeom>
          <a:noFill/>
        </p:spPr>
        <p:txBody>
          <a:bodyPr wrap="square" rtlCol="0">
            <a:spAutoFit/>
          </a:bodyPr>
          <a:p>
            <a:r>
              <a:rPr lang="zh-CN" altLang="en-US">
                <a:solidFill>
                  <a:srgbClr val="FF0000"/>
                </a:solidFill>
              </a:rPr>
              <a:t>视频读取</a:t>
            </a:r>
            <a:r>
              <a:rPr lang="zh-CN" altLang="en-US">
                <a:solidFill>
                  <a:schemeClr val="bg1"/>
                </a:solidFill>
              </a:rPr>
              <a:t>：</a:t>
            </a:r>
            <a:endParaRPr lang="zh-CN" altLang="en-US">
              <a:solidFill>
                <a:schemeClr val="bg1"/>
              </a:solidFill>
            </a:endParaRPr>
          </a:p>
          <a:p>
            <a:r>
              <a:rPr lang="zh-CN" altLang="en-US">
                <a:solidFill>
                  <a:schemeClr val="bg1"/>
                </a:solidFill>
              </a:rPr>
              <a:t>通过</a:t>
            </a:r>
            <a:r>
              <a:rPr lang="en-US" altLang="zh-CN">
                <a:solidFill>
                  <a:srgbClr val="00B050"/>
                </a:solidFill>
              </a:rPr>
              <a:t>cv2.VideoCapture</a:t>
            </a:r>
            <a:r>
              <a:rPr lang="zh-CN" altLang="en-US">
                <a:solidFill>
                  <a:schemeClr val="bg1"/>
                </a:solidFill>
              </a:rPr>
              <a:t>读取视频文件，逐帧处理视频内容</a:t>
            </a:r>
            <a:endParaRPr lang="zh-CN" altLang="en-US">
              <a:solidFill>
                <a:schemeClr val="bg1"/>
              </a:solidFill>
            </a:endParaRPr>
          </a:p>
          <a:p>
            <a:r>
              <a:rPr lang="zh-CN" altLang="en-US">
                <a:solidFill>
                  <a:srgbClr val="FF0000"/>
                </a:solidFill>
              </a:rPr>
              <a:t>预处理：</a:t>
            </a:r>
            <a:endParaRPr lang="zh-CN" altLang="en-US">
              <a:solidFill>
                <a:srgbClr val="FF0000"/>
              </a:solidFill>
            </a:endParaRPr>
          </a:p>
          <a:p>
            <a:r>
              <a:rPr lang="zh-CN" altLang="en-US">
                <a:solidFill>
                  <a:schemeClr val="bg1"/>
                </a:solidFill>
              </a:rPr>
              <a:t>将彩色帧转为灰度图（去色简化计算）</a:t>
            </a:r>
            <a:endParaRPr lang="zh-CN" altLang="en-US">
              <a:solidFill>
                <a:schemeClr val="bg1"/>
              </a:solidFill>
            </a:endParaRPr>
          </a:p>
          <a:p>
            <a:r>
              <a:rPr lang="zh-CN" altLang="en-US">
                <a:solidFill>
                  <a:schemeClr val="bg1"/>
                </a:solidFill>
              </a:rPr>
              <a:t>高斯模糊（</a:t>
            </a:r>
            <a:r>
              <a:rPr lang="en-US" altLang="zh-CN">
                <a:solidFill>
                  <a:srgbClr val="00B050"/>
                </a:solidFill>
              </a:rPr>
              <a:t>cv2.GaussianBlur</a:t>
            </a:r>
            <a:r>
              <a:rPr lang="zh-CN" altLang="en-US">
                <a:solidFill>
                  <a:schemeClr val="bg1"/>
                </a:solidFill>
              </a:rPr>
              <a:t>）去除噪声干扰</a:t>
            </a:r>
            <a:endParaRPr lang="zh-CN" altLang="en-US">
              <a:solidFill>
                <a:schemeClr val="bg1"/>
              </a:solidFill>
            </a:endParaRPr>
          </a:p>
          <a:p>
            <a:r>
              <a:rPr lang="zh-CN" altLang="en-US">
                <a:solidFill>
                  <a:srgbClr val="FF0000"/>
                </a:solidFill>
              </a:rPr>
              <a:t>背景减除</a:t>
            </a:r>
            <a:r>
              <a:rPr lang="zh-CN" altLang="en-US">
                <a:solidFill>
                  <a:schemeClr val="bg1"/>
                </a:solidFill>
              </a:rPr>
              <a:t>：</a:t>
            </a:r>
            <a:endParaRPr lang="zh-CN" altLang="en-US">
              <a:solidFill>
                <a:schemeClr val="bg1"/>
              </a:solidFill>
            </a:endParaRPr>
          </a:p>
          <a:p>
            <a:r>
              <a:rPr lang="zh-CN" altLang="en-US">
                <a:solidFill>
                  <a:schemeClr val="bg1"/>
                </a:solidFill>
              </a:rPr>
              <a:t>使用</a:t>
            </a:r>
            <a:r>
              <a:rPr lang="en-US" altLang="zh-CN">
                <a:solidFill>
                  <a:schemeClr val="bg1"/>
                </a:solidFill>
              </a:rPr>
              <a:t> MOG </a:t>
            </a:r>
            <a:r>
              <a:rPr lang="zh-CN" altLang="en-US">
                <a:solidFill>
                  <a:schemeClr val="bg1"/>
                </a:solidFill>
              </a:rPr>
              <a:t>高斯混合模型（</a:t>
            </a:r>
            <a:r>
              <a:rPr lang="en-US" altLang="zh-CN">
                <a:solidFill>
                  <a:srgbClr val="00B050"/>
                </a:solidFill>
              </a:rPr>
              <a:t>mog.apply</a:t>
            </a:r>
            <a:r>
              <a:rPr lang="zh-CN" altLang="en-US">
                <a:solidFill>
                  <a:schemeClr val="bg1"/>
                </a:solidFill>
              </a:rPr>
              <a:t>）提取前景掩码</a:t>
            </a:r>
            <a:endParaRPr lang="zh-CN" altLang="en-US">
              <a:solidFill>
                <a:schemeClr val="bg1"/>
              </a:solidFill>
            </a:endParaRPr>
          </a:p>
          <a:p>
            <a:r>
              <a:rPr lang="zh-CN" altLang="en-US">
                <a:solidFill>
                  <a:schemeClr val="bg1"/>
                </a:solidFill>
              </a:rPr>
              <a:t>分离出视频中的移动目标（车辆）和静态背景</a:t>
            </a:r>
            <a:endParaRPr lang="zh-CN" altLang="en-US">
              <a:solidFill>
                <a:schemeClr val="bg1"/>
              </a:solidFill>
            </a:endParaRPr>
          </a:p>
          <a:p>
            <a:r>
              <a:rPr lang="zh-CN" altLang="en-US">
                <a:solidFill>
                  <a:srgbClr val="FF0000"/>
                </a:solidFill>
              </a:rPr>
              <a:t>形态学处理</a:t>
            </a:r>
            <a:r>
              <a:rPr lang="zh-CN" altLang="en-US">
                <a:solidFill>
                  <a:schemeClr val="bg1"/>
                </a:solidFill>
              </a:rPr>
              <a:t>：</a:t>
            </a:r>
            <a:endParaRPr lang="zh-CN" altLang="en-US">
              <a:solidFill>
                <a:schemeClr val="bg1"/>
              </a:solidFill>
            </a:endParaRPr>
          </a:p>
          <a:p>
            <a:r>
              <a:rPr lang="zh-CN" altLang="en-US">
                <a:solidFill>
                  <a:schemeClr val="bg1"/>
                </a:solidFill>
              </a:rPr>
              <a:t>腐蚀（</a:t>
            </a:r>
            <a:r>
              <a:rPr lang="en-US" altLang="zh-CN">
                <a:solidFill>
                  <a:srgbClr val="00B050"/>
                </a:solidFill>
              </a:rPr>
              <a:t>cv2.erode</a:t>
            </a:r>
            <a:r>
              <a:rPr lang="zh-CN" altLang="en-US">
                <a:solidFill>
                  <a:schemeClr val="bg1"/>
                </a:solidFill>
              </a:rPr>
              <a:t>）：去除小噪声点</a:t>
            </a:r>
            <a:endParaRPr lang="zh-CN" altLang="en-US">
              <a:solidFill>
                <a:schemeClr val="bg1"/>
              </a:solidFill>
            </a:endParaRPr>
          </a:p>
          <a:p>
            <a:r>
              <a:rPr lang="zh-CN" altLang="en-US">
                <a:solidFill>
                  <a:schemeClr val="bg1"/>
                </a:solidFill>
              </a:rPr>
              <a:t>膨胀（</a:t>
            </a:r>
            <a:r>
              <a:rPr lang="en-US" altLang="zh-CN">
                <a:solidFill>
                  <a:srgbClr val="00B050"/>
                </a:solidFill>
              </a:rPr>
              <a:t>cv2.dilate</a:t>
            </a:r>
            <a:r>
              <a:rPr lang="zh-CN" altLang="en-US">
                <a:solidFill>
                  <a:schemeClr val="bg1"/>
                </a:solidFill>
              </a:rPr>
              <a:t>）：恢复目标轮廓</a:t>
            </a:r>
            <a:endParaRPr lang="zh-CN" altLang="en-US">
              <a:solidFill>
                <a:schemeClr val="bg1"/>
              </a:solidFill>
            </a:endParaRPr>
          </a:p>
          <a:p>
            <a:r>
              <a:rPr lang="zh-CN" altLang="en-US">
                <a:solidFill>
                  <a:schemeClr val="bg1"/>
                </a:solidFill>
              </a:rPr>
              <a:t>闭运算（</a:t>
            </a:r>
            <a:r>
              <a:rPr lang="en-US" altLang="zh-CN">
                <a:solidFill>
                  <a:srgbClr val="00B050"/>
                </a:solidFill>
              </a:rPr>
              <a:t>cv2.morphologyEx</a:t>
            </a:r>
            <a:r>
              <a:rPr lang="zh-CN" altLang="en-US">
                <a:solidFill>
                  <a:schemeClr val="bg1"/>
                </a:solidFill>
              </a:rPr>
              <a:t>）：填充目标内部空洞</a:t>
            </a:r>
            <a:endParaRPr lang="zh-CN" altLang="en-US">
              <a:solidFill>
                <a:schemeClr val="bg1"/>
              </a:solidFill>
            </a:endParaRPr>
          </a:p>
          <a:p>
            <a:r>
              <a:rPr lang="zh-CN" altLang="en-US">
                <a:solidFill>
                  <a:srgbClr val="FF0000"/>
                </a:solidFill>
              </a:rPr>
              <a:t>目标检测</a:t>
            </a:r>
            <a:r>
              <a:rPr lang="zh-CN" altLang="en-US">
                <a:solidFill>
                  <a:schemeClr val="bg1"/>
                </a:solidFill>
              </a:rPr>
              <a:t>：</a:t>
            </a:r>
            <a:endParaRPr lang="zh-CN" altLang="en-US">
              <a:solidFill>
                <a:schemeClr val="bg1"/>
              </a:solidFill>
            </a:endParaRPr>
          </a:p>
          <a:p>
            <a:r>
              <a:rPr lang="zh-CN" altLang="en-US">
                <a:solidFill>
                  <a:schemeClr val="bg1"/>
                </a:solidFill>
              </a:rPr>
              <a:t>轮廓检测（</a:t>
            </a:r>
            <a:r>
              <a:rPr lang="en-US" altLang="zh-CN">
                <a:solidFill>
                  <a:srgbClr val="00B050"/>
                </a:solidFill>
              </a:rPr>
              <a:t>cv2.findContours</a:t>
            </a:r>
            <a:r>
              <a:rPr lang="zh-CN" altLang="en-US">
                <a:solidFill>
                  <a:schemeClr val="bg1"/>
                </a:solidFill>
              </a:rPr>
              <a:t>）提取前景目标</a:t>
            </a:r>
            <a:endParaRPr lang="zh-CN" altLang="en-US">
              <a:solidFill>
                <a:schemeClr val="bg1"/>
              </a:solidFill>
            </a:endParaRPr>
          </a:p>
          <a:p>
            <a:r>
              <a:rPr lang="zh-CN" altLang="en-US">
                <a:solidFill>
                  <a:schemeClr val="bg1"/>
                </a:solidFill>
              </a:rPr>
              <a:t>外接矩形（</a:t>
            </a:r>
            <a:r>
              <a:rPr lang="en-US" altLang="zh-CN">
                <a:solidFill>
                  <a:srgbClr val="00B050"/>
                </a:solidFill>
              </a:rPr>
              <a:t>cv2.boundingRect</a:t>
            </a:r>
            <a:r>
              <a:rPr lang="zh-CN" altLang="en-US">
                <a:solidFill>
                  <a:schemeClr val="bg1"/>
                </a:solidFill>
              </a:rPr>
              <a:t>）框选目标</a:t>
            </a:r>
            <a:endParaRPr lang="zh-CN" altLang="en-US">
              <a:solidFill>
                <a:schemeClr val="bg1"/>
              </a:solidFill>
            </a:endParaRPr>
          </a:p>
          <a:p>
            <a:r>
              <a:rPr lang="zh-CN" altLang="en-US">
                <a:solidFill>
                  <a:srgbClr val="FF0000"/>
                </a:solidFill>
              </a:rPr>
              <a:t>尺寸过滤</a:t>
            </a:r>
            <a:r>
              <a:rPr lang="zh-CN" altLang="en-US">
                <a:solidFill>
                  <a:schemeClr val="bg1"/>
                </a:solidFill>
              </a:rPr>
              <a:t>：通过最小宽高（</a:t>
            </a:r>
            <a:r>
              <a:rPr lang="en-US" altLang="zh-CN">
                <a:solidFill>
                  <a:srgbClr val="00B050"/>
                </a:solidFill>
              </a:rPr>
              <a:t>min_w/min_h</a:t>
            </a:r>
            <a:r>
              <a:rPr lang="zh-CN" altLang="en-US">
                <a:solidFill>
                  <a:schemeClr val="bg1"/>
                </a:solidFill>
              </a:rPr>
              <a:t>）排除非车辆目标</a:t>
            </a:r>
            <a:endParaRPr lang="zh-CN" altLang="en-US">
              <a:solidFill>
                <a:schemeClr val="bg1"/>
              </a:solidFill>
            </a:endParaRPr>
          </a:p>
          <a:p>
            <a:r>
              <a:rPr lang="zh-CN" altLang="en-US">
                <a:solidFill>
                  <a:srgbClr val="FF0000"/>
                </a:solidFill>
              </a:rPr>
              <a:t>计数逻辑</a:t>
            </a:r>
            <a:r>
              <a:rPr lang="zh-CN" altLang="en-US">
                <a:solidFill>
                  <a:schemeClr val="bg1"/>
                </a:solidFill>
              </a:rPr>
              <a:t>：</a:t>
            </a:r>
            <a:endParaRPr lang="zh-CN" altLang="en-US">
              <a:solidFill>
                <a:schemeClr val="bg1"/>
              </a:solidFill>
            </a:endParaRPr>
          </a:p>
          <a:p>
            <a:r>
              <a:rPr lang="zh-CN" altLang="en-US">
                <a:solidFill>
                  <a:schemeClr val="bg1"/>
                </a:solidFill>
              </a:rPr>
              <a:t>计算每个车辆外接矩形的中心点</a:t>
            </a:r>
            <a:endParaRPr lang="zh-CN" altLang="en-US">
              <a:solidFill>
                <a:schemeClr val="bg1"/>
              </a:solidFill>
            </a:endParaRPr>
          </a:p>
          <a:p>
            <a:r>
              <a:rPr lang="zh-CN" altLang="en-US">
                <a:solidFill>
                  <a:schemeClr val="bg1"/>
                </a:solidFill>
              </a:rPr>
              <a:t>设定检测线（</a:t>
            </a:r>
            <a:r>
              <a:rPr lang="en-US" altLang="zh-CN">
                <a:solidFill>
                  <a:srgbClr val="00B050"/>
                </a:solidFill>
              </a:rPr>
              <a:t>line_high</a:t>
            </a:r>
            <a:r>
              <a:rPr lang="zh-CN" altLang="en-US">
                <a:solidFill>
                  <a:schemeClr val="bg1"/>
                </a:solidFill>
              </a:rPr>
              <a:t>）及允许偏移范围（</a:t>
            </a:r>
            <a:r>
              <a:rPr lang="en-US" altLang="zh-CN">
                <a:solidFill>
                  <a:srgbClr val="00B050"/>
                </a:solidFill>
              </a:rPr>
              <a:t>offset</a:t>
            </a:r>
            <a:r>
              <a:rPr lang="zh-CN" altLang="en-US">
                <a:solidFill>
                  <a:schemeClr val="bg1"/>
                </a:solidFill>
              </a:rPr>
              <a:t>）</a:t>
            </a:r>
            <a:endParaRPr lang="zh-CN" altLang="en-US">
              <a:solidFill>
                <a:schemeClr val="bg1"/>
              </a:solidFill>
            </a:endParaRPr>
          </a:p>
          <a:p>
            <a:r>
              <a:rPr lang="zh-CN" altLang="en-US">
                <a:solidFill>
                  <a:schemeClr val="bg1"/>
                </a:solidFill>
              </a:rPr>
              <a:t>当车辆中心点穿过检测线时，计数加一（</a:t>
            </a:r>
            <a:r>
              <a:rPr lang="en-US" altLang="zh-CN">
                <a:solidFill>
                  <a:srgbClr val="00B050"/>
                </a:solidFill>
              </a:rPr>
              <a:t>carno</a:t>
            </a:r>
            <a:r>
              <a:rPr lang="zh-CN" altLang="en-US">
                <a:solidFill>
                  <a:schemeClr val="bg1"/>
                </a:solidFill>
              </a:rPr>
              <a:t>）</a:t>
            </a:r>
            <a:endParaRPr lang="zh-CN" altLang="en-US">
              <a:solidFill>
                <a:schemeClr val="bg1"/>
              </a:solidFill>
            </a:endParaRPr>
          </a:p>
          <a:p>
            <a:r>
              <a:rPr lang="zh-CN" altLang="en-US">
                <a:solidFill>
                  <a:srgbClr val="FF0000"/>
                </a:solidFill>
              </a:rPr>
              <a:t>可视化展示</a:t>
            </a:r>
            <a:r>
              <a:rPr lang="zh-CN" altLang="en-US">
                <a:solidFill>
                  <a:schemeClr val="bg1"/>
                </a:solidFill>
              </a:rPr>
              <a:t>：</a:t>
            </a:r>
            <a:endParaRPr lang="zh-CN" altLang="en-US">
              <a:solidFill>
                <a:schemeClr val="bg1"/>
              </a:solidFill>
            </a:endParaRPr>
          </a:p>
          <a:p>
            <a:r>
              <a:rPr lang="zh-CN" altLang="en-US">
                <a:solidFill>
                  <a:schemeClr val="bg1"/>
                </a:solidFill>
              </a:rPr>
              <a:t>在原图上绘制车辆框、中心点和计数线</a:t>
            </a:r>
            <a:endParaRPr lang="zh-CN" altLang="en-US">
              <a:solidFill>
                <a:schemeClr val="bg1"/>
              </a:solidFill>
            </a:endParaRPr>
          </a:p>
          <a:p>
            <a:r>
              <a:rPr lang="zh-CN" altLang="en-US">
                <a:solidFill>
                  <a:schemeClr val="bg1"/>
                </a:solidFill>
              </a:rPr>
              <a:t>实时显示车辆数量统计</a:t>
            </a:r>
            <a:endParaRPr lang="zh-CN" altLang="en-US">
              <a:solidFill>
                <a:schemeClr val="bg1"/>
              </a:solidFill>
            </a:endParaRPr>
          </a:p>
        </p:txBody>
      </p:sp>
      <p:sp>
        <p:nvSpPr>
          <p:cNvPr id="8" name="文本框 7"/>
          <p:cNvSpPr txBox="1"/>
          <p:nvPr/>
        </p:nvSpPr>
        <p:spPr>
          <a:xfrm>
            <a:off x="111125" y="1315720"/>
            <a:ext cx="5086985" cy="4596765"/>
          </a:xfrm>
          <a:prstGeom prst="rect">
            <a:avLst/>
          </a:prstGeom>
          <a:noFill/>
        </p:spPr>
        <p:txBody>
          <a:bodyPr wrap="square">
            <a:noAutofit/>
          </a:bodyPr>
          <a:p>
            <a:r>
              <a:rPr lang="en-US" altLang="zh-CN" dirty="0">
                <a:solidFill>
                  <a:srgbClr val="FF0000"/>
                </a:solidFill>
              </a:rPr>
              <a:t># </a:t>
            </a:r>
            <a:r>
              <a:rPr lang="zh-CN" altLang="en-US" dirty="0">
                <a:solidFill>
                  <a:srgbClr val="FF0000"/>
                </a:solidFill>
              </a:rPr>
              <a:t>创建</a:t>
            </a:r>
            <a:r>
              <a:rPr lang="en-US" altLang="zh-CN" dirty="0">
                <a:solidFill>
                  <a:srgbClr val="FF0000"/>
                </a:solidFill>
              </a:rPr>
              <a:t>MOG</a:t>
            </a:r>
            <a:r>
              <a:rPr lang="zh-CN" altLang="en-US" dirty="0">
                <a:solidFill>
                  <a:srgbClr val="FF0000"/>
                </a:solidFill>
              </a:rPr>
              <a:t>背景减除器</a:t>
            </a:r>
            <a:endParaRPr lang="zh-CN" altLang="en-US" dirty="0">
              <a:solidFill>
                <a:srgbClr val="FF0000"/>
              </a:solidFill>
            </a:endParaRPr>
          </a:p>
          <a:p>
            <a:r>
              <a:rPr lang="en-US" altLang="zh-CN" dirty="0">
                <a:solidFill>
                  <a:srgbClr val="00B050"/>
                </a:solidFill>
              </a:rPr>
              <a:t>mog = cv2.bgsegm.createBackgroundSubtractorMOG()</a:t>
            </a:r>
            <a:endParaRPr lang="en-US" altLang="zh-CN" dirty="0">
              <a:solidFill>
                <a:srgbClr val="00B050"/>
              </a:solidFill>
            </a:endParaRPr>
          </a:p>
          <a:p>
            <a:endParaRPr lang="en-US" altLang="zh-CN" dirty="0">
              <a:solidFill>
                <a:schemeClr val="bg1"/>
              </a:solidFill>
            </a:endParaRPr>
          </a:p>
          <a:p>
            <a:r>
              <a:rPr lang="en-US" altLang="zh-CN" dirty="0">
                <a:solidFill>
                  <a:srgbClr val="FF0000"/>
                </a:solidFill>
              </a:rPr>
              <a:t># </a:t>
            </a:r>
            <a:r>
              <a:rPr lang="zh-CN" altLang="en-US" dirty="0">
                <a:solidFill>
                  <a:srgbClr val="FF0000"/>
                </a:solidFill>
              </a:rPr>
              <a:t>对预处理后的帧（灰度</a:t>
            </a:r>
            <a:r>
              <a:rPr lang="en-US" altLang="zh-CN" dirty="0">
                <a:solidFill>
                  <a:srgbClr val="FF0000"/>
                </a:solidFill>
              </a:rPr>
              <a:t>+</a:t>
            </a:r>
            <a:r>
              <a:rPr lang="zh-CN" altLang="en-US" dirty="0">
                <a:solidFill>
                  <a:srgbClr val="FF0000"/>
                </a:solidFill>
              </a:rPr>
              <a:t>模糊）进行背景减除</a:t>
            </a:r>
            <a:endParaRPr lang="zh-CN" altLang="en-US" dirty="0">
              <a:solidFill>
                <a:srgbClr val="FF0000"/>
              </a:solidFill>
            </a:endParaRPr>
          </a:p>
          <a:p>
            <a:r>
              <a:rPr lang="en-US" altLang="zh-CN" dirty="0">
                <a:solidFill>
                  <a:srgbClr val="00B050"/>
                </a:solidFill>
              </a:rPr>
              <a:t>mask = mog.apply(blur)</a:t>
            </a:r>
            <a:endParaRPr lang="en-US" altLang="zh-CN" dirty="0">
              <a:solidFill>
                <a:srgbClr val="00B050"/>
              </a:solidFill>
            </a:endParaRPr>
          </a:p>
          <a:p>
            <a:endParaRPr lang="en-US" altLang="zh-CN" dirty="0">
              <a:solidFill>
                <a:srgbClr val="FF0000"/>
              </a:solidFill>
            </a:endParaRPr>
          </a:p>
          <a:p>
            <a:r>
              <a:rPr lang="zh-CN" altLang="en-US" dirty="0">
                <a:solidFill>
                  <a:srgbClr val="FF0000"/>
                </a:solidFill>
              </a:rPr>
              <a:t>核心作用</a:t>
            </a:r>
            <a:endParaRPr lang="zh-CN" altLang="en-US" dirty="0">
              <a:solidFill>
                <a:srgbClr val="FF0000"/>
              </a:solidFill>
            </a:endParaRPr>
          </a:p>
          <a:p>
            <a:r>
              <a:rPr lang="en-US" altLang="zh-CN" dirty="0">
                <a:solidFill>
                  <a:schemeClr val="bg1"/>
                </a:solidFill>
              </a:rPr>
              <a:t>1.</a:t>
            </a:r>
            <a:r>
              <a:rPr lang="zh-CN" altLang="en-US" dirty="0">
                <a:solidFill>
                  <a:schemeClr val="bg1"/>
                </a:solidFill>
              </a:rPr>
              <a:t>建立视频背景的模型（静态场景，如路面、树木、建筑物等）</a:t>
            </a:r>
            <a:endParaRPr lang="zh-CN" altLang="en-US" dirty="0">
              <a:solidFill>
                <a:schemeClr val="bg1"/>
              </a:solidFill>
            </a:endParaRPr>
          </a:p>
          <a:p>
            <a:r>
              <a:rPr lang="en-US" altLang="zh-CN" dirty="0">
                <a:solidFill>
                  <a:schemeClr val="bg1"/>
                </a:solidFill>
              </a:rPr>
              <a:t>2.</a:t>
            </a:r>
            <a:r>
              <a:rPr lang="zh-CN" altLang="en-US" dirty="0">
                <a:solidFill>
                  <a:schemeClr val="bg1"/>
                </a:solidFill>
              </a:rPr>
              <a:t>对比新的视频帧与背景模型，将与背景差异较大的区域判定为前景（动态目标）</a:t>
            </a:r>
            <a:endParaRPr lang="zh-CN" altLang="en-US" dirty="0">
              <a:solidFill>
                <a:schemeClr val="bg1"/>
              </a:solidFill>
            </a:endParaRPr>
          </a:p>
          <a:p>
            <a:r>
              <a:rPr lang="en-US" altLang="zh-CN" dirty="0">
                <a:solidFill>
                  <a:schemeClr val="bg1"/>
                </a:solidFill>
              </a:rPr>
              <a:t>3.</a:t>
            </a:r>
            <a:r>
              <a:rPr lang="zh-CN" altLang="en-US" dirty="0">
                <a:solidFill>
                  <a:schemeClr val="bg1"/>
                </a:solidFill>
              </a:rPr>
              <a:t>输出一个二值化的</a:t>
            </a:r>
            <a:r>
              <a:rPr lang="en-US" altLang="zh-CN" dirty="0">
                <a:solidFill>
                  <a:schemeClr val="bg1"/>
                </a:solidFill>
              </a:rPr>
              <a:t> “</a:t>
            </a:r>
            <a:r>
              <a:rPr lang="zh-CN" altLang="en-US" dirty="0">
                <a:solidFill>
                  <a:schemeClr val="bg1"/>
                </a:solidFill>
              </a:rPr>
              <a:t>掩码（</a:t>
            </a:r>
            <a:r>
              <a:rPr lang="en-US" altLang="zh-CN" dirty="0">
                <a:solidFill>
                  <a:schemeClr val="bg1"/>
                </a:solidFill>
              </a:rPr>
              <a:t>mask</a:t>
            </a:r>
            <a:r>
              <a:rPr lang="zh-CN" altLang="en-US" dirty="0">
                <a:solidFill>
                  <a:schemeClr val="bg1"/>
                </a:solidFill>
              </a:rPr>
              <a:t>）</a:t>
            </a:r>
            <a:r>
              <a:rPr lang="en-US" altLang="zh-CN" dirty="0">
                <a:solidFill>
                  <a:schemeClr val="bg1"/>
                </a:solidFill>
              </a:rPr>
              <a:t>”</a:t>
            </a:r>
            <a:r>
              <a:rPr lang="zh-CN" altLang="en-US" dirty="0">
                <a:solidFill>
                  <a:schemeClr val="bg1"/>
                </a:solidFill>
              </a:rPr>
              <a:t>：前景区域为白色（</a:t>
            </a:r>
            <a:r>
              <a:rPr lang="en-US" altLang="zh-CN" dirty="0">
                <a:solidFill>
                  <a:schemeClr val="bg1"/>
                </a:solidFill>
              </a:rPr>
              <a:t>255</a:t>
            </a:r>
            <a:r>
              <a:rPr lang="zh-CN" altLang="en-US" dirty="0">
                <a:solidFill>
                  <a:schemeClr val="bg1"/>
                </a:solidFill>
              </a:rPr>
              <a:t>），背景区域为黑色（</a:t>
            </a:r>
            <a:r>
              <a:rPr lang="en-US" altLang="zh-CN" dirty="0">
                <a:solidFill>
                  <a:schemeClr val="bg1"/>
                </a:solidFill>
              </a:rPr>
              <a:t>0</a:t>
            </a:r>
            <a:r>
              <a:rPr lang="zh-CN" altLang="en-US" dirty="0">
                <a:solidFill>
                  <a:schemeClr val="bg1"/>
                </a:solidFill>
              </a:rPr>
              <a:t>）</a:t>
            </a:r>
            <a:endParaRPr lang="zh-CN" altLang="en-US" dirty="0">
              <a:solidFill>
                <a:schemeClr val="bg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标题 1"/>
          <p:cNvSpPr/>
          <p:nvPr/>
        </p:nvSpPr>
        <p:spPr>
          <a:xfrm>
            <a:off x="635000" y="2710815"/>
            <a:ext cx="11221085" cy="626745"/>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30000"/>
              </a:lnSpc>
              <a:buNone/>
            </a:pPr>
            <a:r>
              <a:rPr lang="zh-CN" altLang="en-US" sz="2400" spc="-1" dirty="0">
                <a:solidFill>
                  <a:schemeClr val="bg1"/>
                </a:solidFill>
                <a:latin typeface="Arial" panose="020B0604020202020204"/>
              </a:rPr>
              <a:t>作业：</a:t>
            </a:r>
            <a:r>
              <a:rPr lang="en-US" altLang="zh-CN" sz="2400" spc="-1" dirty="0">
                <a:solidFill>
                  <a:schemeClr val="bg1"/>
                </a:solidFill>
                <a:latin typeface="Arial" panose="020B0604020202020204"/>
              </a:rPr>
              <a:t>1.</a:t>
            </a:r>
            <a:r>
              <a:rPr lang="zh-CN" altLang="en-US" sz="2400" spc="-1" dirty="0">
                <a:solidFill>
                  <a:schemeClr val="bg1"/>
                </a:solidFill>
                <a:latin typeface="Arial" panose="020B0604020202020204"/>
              </a:rPr>
              <a:t>独立完成车辆计数检测中：视频读取、预处理、背景减除、形态学处理、目标检测的部分，需提交完整代码。代码运行</a:t>
            </a:r>
            <a:r>
              <a:rPr lang="zh-CN" altLang="en-US" sz="2400" spc="-1" dirty="0">
                <a:solidFill>
                  <a:schemeClr val="bg1"/>
                </a:solidFill>
                <a:latin typeface="Arial" panose="020B0604020202020204"/>
              </a:rPr>
              <a:t>结果如下所示</a:t>
            </a:r>
            <a:r>
              <a:rPr lang="en-US" altLang="zh-CN" sz="2400" spc="-1" dirty="0">
                <a:solidFill>
                  <a:schemeClr val="bg1"/>
                </a:solidFill>
                <a:latin typeface="Arial" panose="020B0604020202020204"/>
              </a:rPr>
              <a:t>:</a:t>
            </a:r>
            <a:endParaRPr lang="en-US" altLang="zh-CN" sz="2400" spc="-1" dirty="0">
              <a:solidFill>
                <a:schemeClr val="bg1"/>
              </a:solidFill>
              <a:latin typeface="Arial" panose="020B0604020202020204"/>
            </a:endParaRPr>
          </a:p>
          <a:p>
            <a:pPr>
              <a:lnSpc>
                <a:spcPct val="130000"/>
              </a:lnSpc>
              <a:buNone/>
            </a:pPr>
            <a:r>
              <a:rPr lang="en-US" altLang="zh-CN" sz="2400" spc="-1" dirty="0">
                <a:solidFill>
                  <a:schemeClr val="bg1"/>
                </a:solidFill>
                <a:latin typeface="Arial" panose="020B0604020202020204"/>
              </a:rPr>
              <a:t>           2.</a:t>
            </a:r>
            <a:r>
              <a:rPr lang="zh-CN" altLang="en-US" sz="2400" spc="-1" dirty="0">
                <a:solidFill>
                  <a:schemeClr val="bg1"/>
                </a:solidFill>
                <a:latin typeface="Arial" panose="020B0604020202020204"/>
              </a:rPr>
              <a:t>阅读《</a:t>
            </a:r>
            <a:r>
              <a:rPr lang="en-US" altLang="zh-CN" sz="2400" spc="-1" dirty="0">
                <a:solidFill>
                  <a:schemeClr val="bg1"/>
                </a:solidFill>
                <a:latin typeface="Arial" panose="020B0604020202020204"/>
              </a:rPr>
              <a:t>release1.2</a:t>
            </a:r>
            <a:r>
              <a:rPr lang="zh-CN" altLang="en-US" sz="2400" spc="-1" dirty="0">
                <a:solidFill>
                  <a:schemeClr val="bg1"/>
                </a:solidFill>
                <a:latin typeface="Arial" panose="020B0604020202020204"/>
              </a:rPr>
              <a:t>了解</a:t>
            </a:r>
            <a:r>
              <a:rPr lang="en-US" altLang="zh-CN" sz="2400" spc="-1" dirty="0">
                <a:solidFill>
                  <a:schemeClr val="bg1"/>
                </a:solidFill>
                <a:latin typeface="Arial" panose="020B0604020202020204"/>
              </a:rPr>
              <a:t>CV</a:t>
            </a:r>
            <a:r>
              <a:rPr lang="zh-CN" altLang="en-US" sz="2400" spc="-1" dirty="0">
                <a:solidFill>
                  <a:schemeClr val="bg1"/>
                </a:solidFill>
                <a:latin typeface="Arial" panose="020B0604020202020204"/>
              </a:rPr>
              <a:t>和</a:t>
            </a:r>
            <a:r>
              <a:rPr lang="en-US" altLang="zh-CN" sz="2400" spc="-1" dirty="0">
                <a:solidFill>
                  <a:schemeClr val="bg1"/>
                </a:solidFill>
                <a:latin typeface="Arial" panose="020B0604020202020204"/>
              </a:rPr>
              <a:t>RoboMaster</a:t>
            </a:r>
            <a:r>
              <a:rPr lang="zh-CN" altLang="en-US" sz="2400" spc="-1" dirty="0">
                <a:solidFill>
                  <a:schemeClr val="bg1"/>
                </a:solidFill>
                <a:latin typeface="Arial" panose="020B0604020202020204"/>
              </a:rPr>
              <a:t>视觉组</a:t>
            </a:r>
            <a:r>
              <a:rPr lang="en-US" altLang="zh-CN" sz="2400" spc="-1" dirty="0">
                <a:solidFill>
                  <a:schemeClr val="bg1"/>
                </a:solidFill>
                <a:latin typeface="Arial" panose="020B0604020202020204"/>
              </a:rPr>
              <a:t> (1)</a:t>
            </a:r>
            <a:r>
              <a:rPr lang="zh-CN" altLang="en-US" sz="2400" spc="-1" dirty="0">
                <a:solidFill>
                  <a:schemeClr val="bg1"/>
                </a:solidFill>
                <a:latin typeface="Arial" panose="020B0604020202020204"/>
                <a:ea typeface="宋体" panose="02010600030101010101" pitchFamily="2" charset="-122"/>
              </a:rPr>
              <a:t>》第七节，了解视觉组成员以后的学习方向与路线</a:t>
            </a:r>
            <a:endParaRPr lang="zh-CN" altLang="en-US" sz="2400" spc="-1" dirty="0">
              <a:solidFill>
                <a:schemeClr val="bg1"/>
              </a:solidFill>
              <a:latin typeface="Arial" panose="020B0604020202020204"/>
              <a:ea typeface="宋体" panose="02010600030101010101" pitchFamily="2" charset="-122"/>
            </a:endParaRPr>
          </a:p>
          <a:p>
            <a:pPr>
              <a:lnSpc>
                <a:spcPct val="130000"/>
              </a:lnSpc>
              <a:buNone/>
            </a:pPr>
            <a:r>
              <a:rPr lang="zh-CN" altLang="en-US" sz="2400" spc="-1" dirty="0">
                <a:solidFill>
                  <a:srgbClr val="FF0000"/>
                </a:solidFill>
                <a:latin typeface="Arial" panose="020B0604020202020204"/>
                <a:ea typeface="宋体" panose="02010600030101010101" pitchFamily="2" charset="-122"/>
              </a:rPr>
              <a:t>注</a:t>
            </a:r>
            <a:r>
              <a:rPr lang="zh-CN" altLang="en-US" sz="2400" spc="-1" dirty="0">
                <a:solidFill>
                  <a:srgbClr val="FF0000"/>
                </a:solidFill>
                <a:latin typeface="Arial" panose="020B0604020202020204"/>
              </a:rPr>
              <a:t>意：在轮廓检测与绘制的部分中要过滤掉长宽过小的矩形</a:t>
            </a:r>
            <a:endParaRPr lang="zh-CN" altLang="en-US" sz="2400" spc="-1" dirty="0">
              <a:solidFill>
                <a:srgbClr val="FF0000"/>
              </a:solidFill>
              <a:latin typeface="Arial" panose="020B0604020202020204"/>
            </a:endParaRPr>
          </a:p>
        </p:txBody>
      </p:sp>
      <p:sp>
        <p:nvSpPr>
          <p:cNvPr id="2" name="标题 13"/>
          <p:cNvSpPr/>
          <p:nvPr/>
        </p:nvSpPr>
        <p:spPr>
          <a:xfrm>
            <a:off x="395104" y="647925"/>
            <a:ext cx="2157852" cy="3301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50000"/>
              </a:lnSpc>
              <a:buNone/>
            </a:pPr>
            <a:r>
              <a:rPr lang="en-US" altLang="zh-CN" sz="1200" b="0" strike="noStrike" spc="-1" dirty="0">
                <a:solidFill>
                  <a:schemeClr val="bg1"/>
                </a:solidFill>
                <a:latin typeface="Arial" panose="020B0604020202020204"/>
              </a:rPr>
              <a:t>HFUT-XC  WDR</a:t>
            </a:r>
            <a:r>
              <a:rPr lang="zh-CN" altLang="en-US" sz="1200" b="0" strike="noStrike" spc="-1" dirty="0">
                <a:solidFill>
                  <a:schemeClr val="bg1"/>
                </a:solidFill>
                <a:latin typeface="Arial" panose="020B0604020202020204"/>
              </a:rPr>
              <a:t>机器人实验室</a:t>
            </a:r>
            <a:endParaRPr lang="en-US" sz="1200" b="0" strike="noStrike" spc="-1" dirty="0">
              <a:solidFill>
                <a:schemeClr val="bg1"/>
              </a:solidFill>
              <a:latin typeface="Arial" panose="020B0604020202020204"/>
            </a:endParaRPr>
          </a:p>
        </p:txBody>
      </p:sp>
      <p:pic>
        <p:nvPicPr>
          <p:cNvPr id="3" name="图片 2"/>
          <p:cNvPicPr>
            <a:picLocks noChangeAspect="1"/>
          </p:cNvPicPr>
          <p:nvPr/>
        </p:nvPicPr>
        <p:blipFill>
          <a:blip r:embed="rId1" cstate="print">
            <a:lum bright="70000" contrast="-70000"/>
            <a:extLst>
              <a:ext uri="{28A0092B-C50C-407E-A947-70E740481C1C}">
                <a14:useLocalDpi xmlns:a14="http://schemas.microsoft.com/office/drawing/2010/main" val="0"/>
              </a:ext>
            </a:extLst>
          </a:blip>
          <a:srcRect t="24488" b="28365"/>
          <a:stretch>
            <a:fillRect/>
          </a:stretch>
        </p:blipFill>
        <p:spPr>
          <a:xfrm>
            <a:off x="213548" y="70958"/>
            <a:ext cx="2189092" cy="729933"/>
          </a:xfrm>
          <a:prstGeom prst="rect">
            <a:avLst/>
          </a:prstGeom>
        </p:spPr>
      </p:pic>
      <p:pic>
        <p:nvPicPr>
          <p:cNvPr id="8" name="20250907-0300-55.7404923">
            <a:hlinkClick r:id="" action="ppaction://media"/>
          </p:cNvPr>
          <p:cNvPicPr/>
          <p:nvPr>
            <a:videoFile r:link="rId2"/>
            <p:extLst>
              <p:ext uri="{DAA4B4D4-6D71-4841-9C94-3DE7FCFB9230}">
                <p14:media xmlns:p14="http://schemas.microsoft.com/office/powerpoint/2010/main" r:embed="rId3"/>
              </p:ext>
            </p:extLst>
          </p:nvPr>
        </p:nvPicPr>
        <p:blipFill>
          <a:blip r:embed="rId4"/>
          <a:stretch>
            <a:fillRect/>
          </a:stretch>
        </p:blipFill>
        <p:spPr>
          <a:xfrm>
            <a:off x="2303780" y="3380740"/>
            <a:ext cx="6850380" cy="3347085"/>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8"/>
                </p:tgtEl>
              </p:cMediaNode>
            </p:video>
            <p:seq concurrent="1" nextAc="seek">
              <p:cTn id="3" restart="whenNotActive" fill="hold" evtFilter="cancelBubble" nodeType="interactiveSeq">
                <p:stCondLst>
                  <p:cond evt="onClick" delay="0">
                    <p:tgtEl>
                      <p:spTgt spid="8"/>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4146550" y="3165709"/>
            <a:ext cx="4203700" cy="369332"/>
          </a:xfrm>
          <a:prstGeom prst="rect">
            <a:avLst/>
          </a:prstGeom>
          <a:noFill/>
        </p:spPr>
        <p:txBody>
          <a:bodyPr wrap="square">
            <a:spAutoFit/>
          </a:bodyPr>
          <a:lstStyle/>
          <a:p>
            <a:r>
              <a:rPr lang="en-US" altLang="zh-CN" dirty="0">
                <a:solidFill>
                  <a:schemeClr val="bg1"/>
                </a:solidFill>
              </a:rPr>
              <a:t>https://github.com/ultralytics/ultralytics</a:t>
            </a:r>
            <a:endParaRPr lang="zh-CN" altLang="en-US" dirty="0">
              <a:solidFill>
                <a:schemeClr val="bg1"/>
              </a:solidFill>
            </a:endParaRPr>
          </a:p>
        </p:txBody>
      </p:sp>
      <p:pic>
        <p:nvPicPr>
          <p:cNvPr id="5" name="Content Placeholder 4"/>
          <p:cNvPicPr>
            <a:picLocks noChangeAspect="1"/>
          </p:cNvPicPr>
          <p:nvPr/>
        </p:nvPicPr>
        <p:blipFill rotWithShape="1">
          <a:blip r:embed="rId1">
            <a:extLst>
              <a:ext uri="{28A0092B-C50C-407E-A947-70E740481C1C}">
                <a14:useLocalDpi xmlns:a14="http://schemas.microsoft.com/office/drawing/2010/main" val="0"/>
              </a:ext>
            </a:extLst>
          </a:blip>
          <a:srcRect t="1774"/>
          <a:stretch>
            <a:fillRect/>
          </a:stretch>
        </p:blipFill>
        <p:spPr>
          <a:xfrm>
            <a:off x="0" y="0"/>
            <a:ext cx="12198350" cy="6858000"/>
          </a:xfrm>
          <a:prstGeom prst="rect">
            <a:avLst/>
          </a:prstGeom>
          <a:noFill/>
          <a:ln w="0">
            <a:noFill/>
          </a:ln>
        </p:spPr>
      </p:pic>
      <p:pic>
        <p:nvPicPr>
          <p:cNvPr id="19" name="Content Placeholder 4"/>
          <p:cNvPicPr>
            <a:picLocks noChangeAspect="1"/>
          </p:cNvPicPr>
          <p:nvPr/>
        </p:nvPicPr>
        <p:blipFill rotWithShape="1">
          <a:blip r:embed="rId1">
            <a:extLst>
              <a:ext uri="{28A0092B-C50C-407E-A947-70E740481C1C}">
                <a14:useLocalDpi xmlns:a14="http://schemas.microsoft.com/office/drawing/2010/main" val="0"/>
              </a:ext>
            </a:extLst>
          </a:blip>
          <a:srcRect t="1774"/>
          <a:stretch>
            <a:fillRect/>
          </a:stretch>
        </p:blipFill>
        <p:spPr>
          <a:xfrm>
            <a:off x="0" y="0"/>
            <a:ext cx="12198350" cy="6858000"/>
          </a:xfrm>
          <a:prstGeom prst="rect">
            <a:avLst/>
          </a:prstGeom>
        </p:spPr>
      </p:pic>
      <p:sp>
        <p:nvSpPr>
          <p:cNvPr id="20" name="Title 6"/>
          <p:cNvSpPr txBox="1"/>
          <p:nvPr/>
        </p:nvSpPr>
        <p:spPr>
          <a:xfrm>
            <a:off x="3114676" y="2095499"/>
            <a:ext cx="7553324" cy="1414463"/>
          </a:xfrm>
          <a:prstGeom prst="rect">
            <a:avLst/>
          </a:prstGeom>
        </p:spPr>
        <p:txBody>
          <a:bodyPr vert="horz" wrap="square" lIns="91440" tIns="45720" rIns="91440" bIns="45720" rtlCol="0" anchor="ctr">
            <a:normAutofit lnSpcReduction="10000"/>
          </a:bodyPr>
          <a:lstStyle>
            <a:lvl1pPr algn="l" defTabSz="914400" rtl="0" eaLnBrk="1" latinLnBrk="0" hangingPunct="1">
              <a:lnSpc>
                <a:spcPct val="90000"/>
              </a:lnSpc>
              <a:spcBef>
                <a:spcPct val="0"/>
              </a:spcBef>
              <a:buNone/>
              <a:defRPr sz="4800" kern="1200" baseline="0">
                <a:solidFill>
                  <a:schemeClr val="bg1"/>
                </a:solidFill>
                <a:effectLst>
                  <a:glow rad="127000">
                    <a:srgbClr val="0669FD">
                      <a:alpha val="50000"/>
                    </a:srgbClr>
                  </a:glow>
                </a:effectLst>
                <a:latin typeface="Times New Roman" panose="02020603050405020304" pitchFamily="18" charset="0"/>
                <a:ea typeface="华文中宋" panose="02010600040101010101" pitchFamily="2"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4800" b="0" i="0" u="none" strike="noStrike" kern="1200" cap="none" spc="0" normalizeH="0" baseline="0" noProof="0">
                <a:ln>
                  <a:noFill/>
                </a:ln>
                <a:solidFill>
                  <a:sysClr val="window" lastClr="FFFFFF"/>
                </a:solidFill>
                <a:effectLst>
                  <a:glow rad="127000">
                    <a:srgbClr val="0669FD">
                      <a:alpha val="50000"/>
                    </a:srgbClr>
                  </a:glow>
                </a:effectLst>
                <a:uLnTx/>
                <a:uFillTx/>
                <a:latin typeface="Times New Roman" panose="02020603050405020304" pitchFamily="18" charset="0"/>
                <a:ea typeface="华文中宋" panose="02010600040101010101" pitchFamily="2" charset="-122"/>
                <a:cs typeface="+mj-cs"/>
              </a:rPr>
              <a:t>感谢参加培训学习</a:t>
            </a:r>
            <a:br>
              <a:rPr kumimoji="0" lang="en-US" altLang="zh-CN" sz="4800" b="0" i="0" u="none" strike="noStrike" kern="1200" cap="none" spc="0" normalizeH="0" baseline="0" noProof="0">
                <a:ln>
                  <a:noFill/>
                </a:ln>
                <a:solidFill>
                  <a:sysClr val="window" lastClr="FFFFFF"/>
                </a:solidFill>
                <a:effectLst>
                  <a:glow rad="127000">
                    <a:srgbClr val="0669FD">
                      <a:alpha val="50000"/>
                    </a:srgbClr>
                  </a:glow>
                </a:effectLst>
                <a:uLnTx/>
                <a:uFillTx/>
                <a:latin typeface="Times New Roman" panose="02020603050405020304" pitchFamily="18" charset="0"/>
                <a:ea typeface="华文中宋" panose="02010600040101010101" pitchFamily="2" charset="-122"/>
                <a:cs typeface="+mj-cs"/>
              </a:rPr>
            </a:br>
            <a:r>
              <a:rPr kumimoji="0" lang="zh-CN" altLang="en-US" sz="4800" b="0" i="0" u="none" strike="noStrike" kern="1200" cap="none" spc="0" normalizeH="0" baseline="0" noProof="0">
                <a:ln>
                  <a:noFill/>
                </a:ln>
                <a:solidFill>
                  <a:sysClr val="window" lastClr="FFFFFF"/>
                </a:solidFill>
                <a:effectLst>
                  <a:glow rad="127000">
                    <a:srgbClr val="0669FD">
                      <a:alpha val="50000"/>
                    </a:srgbClr>
                  </a:glow>
                </a:effectLst>
                <a:uLnTx/>
                <a:uFillTx/>
                <a:latin typeface="Times New Roman" panose="02020603050405020304" pitchFamily="18" charset="0"/>
                <a:ea typeface="华文中宋" panose="02010600040101010101" pitchFamily="2" charset="-122"/>
                <a:cs typeface="+mj-cs"/>
              </a:rPr>
              <a:t>祝考核</a:t>
            </a:r>
            <a:r>
              <a:rPr kumimoji="0" lang="zh-CN" altLang="en-US" sz="4800" b="0" i="0" u="none" strike="noStrike" kern="1200" cap="none" spc="0" normalizeH="0" baseline="0" noProof="0">
                <a:ln>
                  <a:noFill/>
                </a:ln>
                <a:solidFill>
                  <a:sysClr val="window" lastClr="FFFFFF"/>
                </a:solidFill>
                <a:effectLst>
                  <a:glow rad="127000">
                    <a:srgbClr val="0669FD">
                      <a:alpha val="50000"/>
                    </a:srgbClr>
                  </a:glow>
                </a:effectLst>
                <a:uLnTx/>
                <a:uFillTx/>
                <a:latin typeface="Times New Roman" panose="02020603050405020304" pitchFamily="18" charset="0"/>
                <a:ea typeface="华文中宋" panose="02010600040101010101" pitchFamily="2" charset="-122"/>
                <a:cs typeface="+mj-cs"/>
              </a:rPr>
              <a:t>顺利</a:t>
            </a:r>
            <a:endParaRPr kumimoji="0" lang="zh-CN" altLang="en-US" sz="4800" b="0" i="0" u="none" strike="noStrike" kern="1200" cap="none" spc="0" normalizeH="0" baseline="0" noProof="0">
              <a:ln>
                <a:noFill/>
              </a:ln>
              <a:solidFill>
                <a:sysClr val="window" lastClr="FFFFFF"/>
              </a:solidFill>
              <a:effectLst>
                <a:glow rad="127000">
                  <a:srgbClr val="0669FD">
                    <a:alpha val="50000"/>
                  </a:srgbClr>
                </a:glow>
              </a:effectLst>
              <a:uLnTx/>
              <a:uFillTx/>
              <a:latin typeface="Times New Roman" panose="02020603050405020304" pitchFamily="18" charset="0"/>
              <a:ea typeface="华文中宋" panose="02010600040101010101" pitchFamily="2" charset="-122"/>
              <a:cs typeface="+mj-cs"/>
            </a:endParaRPr>
          </a:p>
        </p:txBody>
      </p:sp>
      <p:pic>
        <p:nvPicPr>
          <p:cNvPr id="22"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0150" y="1776985"/>
            <a:ext cx="1825053" cy="1825053"/>
          </a:xfrm>
          <a:prstGeom prst="rect">
            <a:avLst/>
          </a:prstGeom>
          <a:effectLst>
            <a:glow rad="317500">
              <a:sysClr val="window" lastClr="FFFFFF">
                <a:alpha val="70000"/>
              </a:sysClr>
            </a:glo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标题 1"/>
          <p:cNvSpPr/>
          <p:nvPr/>
        </p:nvSpPr>
        <p:spPr>
          <a:xfrm>
            <a:off x="690840" y="1312560"/>
            <a:ext cx="1010160" cy="1147320"/>
          </a:xfrm>
          <a:prstGeom prst="rect">
            <a:avLst/>
          </a:prstGeom>
          <a:noFill/>
          <a:ln w="0">
            <a:noFill/>
          </a:ln>
        </p:spPr>
        <p:style>
          <a:lnRef idx="0">
            <a:scrgbClr r="0" g="0" b="0"/>
          </a:lnRef>
          <a:fillRef idx="0">
            <a:scrgbClr r="0" g="0" b="0"/>
          </a:fillRef>
          <a:effectRef idx="0">
            <a:scrgbClr r="0" g="0" b="0"/>
          </a:effectRef>
          <a:fontRef idx="minor"/>
        </p:style>
      </p:sp>
      <p:sp>
        <p:nvSpPr>
          <p:cNvPr id="140" name="标题 1"/>
          <p:cNvSpPr/>
          <p:nvPr/>
        </p:nvSpPr>
        <p:spPr>
          <a:xfrm>
            <a:off x="1867680" y="1312560"/>
            <a:ext cx="1010160" cy="1147320"/>
          </a:xfrm>
          <a:prstGeom prst="rect">
            <a:avLst/>
          </a:prstGeom>
          <a:noFill/>
          <a:ln w="0">
            <a:noFill/>
          </a:ln>
        </p:spPr>
        <p:style>
          <a:lnRef idx="0">
            <a:scrgbClr r="0" g="0" b="0"/>
          </a:lnRef>
          <a:fillRef idx="0">
            <a:scrgbClr r="0" g="0" b="0"/>
          </a:fillRef>
          <a:effectRef idx="0">
            <a:scrgbClr r="0" g="0" b="0"/>
          </a:effectRef>
          <a:fontRef idx="minor"/>
        </p:style>
      </p:sp>
      <p:sp>
        <p:nvSpPr>
          <p:cNvPr id="3" name="文本框 2"/>
          <p:cNvSpPr txBox="1"/>
          <p:nvPr/>
        </p:nvSpPr>
        <p:spPr>
          <a:xfrm>
            <a:off x="366395" y="404495"/>
            <a:ext cx="5729605" cy="460375"/>
          </a:xfrm>
          <a:prstGeom prst="rect">
            <a:avLst/>
          </a:prstGeom>
          <a:noFill/>
        </p:spPr>
        <p:txBody>
          <a:bodyPr wrap="square">
            <a:spAutoFit/>
          </a:bodyPr>
          <a:lstStyle/>
          <a:p>
            <a:r>
              <a:rPr lang="zh-CN" altLang="en-US" sz="2400" dirty="0">
                <a:solidFill>
                  <a:schemeClr val="bg1"/>
                </a:solidFill>
                <a:latin typeface="华文楷体" panose="02010600040101010101" pitchFamily="2" charset="-122"/>
                <a:ea typeface="华文楷体" panose="02010600040101010101" pitchFamily="2" charset="-122"/>
              </a:rPr>
              <a:t>什么是图像（</a:t>
            </a:r>
            <a:r>
              <a:rPr lang="en-US" altLang="zh-CN" sz="2400" dirty="0">
                <a:solidFill>
                  <a:schemeClr val="bg1"/>
                </a:solidFill>
                <a:latin typeface="华文楷体" panose="02010600040101010101" pitchFamily="2" charset="-122"/>
                <a:ea typeface="华文楷体" panose="02010600040101010101" pitchFamily="2" charset="-122"/>
              </a:rPr>
              <a:t>“image”</a:t>
            </a:r>
            <a:r>
              <a:rPr lang="zh-CN" altLang="en-US" sz="2400" dirty="0">
                <a:solidFill>
                  <a:schemeClr val="bg1"/>
                </a:solidFill>
                <a:latin typeface="华文楷体" panose="02010600040101010101" pitchFamily="2" charset="-122"/>
                <a:ea typeface="华文楷体" panose="02010600040101010101" pitchFamily="2" charset="-122"/>
              </a:rPr>
              <a:t>）</a:t>
            </a:r>
            <a:r>
              <a:rPr lang="en-US" altLang="zh-CN" sz="2400" dirty="0">
                <a:solidFill>
                  <a:schemeClr val="bg1"/>
                </a:solidFill>
                <a:latin typeface="华文楷体" panose="02010600040101010101" pitchFamily="2" charset="-122"/>
                <a:ea typeface="华文楷体" panose="02010600040101010101" pitchFamily="2" charset="-122"/>
              </a:rPr>
              <a:t> </a:t>
            </a:r>
            <a:endParaRPr lang="zh-CN" altLang="en-US" sz="2400" dirty="0">
              <a:solidFill>
                <a:schemeClr val="bg1"/>
              </a:solidFill>
              <a:latin typeface="华文楷体" panose="02010600040101010101" pitchFamily="2" charset="-122"/>
              <a:ea typeface="华文楷体" panose="02010600040101010101" pitchFamily="2" charset="-122"/>
            </a:endParaRPr>
          </a:p>
        </p:txBody>
      </p:sp>
      <p:sp>
        <p:nvSpPr>
          <p:cNvPr id="5" name="文本框 4"/>
          <p:cNvSpPr txBox="1"/>
          <p:nvPr/>
        </p:nvSpPr>
        <p:spPr>
          <a:xfrm>
            <a:off x="586105" y="864870"/>
            <a:ext cx="10605135" cy="5908040"/>
          </a:xfrm>
          <a:prstGeom prst="rect">
            <a:avLst/>
          </a:prstGeom>
          <a:noFill/>
        </p:spPr>
        <p:txBody>
          <a:bodyPr wrap="square">
            <a:spAutoFit/>
          </a:bodyPr>
          <a:lstStyle/>
          <a:p>
            <a:r>
              <a:rPr lang="zh-CN" altLang="en-US" dirty="0">
                <a:solidFill>
                  <a:schemeClr val="bg1"/>
                </a:solidFill>
              </a:rPr>
              <a:t>二、数字表示层：图像的</a:t>
            </a:r>
            <a:r>
              <a:rPr lang="en-US" altLang="zh-CN" dirty="0">
                <a:solidFill>
                  <a:schemeClr val="bg1"/>
                </a:solidFill>
              </a:rPr>
              <a:t> “</a:t>
            </a:r>
            <a:r>
              <a:rPr lang="zh-CN" altLang="en-US" dirty="0">
                <a:solidFill>
                  <a:schemeClr val="bg1"/>
                </a:solidFill>
              </a:rPr>
              <a:t>最小单位与排列</a:t>
            </a:r>
            <a:r>
              <a:rPr lang="en-US" altLang="zh-CN" dirty="0">
                <a:solidFill>
                  <a:schemeClr val="bg1"/>
                </a:solidFill>
              </a:rPr>
              <a:t>”</a:t>
            </a:r>
            <a:endParaRPr lang="en-US" altLang="zh-CN" dirty="0">
              <a:solidFill>
                <a:schemeClr val="bg1"/>
              </a:solidFill>
            </a:endParaRPr>
          </a:p>
          <a:p>
            <a:r>
              <a:rPr lang="zh-CN" altLang="en-US" dirty="0">
                <a:solidFill>
                  <a:schemeClr val="bg1"/>
                </a:solidFill>
              </a:rPr>
              <a:t>数字图像的本质是</a:t>
            </a:r>
            <a:r>
              <a:rPr lang="en-US" altLang="zh-CN" dirty="0">
                <a:solidFill>
                  <a:schemeClr val="bg1"/>
                </a:solidFill>
              </a:rPr>
              <a:t> “</a:t>
            </a:r>
            <a:r>
              <a:rPr lang="zh-CN" altLang="en-US" dirty="0">
                <a:solidFill>
                  <a:schemeClr val="bg1"/>
                </a:solidFill>
              </a:rPr>
              <a:t>由</a:t>
            </a:r>
            <a:r>
              <a:rPr lang="zh-CN" altLang="en-US" dirty="0">
                <a:solidFill>
                  <a:srgbClr val="FF0000"/>
                </a:solidFill>
              </a:rPr>
              <a:t>最小单位（像素）</a:t>
            </a:r>
            <a:r>
              <a:rPr lang="zh-CN" altLang="en-US" dirty="0">
                <a:solidFill>
                  <a:schemeClr val="bg1"/>
                </a:solidFill>
              </a:rPr>
              <a:t>按规则排列形成的</a:t>
            </a:r>
            <a:r>
              <a:rPr lang="zh-CN" altLang="en-US" dirty="0">
                <a:solidFill>
                  <a:srgbClr val="FF0000"/>
                </a:solidFill>
              </a:rPr>
              <a:t>矩阵</a:t>
            </a:r>
            <a:r>
              <a:rPr lang="en-US" altLang="zh-CN" dirty="0">
                <a:solidFill>
                  <a:srgbClr val="FF0000"/>
                </a:solidFill>
              </a:rPr>
              <a:t> / </a:t>
            </a:r>
            <a:r>
              <a:rPr lang="zh-CN" altLang="en-US" dirty="0">
                <a:solidFill>
                  <a:srgbClr val="FF0000"/>
                </a:solidFill>
              </a:rPr>
              <a:t>数组</a:t>
            </a:r>
            <a:r>
              <a:rPr lang="en-US" altLang="zh-CN" dirty="0">
                <a:solidFill>
                  <a:schemeClr val="bg1"/>
                </a:solidFill>
              </a:rPr>
              <a:t>”</a:t>
            </a:r>
            <a:r>
              <a:rPr lang="zh-CN" altLang="en-US" dirty="0">
                <a:solidFill>
                  <a:schemeClr val="bg1"/>
                </a:solidFill>
              </a:rPr>
              <a:t>，这是计算机存储和处理图像的核心形式。</a:t>
            </a:r>
            <a:endParaRPr lang="zh-CN" altLang="en-US" dirty="0">
              <a:solidFill>
                <a:schemeClr val="bg1"/>
              </a:solidFill>
            </a:endParaRPr>
          </a:p>
          <a:p>
            <a:r>
              <a:rPr lang="en-US" altLang="zh-CN" dirty="0">
                <a:solidFill>
                  <a:schemeClr val="bg1"/>
                </a:solidFill>
              </a:rPr>
              <a:t>1. </a:t>
            </a:r>
            <a:r>
              <a:rPr lang="zh-CN" altLang="en-US" dirty="0">
                <a:solidFill>
                  <a:schemeClr val="bg1"/>
                </a:solidFill>
              </a:rPr>
              <a:t>核心最小单位：像素（</a:t>
            </a:r>
            <a:r>
              <a:rPr lang="en-US" altLang="zh-CN" dirty="0">
                <a:solidFill>
                  <a:schemeClr val="bg1"/>
                </a:solidFill>
              </a:rPr>
              <a:t>Pixel</a:t>
            </a:r>
            <a:r>
              <a:rPr lang="zh-CN" altLang="en-US" dirty="0">
                <a:solidFill>
                  <a:schemeClr val="bg1"/>
                </a:solidFill>
              </a:rPr>
              <a:t>）</a:t>
            </a:r>
            <a:endParaRPr lang="zh-CN" altLang="en-US" dirty="0">
              <a:solidFill>
                <a:schemeClr val="bg1"/>
              </a:solidFill>
            </a:endParaRPr>
          </a:p>
          <a:p>
            <a:r>
              <a:rPr lang="en-US" altLang="zh-CN" dirty="0">
                <a:solidFill>
                  <a:schemeClr val="bg1"/>
                </a:solidFill>
              </a:rPr>
              <a:t>“</a:t>
            </a:r>
            <a:r>
              <a:rPr lang="zh-CN" altLang="en-US" dirty="0">
                <a:solidFill>
                  <a:schemeClr val="bg1"/>
                </a:solidFill>
              </a:rPr>
              <a:t>像素</a:t>
            </a:r>
            <a:r>
              <a:rPr lang="en-US" altLang="zh-CN" dirty="0">
                <a:solidFill>
                  <a:schemeClr val="bg1"/>
                </a:solidFill>
              </a:rPr>
              <a:t>” </a:t>
            </a:r>
            <a:r>
              <a:rPr lang="zh-CN" altLang="en-US" dirty="0">
                <a:solidFill>
                  <a:schemeClr val="bg1"/>
                </a:solidFill>
              </a:rPr>
              <a:t>是</a:t>
            </a:r>
            <a:r>
              <a:rPr lang="en-US" altLang="zh-CN" dirty="0">
                <a:solidFill>
                  <a:schemeClr val="bg1"/>
                </a:solidFill>
              </a:rPr>
              <a:t> “</a:t>
            </a:r>
            <a:r>
              <a:rPr lang="zh-CN" altLang="en-US" dirty="0">
                <a:solidFill>
                  <a:schemeClr val="bg1"/>
                </a:solidFill>
              </a:rPr>
              <a:t>图像元素</a:t>
            </a:r>
            <a:r>
              <a:rPr lang="en-US" altLang="zh-CN" dirty="0">
                <a:solidFill>
                  <a:schemeClr val="bg1"/>
                </a:solidFill>
              </a:rPr>
              <a:t>”</a:t>
            </a:r>
            <a:r>
              <a:rPr lang="zh-CN" altLang="en-US" dirty="0">
                <a:solidFill>
                  <a:schemeClr val="bg1"/>
                </a:solidFill>
              </a:rPr>
              <a:t>（</a:t>
            </a:r>
            <a:r>
              <a:rPr lang="en-US" altLang="zh-CN" dirty="0">
                <a:solidFill>
                  <a:schemeClr val="bg1"/>
                </a:solidFill>
              </a:rPr>
              <a:t>Picture Element</a:t>
            </a:r>
            <a:r>
              <a:rPr lang="zh-CN" altLang="en-US" dirty="0">
                <a:solidFill>
                  <a:schemeClr val="bg1"/>
                </a:solidFill>
              </a:rPr>
              <a:t>）</a:t>
            </a:r>
            <a:r>
              <a:rPr lang="en-US" altLang="zh-CN" dirty="0">
                <a:solidFill>
                  <a:schemeClr val="bg1"/>
                </a:solidFill>
              </a:rPr>
              <a:t> </a:t>
            </a:r>
            <a:r>
              <a:rPr lang="zh-CN" altLang="en-US" dirty="0">
                <a:solidFill>
                  <a:schemeClr val="bg1"/>
                </a:solidFill>
              </a:rPr>
              <a:t>的简称，是数字图像中</a:t>
            </a:r>
            <a:r>
              <a:rPr lang="zh-CN" altLang="en-US" dirty="0">
                <a:solidFill>
                  <a:srgbClr val="FF0000"/>
                </a:solidFill>
              </a:rPr>
              <a:t>不可再分割</a:t>
            </a:r>
            <a:r>
              <a:rPr lang="zh-CN" altLang="en-US" dirty="0">
                <a:solidFill>
                  <a:schemeClr val="bg1"/>
                </a:solidFill>
              </a:rPr>
              <a:t>的最小点，也是计算机处理图像的</a:t>
            </a:r>
            <a:r>
              <a:rPr lang="en-US" altLang="zh-CN" dirty="0">
                <a:solidFill>
                  <a:schemeClr val="bg1"/>
                </a:solidFill>
              </a:rPr>
              <a:t> </a:t>
            </a:r>
            <a:r>
              <a:rPr lang="en-US" altLang="zh-CN" dirty="0">
                <a:solidFill>
                  <a:srgbClr val="FF0000"/>
                </a:solidFill>
              </a:rPr>
              <a:t>“</a:t>
            </a:r>
            <a:r>
              <a:rPr lang="zh-CN" altLang="en-US" dirty="0">
                <a:solidFill>
                  <a:srgbClr val="FF0000"/>
                </a:solidFill>
              </a:rPr>
              <a:t>基本单元</a:t>
            </a:r>
            <a:r>
              <a:rPr lang="en-US" altLang="zh-CN" dirty="0">
                <a:solidFill>
                  <a:srgbClr val="FF0000"/>
                </a:solidFill>
              </a:rPr>
              <a:t>”</a:t>
            </a:r>
            <a:r>
              <a:rPr lang="zh-CN" altLang="en-US" dirty="0">
                <a:solidFill>
                  <a:schemeClr val="bg1"/>
                </a:solidFill>
              </a:rPr>
              <a:t>。</a:t>
            </a:r>
            <a:endParaRPr lang="zh-CN" altLang="en-US" dirty="0">
              <a:solidFill>
                <a:schemeClr val="bg1"/>
              </a:solidFill>
            </a:endParaRPr>
          </a:p>
          <a:p>
            <a:r>
              <a:rPr lang="zh-CN" altLang="en-US" dirty="0">
                <a:solidFill>
                  <a:schemeClr val="bg1"/>
                </a:solidFill>
              </a:rPr>
              <a:t>每个像素代表图像中一个</a:t>
            </a:r>
            <a:r>
              <a:rPr lang="en-US" altLang="zh-CN" dirty="0">
                <a:solidFill>
                  <a:schemeClr val="bg1"/>
                </a:solidFill>
              </a:rPr>
              <a:t> “</a:t>
            </a:r>
            <a:r>
              <a:rPr lang="zh-CN" altLang="en-US" dirty="0">
                <a:solidFill>
                  <a:schemeClr val="bg1"/>
                </a:solidFill>
              </a:rPr>
              <a:t>具体位置</a:t>
            </a:r>
            <a:r>
              <a:rPr lang="en-US" altLang="zh-CN" dirty="0">
                <a:solidFill>
                  <a:schemeClr val="bg1"/>
                </a:solidFill>
              </a:rPr>
              <a:t>” </a:t>
            </a:r>
            <a:r>
              <a:rPr lang="zh-CN" altLang="en-US" dirty="0">
                <a:solidFill>
                  <a:schemeClr val="bg1"/>
                </a:solidFill>
              </a:rPr>
              <a:t>的</a:t>
            </a:r>
            <a:r>
              <a:rPr lang="zh-CN" altLang="en-US" dirty="0">
                <a:solidFill>
                  <a:srgbClr val="FF0000"/>
                </a:solidFill>
              </a:rPr>
              <a:t>视觉信息（亮度</a:t>
            </a:r>
            <a:r>
              <a:rPr lang="en-US" altLang="zh-CN" dirty="0">
                <a:solidFill>
                  <a:srgbClr val="FF0000"/>
                </a:solidFill>
              </a:rPr>
              <a:t> / </a:t>
            </a:r>
            <a:r>
              <a:rPr lang="zh-CN" altLang="en-US" dirty="0">
                <a:solidFill>
                  <a:srgbClr val="FF0000"/>
                </a:solidFill>
              </a:rPr>
              <a:t>颜色）</a:t>
            </a:r>
            <a:r>
              <a:rPr lang="zh-CN" altLang="en-US" dirty="0">
                <a:solidFill>
                  <a:schemeClr val="bg1"/>
                </a:solidFill>
              </a:rPr>
              <a:t>；</a:t>
            </a:r>
            <a:endParaRPr lang="zh-CN" altLang="en-US" dirty="0">
              <a:solidFill>
                <a:schemeClr val="bg1"/>
              </a:solidFill>
            </a:endParaRPr>
          </a:p>
          <a:p>
            <a:r>
              <a:rPr lang="zh-CN" altLang="en-US" dirty="0">
                <a:solidFill>
                  <a:schemeClr val="bg1"/>
                </a:solidFill>
              </a:rPr>
              <a:t>图像的清晰度由像素数量决定：像素越多（如</a:t>
            </a:r>
            <a:r>
              <a:rPr lang="en-US" altLang="zh-CN" dirty="0">
                <a:solidFill>
                  <a:schemeClr val="bg1"/>
                </a:solidFill>
              </a:rPr>
              <a:t> 4K </a:t>
            </a:r>
            <a:r>
              <a:rPr lang="zh-CN" altLang="en-US" dirty="0">
                <a:solidFill>
                  <a:schemeClr val="bg1"/>
                </a:solidFill>
              </a:rPr>
              <a:t>图像：</a:t>
            </a:r>
            <a:r>
              <a:rPr lang="en-US" altLang="zh-CN" dirty="0">
                <a:solidFill>
                  <a:schemeClr val="bg1"/>
                </a:solidFill>
              </a:rPr>
              <a:t>3840</a:t>
            </a:r>
            <a:r>
              <a:rPr lang="en-US" altLang="en-US" dirty="0">
                <a:solidFill>
                  <a:schemeClr val="bg1"/>
                </a:solidFill>
              </a:rPr>
              <a:t>×</a:t>
            </a:r>
            <a:r>
              <a:rPr lang="en-US" altLang="zh-CN" dirty="0">
                <a:solidFill>
                  <a:schemeClr val="bg1"/>
                </a:solidFill>
              </a:rPr>
              <a:t>2160 </a:t>
            </a:r>
            <a:r>
              <a:rPr lang="zh-CN" altLang="en-US" dirty="0">
                <a:solidFill>
                  <a:schemeClr val="bg1"/>
                </a:solidFill>
              </a:rPr>
              <a:t>像素），</a:t>
            </a:r>
            <a:r>
              <a:rPr lang="zh-CN" altLang="en-US" dirty="0">
                <a:solidFill>
                  <a:srgbClr val="FF0000"/>
                </a:solidFill>
              </a:rPr>
              <a:t>图像细节</a:t>
            </a:r>
            <a:r>
              <a:rPr lang="zh-CN" altLang="en-US" dirty="0">
                <a:solidFill>
                  <a:schemeClr val="bg1"/>
                </a:solidFill>
              </a:rPr>
              <a:t>越丰富，反之越</a:t>
            </a:r>
            <a:r>
              <a:rPr lang="zh-CN" altLang="en-US" dirty="0">
                <a:solidFill>
                  <a:srgbClr val="FF0000"/>
                </a:solidFill>
              </a:rPr>
              <a:t>模糊</a:t>
            </a:r>
            <a:r>
              <a:rPr lang="zh-CN" altLang="en-US" dirty="0">
                <a:solidFill>
                  <a:schemeClr val="bg1"/>
                </a:solidFill>
              </a:rPr>
              <a:t>（如低分辨率头像会有</a:t>
            </a:r>
            <a:r>
              <a:rPr lang="en-US" altLang="zh-CN" dirty="0">
                <a:solidFill>
                  <a:schemeClr val="bg1"/>
                </a:solidFill>
              </a:rPr>
              <a:t> “</a:t>
            </a:r>
            <a:r>
              <a:rPr lang="zh-CN" altLang="en-US" dirty="0">
                <a:solidFill>
                  <a:schemeClr val="bg1"/>
                </a:solidFill>
              </a:rPr>
              <a:t>马赛克</a:t>
            </a:r>
            <a:r>
              <a:rPr lang="en-US" altLang="zh-CN" dirty="0">
                <a:solidFill>
                  <a:schemeClr val="bg1"/>
                </a:solidFill>
              </a:rPr>
              <a:t>”</a:t>
            </a:r>
            <a:r>
              <a:rPr lang="zh-CN" altLang="en-US" dirty="0">
                <a:solidFill>
                  <a:schemeClr val="bg1"/>
                </a:solidFill>
              </a:rPr>
              <a:t>，本质是像素数量不足）。</a:t>
            </a:r>
            <a:endParaRPr lang="zh-CN" altLang="en-US" dirty="0">
              <a:solidFill>
                <a:schemeClr val="bg1"/>
              </a:solidFill>
            </a:endParaRPr>
          </a:p>
          <a:p>
            <a:r>
              <a:rPr lang="en-US" altLang="zh-CN" dirty="0">
                <a:solidFill>
                  <a:schemeClr val="bg1"/>
                </a:solidFill>
              </a:rPr>
              <a:t>2. </a:t>
            </a:r>
            <a:r>
              <a:rPr lang="zh-CN" altLang="en-US" dirty="0">
                <a:solidFill>
                  <a:schemeClr val="bg1"/>
                </a:solidFill>
              </a:rPr>
              <a:t>像素的排列：矩阵</a:t>
            </a:r>
            <a:r>
              <a:rPr lang="en-US" altLang="zh-CN" dirty="0">
                <a:solidFill>
                  <a:schemeClr val="bg1"/>
                </a:solidFill>
              </a:rPr>
              <a:t> / </a:t>
            </a:r>
            <a:r>
              <a:rPr lang="zh-CN" altLang="en-US" dirty="0">
                <a:solidFill>
                  <a:schemeClr val="bg1"/>
                </a:solidFill>
              </a:rPr>
              <a:t>数组结构</a:t>
            </a:r>
            <a:endParaRPr lang="zh-CN" altLang="en-US" dirty="0">
              <a:solidFill>
                <a:schemeClr val="bg1"/>
              </a:solidFill>
            </a:endParaRPr>
          </a:p>
          <a:p>
            <a:r>
              <a:rPr lang="zh-CN" altLang="en-US" dirty="0">
                <a:solidFill>
                  <a:schemeClr val="bg1"/>
                </a:solidFill>
              </a:rPr>
              <a:t>所有像素会按</a:t>
            </a:r>
            <a:r>
              <a:rPr lang="en-US" altLang="zh-CN" dirty="0">
                <a:solidFill>
                  <a:schemeClr val="bg1"/>
                </a:solidFill>
              </a:rPr>
              <a:t> </a:t>
            </a:r>
            <a:r>
              <a:rPr lang="en-US" altLang="zh-CN" dirty="0">
                <a:solidFill>
                  <a:srgbClr val="FF0000"/>
                </a:solidFill>
              </a:rPr>
              <a:t>“</a:t>
            </a:r>
            <a:r>
              <a:rPr lang="zh-CN" altLang="en-US" dirty="0">
                <a:solidFill>
                  <a:srgbClr val="FF0000"/>
                </a:solidFill>
              </a:rPr>
              <a:t>空间位置</a:t>
            </a:r>
            <a:r>
              <a:rPr lang="en-US" altLang="zh-CN" dirty="0">
                <a:solidFill>
                  <a:srgbClr val="FF0000"/>
                </a:solidFill>
              </a:rPr>
              <a:t>”</a:t>
            </a:r>
            <a:r>
              <a:rPr lang="en-US" altLang="zh-CN" dirty="0">
                <a:solidFill>
                  <a:schemeClr val="bg1"/>
                </a:solidFill>
              </a:rPr>
              <a:t> </a:t>
            </a:r>
            <a:r>
              <a:rPr lang="zh-CN" altLang="en-US" dirty="0">
                <a:solidFill>
                  <a:schemeClr val="bg1"/>
                </a:solidFill>
              </a:rPr>
              <a:t>规则排列，形成计算机可理解的</a:t>
            </a:r>
            <a:r>
              <a:rPr lang="en-US" altLang="zh-CN" dirty="0">
                <a:solidFill>
                  <a:schemeClr val="bg1"/>
                </a:solidFill>
              </a:rPr>
              <a:t> “</a:t>
            </a:r>
            <a:r>
              <a:rPr lang="zh-CN" altLang="en-US" dirty="0">
                <a:solidFill>
                  <a:schemeClr val="bg1"/>
                </a:solidFill>
              </a:rPr>
              <a:t>数据结构</a:t>
            </a:r>
            <a:r>
              <a:rPr lang="en-US" altLang="zh-CN" dirty="0">
                <a:solidFill>
                  <a:schemeClr val="bg1"/>
                </a:solidFill>
              </a:rPr>
              <a:t>”</a:t>
            </a:r>
            <a:r>
              <a:rPr lang="zh-CN" altLang="en-US" dirty="0">
                <a:solidFill>
                  <a:schemeClr val="bg1"/>
                </a:solidFill>
              </a:rPr>
              <a:t>，不同维度的图像对应不同的结构：</a:t>
            </a:r>
            <a:endParaRPr lang="zh-CN" altLang="en-US" dirty="0">
              <a:solidFill>
                <a:schemeClr val="bg1"/>
              </a:solidFill>
            </a:endParaRPr>
          </a:p>
          <a:p>
            <a:endParaRPr lang="zh-CN" altLang="en-US" dirty="0">
              <a:solidFill>
                <a:schemeClr val="bg1"/>
              </a:solidFill>
            </a:endParaRPr>
          </a:p>
          <a:p>
            <a:endParaRPr lang="zh-CN" altLang="en-US" dirty="0">
              <a:solidFill>
                <a:schemeClr val="bg1"/>
              </a:solidFill>
            </a:endParaRPr>
          </a:p>
          <a:p>
            <a:endParaRPr lang="zh-CN" altLang="en-US" dirty="0">
              <a:solidFill>
                <a:schemeClr val="bg1"/>
              </a:solidFill>
            </a:endParaRPr>
          </a:p>
          <a:p>
            <a:endParaRPr lang="zh-CN" altLang="en-US" dirty="0">
              <a:solidFill>
                <a:schemeClr val="bg1"/>
              </a:solidFill>
            </a:endParaRPr>
          </a:p>
          <a:p>
            <a:endParaRPr lang="zh-CN" altLang="en-US" dirty="0">
              <a:solidFill>
                <a:schemeClr val="bg1"/>
              </a:solidFill>
            </a:endParaRPr>
          </a:p>
          <a:p>
            <a:endParaRPr lang="zh-CN" altLang="en-US" dirty="0">
              <a:solidFill>
                <a:schemeClr val="bg1"/>
              </a:solidFill>
            </a:endParaRPr>
          </a:p>
          <a:p>
            <a:endParaRPr lang="zh-CN" altLang="en-US" dirty="0">
              <a:solidFill>
                <a:schemeClr val="bg1"/>
              </a:solidFill>
            </a:endParaRPr>
          </a:p>
          <a:p>
            <a:r>
              <a:rPr lang="zh-CN" altLang="en-US" dirty="0">
                <a:solidFill>
                  <a:schemeClr val="bg1"/>
                </a:solidFill>
              </a:rPr>
              <a:t>举个例子：一张</a:t>
            </a:r>
            <a:r>
              <a:rPr lang="en-US" altLang="zh-CN" dirty="0">
                <a:solidFill>
                  <a:schemeClr val="bg1"/>
                </a:solidFill>
              </a:rPr>
              <a:t> 100</a:t>
            </a:r>
            <a:r>
              <a:rPr lang="en-US" altLang="en-US" dirty="0">
                <a:solidFill>
                  <a:schemeClr val="bg1"/>
                </a:solidFill>
              </a:rPr>
              <a:t>×</a:t>
            </a:r>
            <a:r>
              <a:rPr lang="en-US" altLang="zh-CN" dirty="0">
                <a:solidFill>
                  <a:schemeClr val="bg1"/>
                </a:solidFill>
              </a:rPr>
              <a:t>100 </a:t>
            </a:r>
            <a:r>
              <a:rPr lang="zh-CN" altLang="en-US" dirty="0">
                <a:solidFill>
                  <a:schemeClr val="bg1"/>
                </a:solidFill>
              </a:rPr>
              <a:t>像素的彩色图像，在计算机中会被存储为</a:t>
            </a:r>
            <a:r>
              <a:rPr lang="en-US" altLang="zh-CN" dirty="0">
                <a:solidFill>
                  <a:schemeClr val="bg1"/>
                </a:solidFill>
              </a:rPr>
              <a:t> 100</a:t>
            </a:r>
            <a:r>
              <a:rPr lang="en-US" altLang="en-US" dirty="0">
                <a:solidFill>
                  <a:schemeClr val="bg1"/>
                </a:solidFill>
              </a:rPr>
              <a:t>×</a:t>
            </a:r>
            <a:r>
              <a:rPr lang="en-US" altLang="zh-CN" dirty="0">
                <a:solidFill>
                  <a:schemeClr val="bg1"/>
                </a:solidFill>
              </a:rPr>
              <a:t>100</a:t>
            </a:r>
            <a:r>
              <a:rPr lang="en-US" altLang="en-US" dirty="0">
                <a:solidFill>
                  <a:schemeClr val="bg1"/>
                </a:solidFill>
              </a:rPr>
              <a:t>×</a:t>
            </a:r>
            <a:r>
              <a:rPr lang="en-US" altLang="zh-CN" dirty="0">
                <a:solidFill>
                  <a:schemeClr val="bg1"/>
                </a:solidFill>
              </a:rPr>
              <a:t>3 </a:t>
            </a:r>
            <a:r>
              <a:rPr lang="zh-CN" altLang="en-US" dirty="0">
                <a:solidFill>
                  <a:schemeClr val="bg1"/>
                </a:solidFill>
              </a:rPr>
              <a:t>的数组，其中</a:t>
            </a:r>
            <a:r>
              <a:rPr lang="en-US" altLang="zh-CN" dirty="0">
                <a:solidFill>
                  <a:schemeClr val="bg1"/>
                </a:solidFill>
              </a:rPr>
              <a:t> </a:t>
            </a:r>
            <a:r>
              <a:rPr lang="zh-CN" altLang="en-US" dirty="0">
                <a:solidFill>
                  <a:schemeClr val="bg1"/>
                </a:solidFill>
              </a:rPr>
              <a:t>数组</a:t>
            </a:r>
            <a:r>
              <a:rPr lang="en-US" altLang="zh-CN" dirty="0">
                <a:solidFill>
                  <a:schemeClr val="bg1"/>
                </a:solidFill>
              </a:rPr>
              <a:t>[20][30][0] </a:t>
            </a:r>
            <a:r>
              <a:rPr lang="zh-CN" altLang="en-US" dirty="0">
                <a:solidFill>
                  <a:schemeClr val="bg1"/>
                </a:solidFill>
              </a:rPr>
              <a:t>代表</a:t>
            </a:r>
            <a:r>
              <a:rPr lang="en-US" altLang="zh-CN" dirty="0">
                <a:solidFill>
                  <a:schemeClr val="bg1"/>
                </a:solidFill>
              </a:rPr>
              <a:t> “</a:t>
            </a:r>
            <a:r>
              <a:rPr lang="zh-CN" altLang="en-US" dirty="0">
                <a:solidFill>
                  <a:schemeClr val="bg1"/>
                </a:solidFill>
              </a:rPr>
              <a:t>第</a:t>
            </a:r>
            <a:r>
              <a:rPr lang="en-US" altLang="zh-CN" dirty="0">
                <a:solidFill>
                  <a:schemeClr val="bg1"/>
                </a:solidFill>
              </a:rPr>
              <a:t> 20 </a:t>
            </a:r>
            <a:r>
              <a:rPr lang="zh-CN" altLang="en-US" dirty="0">
                <a:solidFill>
                  <a:schemeClr val="bg1"/>
                </a:solidFill>
              </a:rPr>
              <a:t>行、第</a:t>
            </a:r>
            <a:r>
              <a:rPr lang="en-US" altLang="zh-CN" dirty="0">
                <a:solidFill>
                  <a:schemeClr val="bg1"/>
                </a:solidFill>
              </a:rPr>
              <a:t> 30 </a:t>
            </a:r>
            <a:r>
              <a:rPr lang="zh-CN" altLang="en-US" dirty="0">
                <a:solidFill>
                  <a:schemeClr val="bg1"/>
                </a:solidFill>
              </a:rPr>
              <a:t>列像素的红色通道值</a:t>
            </a:r>
            <a:r>
              <a:rPr lang="en-US" altLang="zh-CN" dirty="0">
                <a:solidFill>
                  <a:schemeClr val="bg1"/>
                </a:solidFill>
              </a:rPr>
              <a:t>”</a:t>
            </a:r>
            <a:r>
              <a:rPr lang="zh-CN" altLang="en-US" dirty="0">
                <a:solidFill>
                  <a:schemeClr val="bg1"/>
                </a:solidFill>
              </a:rPr>
              <a:t>，数组</a:t>
            </a:r>
            <a:r>
              <a:rPr lang="en-US" altLang="zh-CN" dirty="0">
                <a:solidFill>
                  <a:schemeClr val="bg1"/>
                </a:solidFill>
              </a:rPr>
              <a:t>[20][30][1] </a:t>
            </a:r>
            <a:r>
              <a:rPr lang="zh-CN" altLang="en-US" dirty="0">
                <a:solidFill>
                  <a:schemeClr val="bg1"/>
                </a:solidFill>
              </a:rPr>
              <a:t>代表绿色通道值，以此类推。</a:t>
            </a:r>
            <a:endParaRPr lang="zh-CN" altLang="en-US" dirty="0">
              <a:solidFill>
                <a:schemeClr val="bg1"/>
              </a:solidFill>
            </a:endParaRPr>
          </a:p>
          <a:p>
            <a:endParaRPr lang="zh-CN" altLang="en-US" dirty="0">
              <a:solidFill>
                <a:schemeClr val="bg1"/>
              </a:solidFill>
            </a:endParaRPr>
          </a:p>
        </p:txBody>
      </p:sp>
      <p:graphicFrame>
        <p:nvGraphicFramePr>
          <p:cNvPr id="2" name="表格 1"/>
          <p:cNvGraphicFramePr/>
          <p:nvPr>
            <p:custDataLst>
              <p:tags r:id="rId1"/>
            </p:custDataLst>
          </p:nvPr>
        </p:nvGraphicFramePr>
        <p:xfrm>
          <a:off x="690880" y="3975100"/>
          <a:ext cx="10258425" cy="1854200"/>
        </p:xfrm>
        <a:graphic>
          <a:graphicData uri="http://schemas.openxmlformats.org/drawingml/2006/table">
            <a:tbl>
              <a:tblPr/>
              <a:tblGrid>
                <a:gridCol w="1816100"/>
                <a:gridCol w="2832100"/>
                <a:gridCol w="5610225"/>
              </a:tblGrid>
              <a:tr h="330200">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图像类型</a:t>
                      </a:r>
                      <a:endParaRPr lang="zh-CN" altLang="en-US" sz="1200" b="1" i="0">
                        <a:solidFill>
                          <a:schemeClr val="bg1"/>
                        </a:solidFill>
                        <a:uFillTx/>
                        <a:latin typeface="Inter" charset="0"/>
                        <a:ea typeface="Inter"/>
                      </a:endParaRPr>
                    </a:p>
                  </a:txBody>
                  <a:tcPr marL="114617" marR="114617" marT="76517" marB="76517" anchor="ctr" anchorCtr="0">
                    <a:lnL w="952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数据结构（以 </a:t>
                      </a:r>
                      <a:r>
                        <a:rPr lang="en-US" altLang="zh-CN" sz="1200" b="1" i="0">
                          <a:solidFill>
                            <a:schemeClr val="bg1"/>
                          </a:solidFill>
                          <a:uFillTx/>
                          <a:latin typeface="Inter" charset="0"/>
                          <a:ea typeface="Inter"/>
                        </a:rPr>
                        <a:t>W×H </a:t>
                      </a:r>
                      <a:r>
                        <a:rPr lang="zh-CN" altLang="en-US" sz="1200" b="1" i="0">
                          <a:solidFill>
                            <a:schemeClr val="bg1"/>
                          </a:solidFill>
                          <a:uFillTx/>
                          <a:latin typeface="Inter" charset="0"/>
                          <a:ea typeface="Inter"/>
                        </a:rPr>
                        <a:t>像素为例）</a:t>
                      </a:r>
                      <a:endParaRPr lang="zh-CN" altLang="en-US" sz="1200" b="1"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核心特点</a:t>
                      </a:r>
                      <a:endParaRPr lang="zh-CN" altLang="en-US" sz="1200" b="1"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508000">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灰度图像（黑白）</a:t>
                      </a:r>
                      <a:endParaRPr lang="zh-CN" altLang="en-US" sz="1200" b="1" i="0">
                        <a:solidFill>
                          <a:schemeClr val="bg1"/>
                        </a:solidFill>
                        <a:uFillTx/>
                        <a:latin typeface="Inter" charset="0"/>
                        <a:ea typeface="Inter"/>
                      </a:endParaRPr>
                    </a:p>
                  </a:txBody>
                  <a:tcPr marL="114617" marR="114617" marT="76517" marB="76517" anchor="ctr" anchorCtr="0">
                    <a:lnL w="952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二维数组：</a:t>
                      </a:r>
                      <a:r>
                        <a:rPr lang="en-US" altLang="zh-CN" sz="1200" b="1" i="0">
                          <a:solidFill>
                            <a:schemeClr val="bg1"/>
                          </a:solidFill>
                          <a:uFillTx/>
                          <a:latin typeface="Inter" charset="0"/>
                          <a:ea typeface="Inter"/>
                        </a:rPr>
                        <a:t>[W</a:t>
                      </a:r>
                      <a:r>
                        <a:rPr lang="zh-CN" altLang="en-US" sz="1200" b="1" i="0">
                          <a:solidFill>
                            <a:schemeClr val="bg1"/>
                          </a:solidFill>
                          <a:uFillTx/>
                          <a:latin typeface="Inter" charset="0"/>
                          <a:ea typeface="Inter"/>
                        </a:rPr>
                        <a:t>行 </a:t>
                      </a:r>
                      <a:r>
                        <a:rPr lang="en-US" altLang="zh-CN" sz="1200" b="1" i="0">
                          <a:solidFill>
                            <a:schemeClr val="bg1"/>
                          </a:solidFill>
                          <a:uFillTx/>
                          <a:latin typeface="Inter" charset="0"/>
                          <a:ea typeface="Inter"/>
                        </a:rPr>
                        <a:t>× H</a:t>
                      </a:r>
                      <a:r>
                        <a:rPr lang="zh-CN" altLang="en-US" sz="1200" b="1" i="0">
                          <a:solidFill>
                            <a:schemeClr val="bg1"/>
                          </a:solidFill>
                          <a:uFillTx/>
                          <a:latin typeface="Inter" charset="0"/>
                          <a:ea typeface="Inter"/>
                        </a:rPr>
                        <a:t>列</a:t>
                      </a:r>
                      <a:r>
                        <a:rPr lang="en-US" altLang="zh-CN" sz="1200" b="1" i="0">
                          <a:solidFill>
                            <a:schemeClr val="bg1"/>
                          </a:solidFill>
                          <a:uFillTx/>
                          <a:latin typeface="Inter" charset="0"/>
                          <a:ea typeface="Inter"/>
                        </a:rPr>
                        <a:t>]</a:t>
                      </a:r>
                      <a:endParaRPr lang="en-US" altLang="zh-CN" sz="1200" b="1"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每个像素仅存储 “亮度值”（范围通常是 </a:t>
                      </a:r>
                      <a:r>
                        <a:rPr lang="en-US" altLang="zh-CN" sz="1200" b="1" i="0">
                          <a:solidFill>
                            <a:schemeClr val="bg1"/>
                          </a:solidFill>
                          <a:uFillTx/>
                          <a:latin typeface="Inter" charset="0"/>
                          <a:ea typeface="Inter"/>
                        </a:rPr>
                        <a:t>0-255</a:t>
                      </a:r>
                      <a:r>
                        <a:rPr lang="zh-CN" altLang="en-US" sz="1200" b="1" i="0">
                          <a:solidFill>
                            <a:schemeClr val="bg1"/>
                          </a:solidFill>
                          <a:uFillTx/>
                          <a:latin typeface="Inter" charset="0"/>
                          <a:ea typeface="Inter"/>
                        </a:rPr>
                        <a:t>）：</a:t>
                      </a:r>
                      <a:r>
                        <a:rPr lang="en-US" altLang="zh-CN" sz="1200" b="1" i="0">
                          <a:solidFill>
                            <a:schemeClr val="bg1"/>
                          </a:solidFill>
                          <a:uFillTx/>
                          <a:latin typeface="Inter" charset="0"/>
                          <a:ea typeface="Inter"/>
                        </a:rPr>
                        <a:t>0 </a:t>
                      </a:r>
                      <a:r>
                        <a:rPr lang="zh-CN" altLang="en-US" sz="1200" b="1" i="0">
                          <a:solidFill>
                            <a:schemeClr val="bg1"/>
                          </a:solidFill>
                          <a:uFillTx/>
                          <a:latin typeface="Inter" charset="0"/>
                          <a:ea typeface="Inter"/>
                        </a:rPr>
                        <a:t>代表纯黑，</a:t>
                      </a:r>
                      <a:r>
                        <a:rPr lang="en-US" altLang="zh-CN" sz="1200" b="1" i="0">
                          <a:solidFill>
                            <a:schemeClr val="bg1"/>
                          </a:solidFill>
                          <a:uFillTx/>
                          <a:latin typeface="Inter" charset="0"/>
                          <a:ea typeface="Inter"/>
                        </a:rPr>
                        <a:t>255 </a:t>
                      </a:r>
                      <a:r>
                        <a:rPr lang="zh-CN" altLang="en-US" sz="1200" b="1" i="0">
                          <a:solidFill>
                            <a:schemeClr val="bg1"/>
                          </a:solidFill>
                          <a:uFillTx/>
                          <a:latin typeface="Inter" charset="0"/>
                          <a:ea typeface="Inter"/>
                        </a:rPr>
                        <a:t>代表纯白，中间是不同灰度。</a:t>
                      </a:r>
                      <a:endParaRPr lang="zh-CN" altLang="en-US" sz="1200" b="1"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508000">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彩色图像</a:t>
                      </a:r>
                      <a:endParaRPr lang="zh-CN" altLang="en-US" sz="1200" b="1" i="0">
                        <a:solidFill>
                          <a:schemeClr val="bg1"/>
                        </a:solidFill>
                        <a:uFillTx/>
                        <a:latin typeface="Inter" charset="0"/>
                        <a:ea typeface="Inter"/>
                      </a:endParaRPr>
                    </a:p>
                  </a:txBody>
                  <a:tcPr marL="114617" marR="114617" marT="76517" marB="76517" anchor="ctr" anchorCtr="0">
                    <a:lnL w="952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三维数组：</a:t>
                      </a:r>
                      <a:r>
                        <a:rPr lang="en-US" altLang="zh-CN" sz="1200" b="1" i="0">
                          <a:solidFill>
                            <a:schemeClr val="bg1"/>
                          </a:solidFill>
                          <a:uFillTx/>
                          <a:latin typeface="Inter" charset="0"/>
                          <a:ea typeface="Inter"/>
                        </a:rPr>
                        <a:t>[W</a:t>
                      </a:r>
                      <a:r>
                        <a:rPr lang="zh-CN" altLang="en-US" sz="1200" b="1" i="0">
                          <a:solidFill>
                            <a:schemeClr val="bg1"/>
                          </a:solidFill>
                          <a:uFillTx/>
                          <a:latin typeface="Inter" charset="0"/>
                          <a:ea typeface="Inter"/>
                        </a:rPr>
                        <a:t>行 </a:t>
                      </a:r>
                      <a:r>
                        <a:rPr lang="en-US" altLang="zh-CN" sz="1200" b="1" i="0">
                          <a:solidFill>
                            <a:schemeClr val="bg1"/>
                          </a:solidFill>
                          <a:uFillTx/>
                          <a:latin typeface="Inter" charset="0"/>
                          <a:ea typeface="Inter"/>
                        </a:rPr>
                        <a:t>× H</a:t>
                      </a:r>
                      <a:r>
                        <a:rPr lang="zh-CN" altLang="en-US" sz="1200" b="1" i="0">
                          <a:solidFill>
                            <a:schemeClr val="bg1"/>
                          </a:solidFill>
                          <a:uFillTx/>
                          <a:latin typeface="Inter" charset="0"/>
                          <a:ea typeface="Inter"/>
                        </a:rPr>
                        <a:t>列 </a:t>
                      </a:r>
                      <a:r>
                        <a:rPr lang="en-US" altLang="zh-CN" sz="1200" b="1" i="0">
                          <a:solidFill>
                            <a:schemeClr val="bg1"/>
                          </a:solidFill>
                          <a:uFillTx/>
                          <a:latin typeface="Inter" charset="0"/>
                          <a:ea typeface="Inter"/>
                        </a:rPr>
                        <a:t>× 3]</a:t>
                      </a:r>
                      <a:endParaRPr lang="en-US" altLang="zh-CN" sz="1200" b="1"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每个像素存储 “三色通道值”（</a:t>
                      </a:r>
                      <a:r>
                        <a:rPr lang="en-US" altLang="zh-CN" sz="1200" b="1" i="0">
                          <a:solidFill>
                            <a:schemeClr val="bg1"/>
                          </a:solidFill>
                          <a:uFillTx/>
                          <a:latin typeface="Inter" charset="0"/>
                          <a:ea typeface="Inter"/>
                        </a:rPr>
                        <a:t>RGB </a:t>
                      </a:r>
                      <a:r>
                        <a:rPr lang="zh-CN" altLang="en-US" sz="1200" b="1" i="0">
                          <a:solidFill>
                            <a:schemeClr val="bg1"/>
                          </a:solidFill>
                          <a:uFillTx/>
                          <a:latin typeface="Inter" charset="0"/>
                          <a:ea typeface="Inter"/>
                        </a:rPr>
                        <a:t>通道）：</a:t>
                      </a:r>
                      <a:r>
                        <a:rPr lang="en-US" altLang="zh-CN" sz="1200" b="1" i="0">
                          <a:solidFill>
                            <a:schemeClr val="bg1"/>
                          </a:solidFill>
                          <a:uFillTx/>
                          <a:latin typeface="Inter" charset="0"/>
                          <a:ea typeface="Inter"/>
                        </a:rPr>
                        <a:t>R</a:t>
                      </a:r>
                      <a:r>
                        <a:rPr lang="zh-CN" altLang="en-US" sz="1200" b="1" i="0">
                          <a:solidFill>
                            <a:schemeClr val="bg1"/>
                          </a:solidFill>
                          <a:uFillTx/>
                          <a:latin typeface="Inter" charset="0"/>
                          <a:ea typeface="Inter"/>
                        </a:rPr>
                        <a:t>（红）、</a:t>
                      </a:r>
                      <a:r>
                        <a:rPr lang="en-US" altLang="zh-CN" sz="1200" b="1" i="0">
                          <a:solidFill>
                            <a:schemeClr val="bg1"/>
                          </a:solidFill>
                          <a:uFillTx/>
                          <a:latin typeface="Inter" charset="0"/>
                          <a:ea typeface="Inter"/>
                        </a:rPr>
                        <a:t>G</a:t>
                      </a:r>
                      <a:r>
                        <a:rPr lang="zh-CN" altLang="en-US" sz="1200" b="1" i="0">
                          <a:solidFill>
                            <a:schemeClr val="bg1"/>
                          </a:solidFill>
                          <a:uFillTx/>
                          <a:latin typeface="Inter" charset="0"/>
                          <a:ea typeface="Inter"/>
                        </a:rPr>
                        <a:t>（绿）、</a:t>
                      </a:r>
                      <a:r>
                        <a:rPr lang="en-US" altLang="zh-CN" sz="1200" b="1" i="0">
                          <a:solidFill>
                            <a:schemeClr val="bg1"/>
                          </a:solidFill>
                          <a:uFillTx/>
                          <a:latin typeface="Inter" charset="0"/>
                          <a:ea typeface="Inter"/>
                        </a:rPr>
                        <a:t>B</a:t>
                      </a:r>
                      <a:r>
                        <a:rPr lang="zh-CN" altLang="en-US" sz="1200" b="1" i="0">
                          <a:solidFill>
                            <a:schemeClr val="bg1"/>
                          </a:solidFill>
                          <a:uFillTx/>
                          <a:latin typeface="Inter" charset="0"/>
                          <a:ea typeface="Inter"/>
                        </a:rPr>
                        <a:t>（蓝）各占 </a:t>
                      </a:r>
                      <a:r>
                        <a:rPr lang="en-US" altLang="zh-CN" sz="1200" b="1" i="0">
                          <a:solidFill>
                            <a:schemeClr val="bg1"/>
                          </a:solidFill>
                          <a:uFillTx/>
                          <a:latin typeface="Inter" charset="0"/>
                          <a:ea typeface="Inter"/>
                        </a:rPr>
                        <a:t>0-255</a:t>
                      </a:r>
                      <a:r>
                        <a:rPr lang="zh-CN" altLang="en-US" sz="1200" b="1" i="0">
                          <a:solidFill>
                            <a:schemeClr val="bg1"/>
                          </a:solidFill>
                          <a:uFillTx/>
                          <a:latin typeface="Inter" charset="0"/>
                          <a:ea typeface="Inter"/>
                        </a:rPr>
                        <a:t>，三者混合形成任意颜色。</a:t>
                      </a:r>
                      <a:endParaRPr lang="zh-CN" altLang="en-US" sz="1200" b="1"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508000">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带透明度的图像</a:t>
                      </a:r>
                      <a:endParaRPr lang="zh-CN" altLang="en-US" sz="1200" b="1" i="0">
                        <a:solidFill>
                          <a:schemeClr val="bg1"/>
                        </a:solidFill>
                        <a:uFillTx/>
                        <a:latin typeface="Inter" charset="0"/>
                        <a:ea typeface="Inter"/>
                      </a:endParaRPr>
                    </a:p>
                  </a:txBody>
                  <a:tcPr marL="114617" marR="114617" marT="76517" marB="76517" anchor="ctr" anchorCtr="0">
                    <a:lnL w="952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三维数组：</a:t>
                      </a:r>
                      <a:r>
                        <a:rPr lang="en-US" altLang="zh-CN" sz="1200" b="1" i="0">
                          <a:solidFill>
                            <a:schemeClr val="bg1"/>
                          </a:solidFill>
                          <a:uFillTx/>
                          <a:latin typeface="Inter" charset="0"/>
                          <a:ea typeface="Inter"/>
                        </a:rPr>
                        <a:t>[W</a:t>
                      </a:r>
                      <a:r>
                        <a:rPr lang="zh-CN" altLang="en-US" sz="1200" b="1" i="0">
                          <a:solidFill>
                            <a:schemeClr val="bg1"/>
                          </a:solidFill>
                          <a:uFillTx/>
                          <a:latin typeface="Inter" charset="0"/>
                          <a:ea typeface="Inter"/>
                        </a:rPr>
                        <a:t>行 </a:t>
                      </a:r>
                      <a:r>
                        <a:rPr lang="en-US" altLang="zh-CN" sz="1200" b="1" i="0">
                          <a:solidFill>
                            <a:schemeClr val="bg1"/>
                          </a:solidFill>
                          <a:uFillTx/>
                          <a:latin typeface="Inter" charset="0"/>
                          <a:ea typeface="Inter"/>
                        </a:rPr>
                        <a:t>× H</a:t>
                      </a:r>
                      <a:r>
                        <a:rPr lang="zh-CN" altLang="en-US" sz="1200" b="1" i="0">
                          <a:solidFill>
                            <a:schemeClr val="bg1"/>
                          </a:solidFill>
                          <a:uFillTx/>
                          <a:latin typeface="Inter" charset="0"/>
                          <a:ea typeface="Inter"/>
                        </a:rPr>
                        <a:t>列 </a:t>
                      </a:r>
                      <a:r>
                        <a:rPr lang="en-US" altLang="zh-CN" sz="1200" b="1" i="0">
                          <a:solidFill>
                            <a:schemeClr val="bg1"/>
                          </a:solidFill>
                          <a:uFillTx/>
                          <a:latin typeface="Inter" charset="0"/>
                          <a:ea typeface="Inter"/>
                        </a:rPr>
                        <a:t>× 4]</a:t>
                      </a:r>
                      <a:endParaRPr lang="en-US" altLang="zh-CN" sz="1200" b="1"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1" i="0">
                          <a:solidFill>
                            <a:schemeClr val="bg1"/>
                          </a:solidFill>
                          <a:uFillTx/>
                          <a:latin typeface="Inter" charset="0"/>
                          <a:ea typeface="Inter"/>
                        </a:rPr>
                        <a:t>在 </a:t>
                      </a:r>
                      <a:r>
                        <a:rPr lang="en-US" altLang="zh-CN" sz="1200" b="1" i="0">
                          <a:solidFill>
                            <a:schemeClr val="bg1"/>
                          </a:solidFill>
                          <a:uFillTx/>
                          <a:latin typeface="Inter" charset="0"/>
                          <a:ea typeface="Inter"/>
                        </a:rPr>
                        <a:t>RGB </a:t>
                      </a:r>
                      <a:r>
                        <a:rPr lang="zh-CN" altLang="en-US" sz="1200" b="1" i="0">
                          <a:solidFill>
                            <a:schemeClr val="bg1"/>
                          </a:solidFill>
                          <a:uFillTx/>
                          <a:latin typeface="Inter" charset="0"/>
                          <a:ea typeface="Inter"/>
                        </a:rPr>
                        <a:t>基础上增加 “</a:t>
                      </a:r>
                      <a:r>
                        <a:rPr lang="en-US" altLang="zh-CN" sz="1200" b="1" i="0">
                          <a:solidFill>
                            <a:schemeClr val="bg1"/>
                          </a:solidFill>
                          <a:uFillTx/>
                          <a:latin typeface="Inter" charset="0"/>
                          <a:ea typeface="Inter"/>
                        </a:rPr>
                        <a:t>Alpha </a:t>
                      </a:r>
                      <a:r>
                        <a:rPr lang="zh-CN" altLang="en-US" sz="1200" b="1" i="0">
                          <a:solidFill>
                            <a:schemeClr val="bg1"/>
                          </a:solidFill>
                          <a:uFillTx/>
                          <a:latin typeface="Inter" charset="0"/>
                          <a:ea typeface="Inter"/>
                        </a:rPr>
                        <a:t>通道（</a:t>
                      </a:r>
                      <a:r>
                        <a:rPr lang="en-US" altLang="zh-CN" sz="1200" b="1" i="0">
                          <a:solidFill>
                            <a:schemeClr val="bg1"/>
                          </a:solidFill>
                          <a:uFillTx/>
                          <a:latin typeface="Inter" charset="0"/>
                          <a:ea typeface="Inter"/>
                        </a:rPr>
                        <a:t>A</a:t>
                      </a:r>
                      <a:r>
                        <a:rPr lang="zh-CN" altLang="en-US" sz="1200" b="1" i="0">
                          <a:solidFill>
                            <a:schemeClr val="bg1"/>
                          </a:solidFill>
                          <a:uFillTx/>
                          <a:latin typeface="Inter" charset="0"/>
                          <a:ea typeface="Inter"/>
                        </a:rPr>
                        <a:t>）”：</a:t>
                      </a:r>
                      <a:r>
                        <a:rPr lang="en-US" altLang="zh-CN" sz="1200" b="1" i="0">
                          <a:solidFill>
                            <a:schemeClr val="bg1"/>
                          </a:solidFill>
                          <a:uFillTx/>
                          <a:latin typeface="Inter" charset="0"/>
                          <a:ea typeface="Inter"/>
                        </a:rPr>
                        <a:t>0 </a:t>
                      </a:r>
                      <a:r>
                        <a:rPr lang="zh-CN" altLang="en-US" sz="1200" b="1" i="0">
                          <a:solidFill>
                            <a:schemeClr val="bg1"/>
                          </a:solidFill>
                          <a:uFillTx/>
                          <a:latin typeface="Inter" charset="0"/>
                          <a:ea typeface="Inter"/>
                        </a:rPr>
                        <a:t>代表完全透明，</a:t>
                      </a:r>
                      <a:r>
                        <a:rPr lang="en-US" altLang="zh-CN" sz="1200" b="1" i="0">
                          <a:solidFill>
                            <a:schemeClr val="bg1"/>
                          </a:solidFill>
                          <a:uFillTx/>
                          <a:latin typeface="Inter" charset="0"/>
                          <a:ea typeface="Inter"/>
                        </a:rPr>
                        <a:t>255 </a:t>
                      </a:r>
                      <a:r>
                        <a:rPr lang="zh-CN" altLang="en-US" sz="1200" b="1" i="0">
                          <a:solidFill>
                            <a:schemeClr val="bg1"/>
                          </a:solidFill>
                          <a:uFillTx/>
                          <a:latin typeface="Inter" charset="0"/>
                          <a:ea typeface="Inter"/>
                        </a:rPr>
                        <a:t>代表完全不透明（如 </a:t>
                      </a:r>
                      <a:r>
                        <a:rPr lang="en-US" altLang="zh-CN" sz="1200" b="1" i="0">
                          <a:solidFill>
                            <a:schemeClr val="bg1"/>
                          </a:solidFill>
                          <a:uFillTx/>
                          <a:latin typeface="Inter" charset="0"/>
                          <a:ea typeface="Inter"/>
                        </a:rPr>
                        <a:t>PNG </a:t>
                      </a:r>
                      <a:r>
                        <a:rPr lang="zh-CN" altLang="en-US" sz="1200" b="1" i="0">
                          <a:solidFill>
                            <a:schemeClr val="bg1"/>
                          </a:solidFill>
                          <a:uFillTx/>
                          <a:latin typeface="Inter" charset="0"/>
                          <a:ea typeface="Inter"/>
                        </a:rPr>
                        <a:t>格式图片）。</a:t>
                      </a:r>
                      <a:endParaRPr lang="zh-CN" altLang="en-US" sz="1200" b="1"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标题 1"/>
          <p:cNvSpPr/>
          <p:nvPr/>
        </p:nvSpPr>
        <p:spPr>
          <a:xfrm>
            <a:off x="690840" y="1312560"/>
            <a:ext cx="1010160" cy="1147320"/>
          </a:xfrm>
          <a:prstGeom prst="rect">
            <a:avLst/>
          </a:prstGeom>
          <a:noFill/>
          <a:ln w="0">
            <a:noFill/>
          </a:ln>
        </p:spPr>
        <p:style>
          <a:lnRef idx="0">
            <a:scrgbClr r="0" g="0" b="0"/>
          </a:lnRef>
          <a:fillRef idx="0">
            <a:scrgbClr r="0" g="0" b="0"/>
          </a:fillRef>
          <a:effectRef idx="0">
            <a:scrgbClr r="0" g="0" b="0"/>
          </a:effectRef>
          <a:fontRef idx="minor"/>
        </p:style>
      </p:sp>
      <p:sp>
        <p:nvSpPr>
          <p:cNvPr id="140" name="标题 1"/>
          <p:cNvSpPr/>
          <p:nvPr/>
        </p:nvSpPr>
        <p:spPr>
          <a:xfrm>
            <a:off x="1867680" y="1312560"/>
            <a:ext cx="1010160" cy="1147320"/>
          </a:xfrm>
          <a:prstGeom prst="rect">
            <a:avLst/>
          </a:prstGeom>
          <a:noFill/>
          <a:ln w="0">
            <a:noFill/>
          </a:ln>
        </p:spPr>
        <p:style>
          <a:lnRef idx="0">
            <a:scrgbClr r="0" g="0" b="0"/>
          </a:lnRef>
          <a:fillRef idx="0">
            <a:scrgbClr r="0" g="0" b="0"/>
          </a:fillRef>
          <a:effectRef idx="0">
            <a:scrgbClr r="0" g="0" b="0"/>
          </a:effectRef>
          <a:fontRef idx="minor"/>
        </p:style>
      </p:sp>
      <p:sp>
        <p:nvSpPr>
          <p:cNvPr id="3" name="文本框 2"/>
          <p:cNvSpPr txBox="1"/>
          <p:nvPr/>
        </p:nvSpPr>
        <p:spPr>
          <a:xfrm>
            <a:off x="366395" y="404495"/>
            <a:ext cx="5729605" cy="460375"/>
          </a:xfrm>
          <a:prstGeom prst="rect">
            <a:avLst/>
          </a:prstGeom>
          <a:noFill/>
        </p:spPr>
        <p:txBody>
          <a:bodyPr wrap="square">
            <a:spAutoFit/>
          </a:bodyPr>
          <a:lstStyle/>
          <a:p>
            <a:r>
              <a:rPr lang="zh-CN" altLang="en-US" sz="2400" dirty="0">
                <a:solidFill>
                  <a:schemeClr val="bg1"/>
                </a:solidFill>
                <a:latin typeface="华文楷体" panose="02010600040101010101" pitchFamily="2" charset="-122"/>
                <a:ea typeface="华文楷体" panose="02010600040101010101" pitchFamily="2" charset="-122"/>
              </a:rPr>
              <a:t>什么是图像（</a:t>
            </a:r>
            <a:r>
              <a:rPr lang="en-US" altLang="zh-CN" sz="2400" dirty="0">
                <a:solidFill>
                  <a:schemeClr val="bg1"/>
                </a:solidFill>
                <a:latin typeface="华文楷体" panose="02010600040101010101" pitchFamily="2" charset="-122"/>
                <a:ea typeface="华文楷体" panose="02010600040101010101" pitchFamily="2" charset="-122"/>
              </a:rPr>
              <a:t>“image”</a:t>
            </a:r>
            <a:r>
              <a:rPr lang="zh-CN" altLang="en-US" sz="2400" dirty="0">
                <a:solidFill>
                  <a:schemeClr val="bg1"/>
                </a:solidFill>
                <a:latin typeface="华文楷体" panose="02010600040101010101" pitchFamily="2" charset="-122"/>
                <a:ea typeface="华文楷体" panose="02010600040101010101" pitchFamily="2" charset="-122"/>
              </a:rPr>
              <a:t>）</a:t>
            </a:r>
            <a:r>
              <a:rPr lang="en-US" altLang="zh-CN" sz="2400" dirty="0">
                <a:solidFill>
                  <a:schemeClr val="bg1"/>
                </a:solidFill>
                <a:latin typeface="华文楷体" panose="02010600040101010101" pitchFamily="2" charset="-122"/>
                <a:ea typeface="华文楷体" panose="02010600040101010101" pitchFamily="2" charset="-122"/>
              </a:rPr>
              <a:t> </a:t>
            </a:r>
            <a:endParaRPr lang="zh-CN" altLang="en-US" sz="2400" dirty="0">
              <a:solidFill>
                <a:schemeClr val="bg1"/>
              </a:solidFill>
              <a:latin typeface="华文楷体" panose="02010600040101010101" pitchFamily="2" charset="-122"/>
              <a:ea typeface="华文楷体" panose="02010600040101010101" pitchFamily="2" charset="-122"/>
            </a:endParaRPr>
          </a:p>
        </p:txBody>
      </p:sp>
      <p:sp>
        <p:nvSpPr>
          <p:cNvPr id="5" name="文本框 4"/>
          <p:cNvSpPr txBox="1"/>
          <p:nvPr/>
        </p:nvSpPr>
        <p:spPr>
          <a:xfrm>
            <a:off x="512445" y="864870"/>
            <a:ext cx="11313795" cy="6185535"/>
          </a:xfrm>
          <a:prstGeom prst="rect">
            <a:avLst/>
          </a:prstGeom>
          <a:noFill/>
        </p:spPr>
        <p:txBody>
          <a:bodyPr wrap="square">
            <a:spAutoFit/>
          </a:bodyPr>
          <a:lstStyle/>
          <a:p>
            <a:r>
              <a:rPr lang="zh-CN" altLang="en-US" dirty="0">
                <a:solidFill>
                  <a:schemeClr val="bg1"/>
                </a:solidFill>
              </a:rPr>
              <a:t>三、核心属性层：决定图像</a:t>
            </a:r>
            <a:r>
              <a:rPr lang="en-US" altLang="zh-CN" dirty="0">
                <a:solidFill>
                  <a:schemeClr val="bg1"/>
                </a:solidFill>
              </a:rPr>
              <a:t> “</a:t>
            </a:r>
            <a:r>
              <a:rPr lang="zh-CN" altLang="en-US" dirty="0">
                <a:solidFill>
                  <a:schemeClr val="bg1"/>
                </a:solidFill>
              </a:rPr>
              <a:t>视觉特征</a:t>
            </a:r>
            <a:r>
              <a:rPr lang="en-US" altLang="zh-CN" dirty="0">
                <a:solidFill>
                  <a:schemeClr val="bg1"/>
                </a:solidFill>
              </a:rPr>
              <a:t>” </a:t>
            </a:r>
            <a:r>
              <a:rPr lang="zh-CN" altLang="en-US" dirty="0">
                <a:solidFill>
                  <a:schemeClr val="bg1"/>
                </a:solidFill>
              </a:rPr>
              <a:t>的关键参数</a:t>
            </a:r>
            <a:endParaRPr lang="zh-CN" altLang="en-US" dirty="0">
              <a:solidFill>
                <a:schemeClr val="bg1"/>
              </a:solidFill>
            </a:endParaRPr>
          </a:p>
          <a:p>
            <a:r>
              <a:rPr lang="zh-CN" altLang="en-US" dirty="0">
                <a:solidFill>
                  <a:schemeClr val="bg1"/>
                </a:solidFill>
              </a:rPr>
              <a:t>像素的排列和取值由一系列核心属性决定，这些属性直接影响图像的视觉效果和处理难度，主要包括：</a:t>
            </a:r>
            <a:endParaRPr lang="zh-CN" altLang="en-US" dirty="0">
              <a:solidFill>
                <a:schemeClr val="bg1"/>
              </a:solidFill>
            </a:endParaRPr>
          </a:p>
          <a:p>
            <a:r>
              <a:rPr lang="en-US" altLang="zh-CN" dirty="0">
                <a:solidFill>
                  <a:schemeClr val="bg1"/>
                </a:solidFill>
              </a:rPr>
              <a:t>1. </a:t>
            </a:r>
            <a:r>
              <a:rPr lang="zh-CN" altLang="en-US" dirty="0">
                <a:solidFill>
                  <a:schemeClr val="bg1"/>
                </a:solidFill>
              </a:rPr>
              <a:t>分辨率（</a:t>
            </a:r>
            <a:r>
              <a:rPr lang="en-US" altLang="zh-CN" dirty="0">
                <a:solidFill>
                  <a:schemeClr val="bg1"/>
                </a:solidFill>
              </a:rPr>
              <a:t>Resolution</a:t>
            </a:r>
            <a:r>
              <a:rPr lang="zh-CN" altLang="en-US" dirty="0">
                <a:solidFill>
                  <a:schemeClr val="bg1"/>
                </a:solidFill>
              </a:rPr>
              <a:t>）：图像的</a:t>
            </a:r>
            <a:r>
              <a:rPr lang="en-US" altLang="zh-CN" dirty="0">
                <a:solidFill>
                  <a:schemeClr val="bg1"/>
                </a:solidFill>
              </a:rPr>
              <a:t> “</a:t>
            </a:r>
            <a:r>
              <a:rPr lang="zh-CN" altLang="en-US" dirty="0">
                <a:solidFill>
                  <a:schemeClr val="bg1"/>
                </a:solidFill>
              </a:rPr>
              <a:t>大小与清晰度</a:t>
            </a:r>
            <a:r>
              <a:rPr lang="en-US" altLang="zh-CN" dirty="0">
                <a:solidFill>
                  <a:schemeClr val="bg1"/>
                </a:solidFill>
              </a:rPr>
              <a:t>”</a:t>
            </a:r>
            <a:endParaRPr lang="en-US" altLang="zh-CN" dirty="0">
              <a:solidFill>
                <a:schemeClr val="bg1"/>
              </a:solidFill>
            </a:endParaRPr>
          </a:p>
          <a:p>
            <a:r>
              <a:rPr lang="zh-CN" altLang="en-US" dirty="0">
                <a:solidFill>
                  <a:srgbClr val="FF0000"/>
                </a:solidFill>
              </a:rPr>
              <a:t>空间分辨率</a:t>
            </a:r>
            <a:r>
              <a:rPr lang="zh-CN" altLang="en-US" dirty="0">
                <a:solidFill>
                  <a:schemeClr val="bg1"/>
                </a:solidFill>
              </a:rPr>
              <a:t>：即像素的总数量，通常用</a:t>
            </a:r>
            <a:r>
              <a:rPr lang="en-US" altLang="zh-CN" dirty="0">
                <a:solidFill>
                  <a:srgbClr val="FF0000"/>
                </a:solidFill>
              </a:rPr>
              <a:t> “</a:t>
            </a:r>
            <a:r>
              <a:rPr lang="zh-CN" altLang="en-US" dirty="0">
                <a:solidFill>
                  <a:srgbClr val="FF0000"/>
                </a:solidFill>
              </a:rPr>
              <a:t>宽</a:t>
            </a:r>
            <a:r>
              <a:rPr lang="en-US" altLang="zh-CN" dirty="0">
                <a:solidFill>
                  <a:srgbClr val="FF0000"/>
                </a:solidFill>
              </a:rPr>
              <a:t> </a:t>
            </a:r>
            <a:r>
              <a:rPr lang="en-US" altLang="en-US" dirty="0">
                <a:solidFill>
                  <a:srgbClr val="FF0000"/>
                </a:solidFill>
              </a:rPr>
              <a:t>×</a:t>
            </a:r>
            <a:r>
              <a:rPr lang="en-US" altLang="zh-CN" dirty="0">
                <a:solidFill>
                  <a:srgbClr val="FF0000"/>
                </a:solidFill>
              </a:rPr>
              <a:t> </a:t>
            </a:r>
            <a:r>
              <a:rPr lang="zh-CN" altLang="en-US" dirty="0">
                <a:solidFill>
                  <a:srgbClr val="FF0000"/>
                </a:solidFill>
              </a:rPr>
              <a:t>高</a:t>
            </a:r>
            <a:r>
              <a:rPr lang="en-US" altLang="zh-CN" dirty="0">
                <a:solidFill>
                  <a:srgbClr val="FF0000"/>
                </a:solidFill>
              </a:rPr>
              <a:t>”</a:t>
            </a:r>
            <a:r>
              <a:rPr lang="en-US" altLang="zh-CN" dirty="0">
                <a:solidFill>
                  <a:schemeClr val="bg1"/>
                </a:solidFill>
              </a:rPr>
              <a:t> </a:t>
            </a:r>
            <a:r>
              <a:rPr lang="zh-CN" altLang="en-US" dirty="0">
                <a:solidFill>
                  <a:schemeClr val="bg1"/>
                </a:solidFill>
              </a:rPr>
              <a:t>表示（如</a:t>
            </a:r>
            <a:r>
              <a:rPr lang="en-US" altLang="zh-CN" dirty="0">
                <a:solidFill>
                  <a:schemeClr val="bg1"/>
                </a:solidFill>
              </a:rPr>
              <a:t> 1920</a:t>
            </a:r>
            <a:r>
              <a:rPr lang="en-US" altLang="en-US" dirty="0">
                <a:solidFill>
                  <a:schemeClr val="bg1"/>
                </a:solidFill>
              </a:rPr>
              <a:t>×</a:t>
            </a:r>
            <a:r>
              <a:rPr lang="en-US" altLang="zh-CN" dirty="0">
                <a:solidFill>
                  <a:schemeClr val="bg1"/>
                </a:solidFill>
              </a:rPr>
              <a:t>1080</a:t>
            </a:r>
            <a:r>
              <a:rPr lang="zh-CN" altLang="en-US" dirty="0">
                <a:solidFill>
                  <a:schemeClr val="bg1"/>
                </a:solidFill>
              </a:rPr>
              <a:t>，约</a:t>
            </a:r>
            <a:r>
              <a:rPr lang="en-US" altLang="zh-CN" dirty="0">
                <a:solidFill>
                  <a:schemeClr val="bg1"/>
                </a:solidFill>
              </a:rPr>
              <a:t> 200 </a:t>
            </a:r>
            <a:r>
              <a:rPr lang="zh-CN" altLang="en-US" dirty="0">
                <a:solidFill>
                  <a:schemeClr val="bg1"/>
                </a:solidFill>
              </a:rPr>
              <a:t>万像素）；</a:t>
            </a:r>
            <a:endParaRPr lang="zh-CN" altLang="en-US" dirty="0">
              <a:solidFill>
                <a:schemeClr val="bg1"/>
              </a:solidFill>
            </a:endParaRPr>
          </a:p>
          <a:p>
            <a:r>
              <a:rPr lang="zh-CN" altLang="en-US" dirty="0">
                <a:solidFill>
                  <a:schemeClr val="bg1"/>
                </a:solidFill>
              </a:rPr>
              <a:t>同一尺寸的屏幕</a:t>
            </a:r>
            <a:r>
              <a:rPr lang="en-US" altLang="zh-CN" dirty="0">
                <a:solidFill>
                  <a:schemeClr val="bg1"/>
                </a:solidFill>
              </a:rPr>
              <a:t> / </a:t>
            </a:r>
            <a:r>
              <a:rPr lang="zh-CN" altLang="en-US" dirty="0">
                <a:solidFill>
                  <a:schemeClr val="bg1"/>
                </a:solidFill>
              </a:rPr>
              <a:t>打印纸，</a:t>
            </a:r>
            <a:r>
              <a:rPr lang="zh-CN" altLang="en-US" dirty="0">
                <a:solidFill>
                  <a:srgbClr val="FF0000"/>
                </a:solidFill>
              </a:rPr>
              <a:t>分辨率</a:t>
            </a:r>
            <a:r>
              <a:rPr lang="zh-CN" altLang="en-US" dirty="0">
                <a:solidFill>
                  <a:schemeClr val="bg1"/>
                </a:solidFill>
              </a:rPr>
              <a:t>越高，像素密度（</a:t>
            </a:r>
            <a:r>
              <a:rPr lang="en-US" altLang="zh-CN" dirty="0">
                <a:solidFill>
                  <a:schemeClr val="bg1"/>
                </a:solidFill>
              </a:rPr>
              <a:t>PPI</a:t>
            </a:r>
            <a:r>
              <a:rPr lang="zh-CN" altLang="en-US" dirty="0">
                <a:solidFill>
                  <a:schemeClr val="bg1"/>
                </a:solidFill>
              </a:rPr>
              <a:t>，每英寸像素数）越大，图像越清晰（如手机屏幕的</a:t>
            </a:r>
            <a:r>
              <a:rPr lang="en-US" altLang="zh-CN" dirty="0">
                <a:solidFill>
                  <a:schemeClr val="bg1"/>
                </a:solidFill>
              </a:rPr>
              <a:t> “</a:t>
            </a:r>
            <a:r>
              <a:rPr lang="zh-CN" altLang="en-US" dirty="0">
                <a:solidFill>
                  <a:schemeClr val="bg1"/>
                </a:solidFill>
              </a:rPr>
              <a:t>视网膜屏</a:t>
            </a:r>
            <a:r>
              <a:rPr lang="en-US" altLang="zh-CN" dirty="0">
                <a:solidFill>
                  <a:schemeClr val="bg1"/>
                </a:solidFill>
              </a:rPr>
              <a:t>”</a:t>
            </a:r>
            <a:r>
              <a:rPr lang="zh-CN" altLang="en-US" dirty="0">
                <a:solidFill>
                  <a:schemeClr val="bg1"/>
                </a:solidFill>
              </a:rPr>
              <a:t>，本质是高</a:t>
            </a:r>
            <a:r>
              <a:rPr lang="en-US" altLang="zh-CN" dirty="0">
                <a:solidFill>
                  <a:schemeClr val="bg1"/>
                </a:solidFill>
              </a:rPr>
              <a:t> PPI</a:t>
            </a:r>
            <a:r>
              <a:rPr lang="zh-CN" altLang="en-US" dirty="0">
                <a:solidFill>
                  <a:schemeClr val="bg1"/>
                </a:solidFill>
              </a:rPr>
              <a:t>）。</a:t>
            </a:r>
            <a:endParaRPr lang="zh-CN" altLang="en-US" dirty="0">
              <a:solidFill>
                <a:schemeClr val="bg1"/>
              </a:solidFill>
            </a:endParaRPr>
          </a:p>
          <a:p>
            <a:r>
              <a:rPr lang="zh-CN" altLang="en-US" dirty="0">
                <a:solidFill>
                  <a:srgbClr val="FF0000"/>
                </a:solidFill>
              </a:rPr>
              <a:t>灰度分辨率（位深度）</a:t>
            </a:r>
            <a:r>
              <a:rPr lang="zh-CN" altLang="en-US" dirty="0">
                <a:solidFill>
                  <a:schemeClr val="bg1"/>
                </a:solidFill>
              </a:rPr>
              <a:t>：像素亮度</a:t>
            </a:r>
            <a:r>
              <a:rPr lang="en-US" altLang="zh-CN" dirty="0">
                <a:solidFill>
                  <a:schemeClr val="bg1"/>
                </a:solidFill>
              </a:rPr>
              <a:t> / </a:t>
            </a:r>
            <a:r>
              <a:rPr lang="zh-CN" altLang="en-US" dirty="0">
                <a:solidFill>
                  <a:schemeClr val="bg1"/>
                </a:solidFill>
              </a:rPr>
              <a:t>颜色的</a:t>
            </a:r>
            <a:r>
              <a:rPr lang="en-US" altLang="zh-CN" dirty="0">
                <a:solidFill>
                  <a:schemeClr val="bg1"/>
                </a:solidFill>
              </a:rPr>
              <a:t> </a:t>
            </a:r>
            <a:r>
              <a:rPr lang="en-US" altLang="zh-CN" dirty="0">
                <a:solidFill>
                  <a:srgbClr val="FF0000"/>
                </a:solidFill>
              </a:rPr>
              <a:t>“</a:t>
            </a:r>
            <a:r>
              <a:rPr lang="zh-CN" altLang="en-US" dirty="0">
                <a:solidFill>
                  <a:srgbClr val="FF0000"/>
                </a:solidFill>
              </a:rPr>
              <a:t>精细度</a:t>
            </a:r>
            <a:r>
              <a:rPr lang="en-US" altLang="zh-CN" dirty="0">
                <a:solidFill>
                  <a:srgbClr val="FF0000"/>
                </a:solidFill>
              </a:rPr>
              <a:t>”</a:t>
            </a:r>
            <a:r>
              <a:rPr lang="zh-CN" altLang="en-US" dirty="0">
                <a:solidFill>
                  <a:schemeClr val="bg1"/>
                </a:solidFill>
              </a:rPr>
              <a:t>，用</a:t>
            </a:r>
            <a:r>
              <a:rPr lang="en-US" altLang="zh-CN" dirty="0">
                <a:solidFill>
                  <a:schemeClr val="bg1"/>
                </a:solidFill>
              </a:rPr>
              <a:t> “bit</a:t>
            </a:r>
            <a:r>
              <a:rPr lang="zh-CN" altLang="en-US" dirty="0">
                <a:solidFill>
                  <a:schemeClr val="bg1"/>
                </a:solidFill>
              </a:rPr>
              <a:t>（位）</a:t>
            </a:r>
            <a:r>
              <a:rPr lang="en-US" altLang="zh-CN" dirty="0">
                <a:solidFill>
                  <a:schemeClr val="bg1"/>
                </a:solidFill>
              </a:rPr>
              <a:t>” </a:t>
            </a:r>
            <a:r>
              <a:rPr lang="zh-CN" altLang="en-US" dirty="0">
                <a:solidFill>
                  <a:schemeClr val="bg1"/>
                </a:solidFill>
              </a:rPr>
              <a:t>表示：</a:t>
            </a:r>
            <a:endParaRPr lang="zh-CN" altLang="en-US" dirty="0">
              <a:solidFill>
                <a:schemeClr val="bg1"/>
              </a:solidFill>
            </a:endParaRPr>
          </a:p>
          <a:p>
            <a:r>
              <a:rPr lang="zh-CN" altLang="en-US" dirty="0">
                <a:solidFill>
                  <a:srgbClr val="FF0000"/>
                </a:solidFill>
              </a:rPr>
              <a:t>灰度图像</a:t>
            </a:r>
            <a:r>
              <a:rPr lang="zh-CN" altLang="en-US" dirty="0">
                <a:solidFill>
                  <a:schemeClr val="bg1"/>
                </a:solidFill>
              </a:rPr>
              <a:t>：常见</a:t>
            </a:r>
            <a:r>
              <a:rPr lang="en-US" altLang="zh-CN" dirty="0">
                <a:solidFill>
                  <a:schemeClr val="bg1"/>
                </a:solidFill>
              </a:rPr>
              <a:t> 8bit</a:t>
            </a:r>
            <a:r>
              <a:rPr lang="zh-CN" altLang="en-US" dirty="0">
                <a:solidFill>
                  <a:schemeClr val="bg1"/>
                </a:solidFill>
              </a:rPr>
              <a:t>（</a:t>
            </a:r>
            <a:r>
              <a:rPr lang="en-US" altLang="zh-CN" dirty="0">
                <a:solidFill>
                  <a:schemeClr val="bg1"/>
                </a:solidFill>
              </a:rPr>
              <a:t>0-255</a:t>
            </a:r>
            <a:r>
              <a:rPr lang="zh-CN" altLang="en-US" dirty="0">
                <a:solidFill>
                  <a:schemeClr val="bg1"/>
                </a:solidFill>
              </a:rPr>
              <a:t>，共</a:t>
            </a:r>
            <a:r>
              <a:rPr lang="en-US" altLang="zh-CN" dirty="0">
                <a:solidFill>
                  <a:schemeClr val="bg1"/>
                </a:solidFill>
              </a:rPr>
              <a:t> 256 </a:t>
            </a:r>
            <a:r>
              <a:rPr lang="zh-CN" altLang="en-US" dirty="0">
                <a:solidFill>
                  <a:schemeClr val="bg1"/>
                </a:solidFill>
              </a:rPr>
              <a:t>种灰度），</a:t>
            </a:r>
            <a:r>
              <a:rPr lang="en-US" altLang="zh-CN" dirty="0">
                <a:solidFill>
                  <a:schemeClr val="bg1"/>
                </a:solidFill>
              </a:rPr>
              <a:t>16bit</a:t>
            </a:r>
            <a:r>
              <a:rPr lang="zh-CN" altLang="en-US" dirty="0">
                <a:solidFill>
                  <a:schemeClr val="bg1"/>
                </a:solidFill>
              </a:rPr>
              <a:t>（</a:t>
            </a:r>
            <a:r>
              <a:rPr lang="en-US" altLang="zh-CN" dirty="0">
                <a:solidFill>
                  <a:schemeClr val="bg1"/>
                </a:solidFill>
              </a:rPr>
              <a:t>0-65535</a:t>
            </a:r>
            <a:r>
              <a:rPr lang="zh-CN" altLang="en-US" dirty="0">
                <a:solidFill>
                  <a:schemeClr val="bg1"/>
                </a:solidFill>
              </a:rPr>
              <a:t>，更细腻的灰度过渡，用于医学影像如</a:t>
            </a:r>
            <a:r>
              <a:rPr lang="en-US" altLang="zh-CN" dirty="0">
                <a:solidFill>
                  <a:schemeClr val="bg1"/>
                </a:solidFill>
              </a:rPr>
              <a:t> CT</a:t>
            </a:r>
            <a:r>
              <a:rPr lang="zh-CN" altLang="en-US" dirty="0">
                <a:solidFill>
                  <a:schemeClr val="bg1"/>
                </a:solidFill>
              </a:rPr>
              <a:t>）；</a:t>
            </a:r>
            <a:endParaRPr lang="zh-CN" altLang="en-US" dirty="0">
              <a:solidFill>
                <a:schemeClr val="bg1"/>
              </a:solidFill>
            </a:endParaRPr>
          </a:p>
          <a:p>
            <a:r>
              <a:rPr lang="zh-CN" altLang="en-US" dirty="0">
                <a:solidFill>
                  <a:srgbClr val="FF0000"/>
                </a:solidFill>
              </a:rPr>
              <a:t>彩色图像</a:t>
            </a:r>
            <a:r>
              <a:rPr lang="zh-CN" altLang="en-US" dirty="0">
                <a:solidFill>
                  <a:schemeClr val="bg1"/>
                </a:solidFill>
              </a:rPr>
              <a:t>：常见</a:t>
            </a:r>
            <a:r>
              <a:rPr lang="en-US" altLang="zh-CN" dirty="0">
                <a:solidFill>
                  <a:schemeClr val="bg1"/>
                </a:solidFill>
              </a:rPr>
              <a:t> 24bit</a:t>
            </a:r>
            <a:r>
              <a:rPr lang="zh-CN" altLang="en-US" dirty="0">
                <a:solidFill>
                  <a:schemeClr val="bg1"/>
                </a:solidFill>
              </a:rPr>
              <a:t>（</a:t>
            </a:r>
            <a:r>
              <a:rPr lang="en-US" altLang="zh-CN" dirty="0">
                <a:solidFill>
                  <a:schemeClr val="bg1"/>
                </a:solidFill>
              </a:rPr>
              <a:t>RGB </a:t>
            </a:r>
            <a:r>
              <a:rPr lang="zh-CN" altLang="en-US" dirty="0">
                <a:solidFill>
                  <a:schemeClr val="bg1"/>
                </a:solidFill>
              </a:rPr>
              <a:t>各</a:t>
            </a:r>
            <a:r>
              <a:rPr lang="en-US" altLang="zh-CN" dirty="0">
                <a:solidFill>
                  <a:schemeClr val="bg1"/>
                </a:solidFill>
              </a:rPr>
              <a:t> 8bit</a:t>
            </a:r>
            <a:r>
              <a:rPr lang="zh-CN" altLang="en-US" dirty="0">
                <a:solidFill>
                  <a:schemeClr val="bg1"/>
                </a:solidFill>
              </a:rPr>
              <a:t>，共</a:t>
            </a:r>
            <a:r>
              <a:rPr lang="en-US" altLang="zh-CN" dirty="0">
                <a:solidFill>
                  <a:schemeClr val="bg1"/>
                </a:solidFill>
              </a:rPr>
              <a:t> 2^24≈1677 </a:t>
            </a:r>
            <a:r>
              <a:rPr lang="zh-CN" altLang="en-US" dirty="0">
                <a:solidFill>
                  <a:schemeClr val="bg1"/>
                </a:solidFill>
              </a:rPr>
              <a:t>万种颜色，即</a:t>
            </a:r>
            <a:r>
              <a:rPr lang="en-US" altLang="zh-CN" dirty="0">
                <a:solidFill>
                  <a:schemeClr val="bg1"/>
                </a:solidFill>
              </a:rPr>
              <a:t> “</a:t>
            </a:r>
            <a:r>
              <a:rPr lang="zh-CN" altLang="en-US" dirty="0">
                <a:solidFill>
                  <a:schemeClr val="bg1"/>
                </a:solidFill>
              </a:rPr>
              <a:t>真彩色</a:t>
            </a:r>
            <a:r>
              <a:rPr lang="en-US" altLang="zh-CN" dirty="0">
                <a:solidFill>
                  <a:schemeClr val="bg1"/>
                </a:solidFill>
              </a:rPr>
              <a:t>”</a:t>
            </a:r>
            <a:r>
              <a:rPr lang="zh-CN" altLang="en-US" dirty="0">
                <a:solidFill>
                  <a:schemeClr val="bg1"/>
                </a:solidFill>
              </a:rPr>
              <a:t>），</a:t>
            </a:r>
            <a:r>
              <a:rPr lang="en-US" altLang="zh-CN" dirty="0">
                <a:solidFill>
                  <a:schemeClr val="bg1"/>
                </a:solidFill>
              </a:rPr>
              <a:t>32bit</a:t>
            </a:r>
            <a:r>
              <a:rPr lang="zh-CN" altLang="en-US" dirty="0">
                <a:solidFill>
                  <a:schemeClr val="bg1"/>
                </a:solidFill>
              </a:rPr>
              <a:t>（增加</a:t>
            </a:r>
            <a:r>
              <a:rPr lang="en-US" altLang="zh-CN" dirty="0">
                <a:solidFill>
                  <a:schemeClr val="bg1"/>
                </a:solidFill>
              </a:rPr>
              <a:t> 8bit Alpha </a:t>
            </a:r>
            <a:r>
              <a:rPr lang="zh-CN" altLang="en-US" dirty="0">
                <a:solidFill>
                  <a:schemeClr val="bg1"/>
                </a:solidFill>
              </a:rPr>
              <a:t>通道）。</a:t>
            </a:r>
            <a:endParaRPr lang="zh-CN" altLang="en-US" dirty="0">
              <a:solidFill>
                <a:schemeClr val="bg1"/>
              </a:solidFill>
            </a:endParaRPr>
          </a:p>
          <a:p>
            <a:endParaRPr lang="zh-CN" altLang="en-US" dirty="0">
              <a:solidFill>
                <a:schemeClr val="bg1"/>
              </a:solidFill>
            </a:endParaRPr>
          </a:p>
          <a:p>
            <a:r>
              <a:rPr lang="en-US" altLang="zh-CN" dirty="0">
                <a:solidFill>
                  <a:schemeClr val="bg1"/>
                </a:solidFill>
              </a:rPr>
              <a:t>2. </a:t>
            </a:r>
            <a:r>
              <a:rPr lang="zh-CN" altLang="en-US" dirty="0">
                <a:solidFill>
                  <a:schemeClr val="bg1"/>
                </a:solidFill>
              </a:rPr>
              <a:t>颜色空间（</a:t>
            </a:r>
            <a:r>
              <a:rPr lang="en-US" altLang="zh-CN" dirty="0">
                <a:solidFill>
                  <a:schemeClr val="bg1"/>
                </a:solidFill>
              </a:rPr>
              <a:t>Color Space</a:t>
            </a:r>
            <a:r>
              <a:rPr lang="zh-CN" altLang="en-US" dirty="0">
                <a:solidFill>
                  <a:schemeClr val="bg1"/>
                </a:solidFill>
              </a:rPr>
              <a:t>）：像素</a:t>
            </a:r>
            <a:r>
              <a:rPr lang="en-US" altLang="zh-CN" dirty="0">
                <a:solidFill>
                  <a:schemeClr val="bg1"/>
                </a:solidFill>
              </a:rPr>
              <a:t> “</a:t>
            </a:r>
            <a:r>
              <a:rPr lang="zh-CN" altLang="en-US" dirty="0">
                <a:solidFill>
                  <a:schemeClr val="bg1"/>
                </a:solidFill>
              </a:rPr>
              <a:t>颜色的表示规则</a:t>
            </a:r>
            <a:r>
              <a:rPr lang="en-US" altLang="zh-CN" dirty="0">
                <a:solidFill>
                  <a:schemeClr val="bg1"/>
                </a:solidFill>
              </a:rPr>
              <a:t>”</a:t>
            </a:r>
            <a:endParaRPr lang="zh-CN" altLang="en-US" dirty="0">
              <a:solidFill>
                <a:schemeClr val="bg1"/>
              </a:solidFill>
            </a:endParaRPr>
          </a:p>
          <a:p>
            <a:r>
              <a:rPr lang="en-US" altLang="zh-CN" dirty="0">
                <a:solidFill>
                  <a:srgbClr val="FF0000"/>
                </a:solidFill>
              </a:rPr>
              <a:t>RGB</a:t>
            </a:r>
            <a:r>
              <a:rPr lang="zh-CN" altLang="en-US" dirty="0">
                <a:solidFill>
                  <a:schemeClr val="bg1"/>
                </a:solidFill>
              </a:rPr>
              <a:t>：面向显示设备（屏幕、相机），基于</a:t>
            </a:r>
            <a:r>
              <a:rPr lang="en-US" altLang="zh-CN" dirty="0">
                <a:solidFill>
                  <a:schemeClr val="bg1"/>
                </a:solidFill>
              </a:rPr>
              <a:t> “</a:t>
            </a:r>
            <a:r>
              <a:rPr lang="zh-CN" altLang="en-US" dirty="0">
                <a:solidFill>
                  <a:schemeClr val="bg1"/>
                </a:solidFill>
              </a:rPr>
              <a:t>光的三原色混合</a:t>
            </a:r>
            <a:r>
              <a:rPr lang="en-US" altLang="zh-CN" dirty="0">
                <a:solidFill>
                  <a:schemeClr val="bg1"/>
                </a:solidFill>
              </a:rPr>
              <a:t>”</a:t>
            </a:r>
            <a:r>
              <a:rPr lang="zh-CN" altLang="en-US" dirty="0">
                <a:solidFill>
                  <a:schemeClr val="bg1"/>
                </a:solidFill>
              </a:rPr>
              <a:t>（红</a:t>
            </a:r>
            <a:r>
              <a:rPr lang="en-US" altLang="zh-CN" dirty="0">
                <a:solidFill>
                  <a:schemeClr val="bg1"/>
                </a:solidFill>
              </a:rPr>
              <a:t> + </a:t>
            </a:r>
            <a:r>
              <a:rPr lang="zh-CN" altLang="en-US" dirty="0">
                <a:solidFill>
                  <a:schemeClr val="bg1"/>
                </a:solidFill>
              </a:rPr>
              <a:t>绿</a:t>
            </a:r>
            <a:r>
              <a:rPr lang="en-US" altLang="zh-CN" dirty="0">
                <a:solidFill>
                  <a:schemeClr val="bg1"/>
                </a:solidFill>
              </a:rPr>
              <a:t> + </a:t>
            </a:r>
            <a:r>
              <a:rPr lang="zh-CN" altLang="en-US" dirty="0">
                <a:solidFill>
                  <a:schemeClr val="bg1"/>
                </a:solidFill>
              </a:rPr>
              <a:t>蓝</a:t>
            </a:r>
            <a:r>
              <a:rPr lang="en-US" altLang="zh-CN" dirty="0">
                <a:solidFill>
                  <a:schemeClr val="bg1"/>
                </a:solidFill>
              </a:rPr>
              <a:t> = </a:t>
            </a:r>
            <a:r>
              <a:rPr lang="zh-CN" altLang="en-US" dirty="0">
                <a:solidFill>
                  <a:schemeClr val="bg1"/>
                </a:solidFill>
              </a:rPr>
              <a:t>白），是图像存储的默认格式；</a:t>
            </a:r>
            <a:endParaRPr lang="zh-CN" altLang="en-US" dirty="0">
              <a:solidFill>
                <a:schemeClr val="bg1"/>
              </a:solidFill>
            </a:endParaRPr>
          </a:p>
          <a:p>
            <a:r>
              <a:rPr lang="en-US" altLang="zh-CN" dirty="0">
                <a:solidFill>
                  <a:srgbClr val="FF0000"/>
                </a:solidFill>
              </a:rPr>
              <a:t>HSV/HSL</a:t>
            </a:r>
            <a:r>
              <a:rPr lang="zh-CN" altLang="en-US" dirty="0">
                <a:solidFill>
                  <a:schemeClr val="bg1"/>
                </a:solidFill>
              </a:rPr>
              <a:t>：面向人眼感知，将颜色拆分为</a:t>
            </a:r>
            <a:r>
              <a:rPr lang="en-US" altLang="zh-CN" dirty="0">
                <a:solidFill>
                  <a:schemeClr val="bg1"/>
                </a:solidFill>
              </a:rPr>
              <a:t> “</a:t>
            </a:r>
            <a:r>
              <a:rPr lang="zh-CN" altLang="en-US" dirty="0">
                <a:solidFill>
                  <a:schemeClr val="bg1"/>
                </a:solidFill>
              </a:rPr>
              <a:t>色相（</a:t>
            </a:r>
            <a:r>
              <a:rPr lang="en-US" altLang="zh-CN" dirty="0">
                <a:solidFill>
                  <a:schemeClr val="bg1"/>
                </a:solidFill>
              </a:rPr>
              <a:t>H</a:t>
            </a:r>
            <a:r>
              <a:rPr lang="zh-CN" altLang="en-US" dirty="0">
                <a:solidFill>
                  <a:schemeClr val="bg1"/>
                </a:solidFill>
              </a:rPr>
              <a:t>，</a:t>
            </a:r>
            <a:r>
              <a:rPr lang="zh-CN" altLang="en-US" dirty="0">
                <a:solidFill>
                  <a:srgbClr val="FF0000"/>
                </a:solidFill>
              </a:rPr>
              <a:t>颜色种类</a:t>
            </a:r>
            <a:r>
              <a:rPr lang="zh-CN" altLang="en-US" dirty="0">
                <a:solidFill>
                  <a:schemeClr val="bg1"/>
                </a:solidFill>
              </a:rPr>
              <a:t>）、饱和度（</a:t>
            </a:r>
            <a:r>
              <a:rPr lang="en-US" altLang="zh-CN" dirty="0">
                <a:solidFill>
                  <a:schemeClr val="bg1"/>
                </a:solidFill>
              </a:rPr>
              <a:t>S</a:t>
            </a:r>
            <a:r>
              <a:rPr lang="zh-CN" altLang="en-US" dirty="0">
                <a:solidFill>
                  <a:schemeClr val="bg1"/>
                </a:solidFill>
              </a:rPr>
              <a:t>，</a:t>
            </a:r>
            <a:r>
              <a:rPr lang="zh-CN" altLang="en-US" dirty="0">
                <a:solidFill>
                  <a:srgbClr val="FF0000"/>
                </a:solidFill>
              </a:rPr>
              <a:t>颜色纯度</a:t>
            </a:r>
            <a:r>
              <a:rPr lang="zh-CN" altLang="en-US" dirty="0">
                <a:solidFill>
                  <a:schemeClr val="bg1"/>
                </a:solidFill>
              </a:rPr>
              <a:t>）、明度（</a:t>
            </a:r>
            <a:r>
              <a:rPr lang="en-US" altLang="zh-CN" dirty="0">
                <a:solidFill>
                  <a:schemeClr val="bg1"/>
                </a:solidFill>
              </a:rPr>
              <a:t>V/L</a:t>
            </a:r>
            <a:r>
              <a:rPr lang="zh-CN" altLang="en-US" dirty="0">
                <a:solidFill>
                  <a:schemeClr val="bg1"/>
                </a:solidFill>
              </a:rPr>
              <a:t>，</a:t>
            </a:r>
            <a:r>
              <a:rPr lang="zh-CN" altLang="en-US" dirty="0">
                <a:solidFill>
                  <a:srgbClr val="FF0000"/>
                </a:solidFill>
              </a:rPr>
              <a:t>亮度</a:t>
            </a:r>
            <a:r>
              <a:rPr lang="zh-CN" altLang="en-US" dirty="0">
                <a:solidFill>
                  <a:schemeClr val="bg1"/>
                </a:solidFill>
              </a:rPr>
              <a:t>）</a:t>
            </a:r>
            <a:endParaRPr lang="zh-CN" altLang="en-US" dirty="0">
              <a:solidFill>
                <a:schemeClr val="bg1"/>
              </a:solidFill>
            </a:endParaRPr>
          </a:p>
          <a:p>
            <a:r>
              <a:rPr lang="en-US" altLang="zh-CN" dirty="0">
                <a:solidFill>
                  <a:srgbClr val="FF0000"/>
                </a:solidFill>
              </a:rPr>
              <a:t>YCbCr</a:t>
            </a:r>
            <a:r>
              <a:rPr lang="zh-CN" altLang="en-US" dirty="0">
                <a:solidFill>
                  <a:schemeClr val="bg1"/>
                </a:solidFill>
              </a:rPr>
              <a:t>：面向图像压缩（如</a:t>
            </a:r>
            <a:r>
              <a:rPr lang="en-US" altLang="zh-CN" dirty="0">
                <a:solidFill>
                  <a:schemeClr val="bg1"/>
                </a:solidFill>
              </a:rPr>
              <a:t> JPG </a:t>
            </a:r>
            <a:r>
              <a:rPr lang="zh-CN" altLang="en-US" dirty="0">
                <a:solidFill>
                  <a:schemeClr val="bg1"/>
                </a:solidFill>
              </a:rPr>
              <a:t>格式），将亮度（</a:t>
            </a:r>
            <a:r>
              <a:rPr lang="en-US" altLang="zh-CN" dirty="0">
                <a:solidFill>
                  <a:schemeClr val="bg1"/>
                </a:solidFill>
              </a:rPr>
              <a:t>Y</a:t>
            </a:r>
            <a:r>
              <a:rPr lang="zh-CN" altLang="en-US" dirty="0">
                <a:solidFill>
                  <a:schemeClr val="bg1"/>
                </a:solidFill>
              </a:rPr>
              <a:t>）和色度（</a:t>
            </a:r>
            <a:r>
              <a:rPr lang="en-US" altLang="zh-CN" dirty="0">
                <a:solidFill>
                  <a:schemeClr val="bg1"/>
                </a:solidFill>
              </a:rPr>
              <a:t>Cb</a:t>
            </a:r>
            <a:r>
              <a:rPr lang="zh-CN" altLang="en-US" dirty="0">
                <a:solidFill>
                  <a:schemeClr val="bg1"/>
                </a:solidFill>
              </a:rPr>
              <a:t>、</a:t>
            </a:r>
            <a:r>
              <a:rPr lang="en-US" altLang="zh-CN" dirty="0">
                <a:solidFill>
                  <a:schemeClr val="bg1"/>
                </a:solidFill>
              </a:rPr>
              <a:t>Cr</a:t>
            </a:r>
            <a:r>
              <a:rPr lang="zh-CN" altLang="en-US" dirty="0">
                <a:solidFill>
                  <a:schemeClr val="bg1"/>
                </a:solidFill>
              </a:rPr>
              <a:t>，颜色信息）分离，压缩时可对色度降采样（人眼对亮度更敏感，不影响视觉效果）。</a:t>
            </a:r>
            <a:endParaRPr lang="zh-CN" altLang="en-US" dirty="0">
              <a:solidFill>
                <a:schemeClr val="bg1"/>
              </a:solidFill>
            </a:endParaRPr>
          </a:p>
          <a:p>
            <a:endParaRPr lang="zh-CN" altLang="en-US" dirty="0">
              <a:solidFill>
                <a:schemeClr val="bg1"/>
              </a:solidFill>
            </a:endParaRPr>
          </a:p>
          <a:p>
            <a:r>
              <a:rPr lang="en-US" altLang="zh-CN" dirty="0">
                <a:solidFill>
                  <a:schemeClr val="bg1"/>
                </a:solidFill>
              </a:rPr>
              <a:t>3. </a:t>
            </a:r>
            <a:r>
              <a:rPr lang="zh-CN" altLang="en-US" dirty="0">
                <a:solidFill>
                  <a:schemeClr val="bg1"/>
                </a:solidFill>
              </a:rPr>
              <a:t>图像格式：</a:t>
            </a:r>
            <a:r>
              <a:rPr lang="en-US" altLang="zh-CN" dirty="0">
                <a:solidFill>
                  <a:schemeClr val="bg1"/>
                </a:solidFill>
              </a:rPr>
              <a:t>“</a:t>
            </a:r>
            <a:r>
              <a:rPr lang="zh-CN" altLang="en-US" dirty="0">
                <a:solidFill>
                  <a:schemeClr val="bg1"/>
                </a:solidFill>
              </a:rPr>
              <a:t>存储与传输的封装规则</a:t>
            </a:r>
            <a:r>
              <a:rPr lang="en-US" altLang="zh-CN" dirty="0">
                <a:solidFill>
                  <a:schemeClr val="bg1"/>
                </a:solidFill>
              </a:rPr>
              <a:t>”</a:t>
            </a:r>
            <a:endParaRPr lang="en-US" altLang="zh-CN" dirty="0">
              <a:solidFill>
                <a:schemeClr val="bg1"/>
              </a:solidFill>
            </a:endParaRPr>
          </a:p>
          <a:p>
            <a:r>
              <a:rPr lang="zh-CN" altLang="en-US" dirty="0">
                <a:solidFill>
                  <a:schemeClr val="bg1"/>
                </a:solidFill>
              </a:rPr>
              <a:t>不同格式对应不同的压缩方式和功能，决定了图像的体积、质量和用途：</a:t>
            </a:r>
            <a:endParaRPr lang="zh-CN" altLang="en-US" dirty="0">
              <a:solidFill>
                <a:schemeClr val="bg1"/>
              </a:solidFill>
            </a:endParaRPr>
          </a:p>
          <a:p>
            <a:r>
              <a:rPr lang="zh-CN" altLang="en-US" dirty="0">
                <a:solidFill>
                  <a:srgbClr val="FF0000"/>
                </a:solidFill>
              </a:rPr>
              <a:t>无损压缩</a:t>
            </a:r>
            <a:r>
              <a:rPr lang="zh-CN" altLang="en-US" dirty="0">
                <a:solidFill>
                  <a:schemeClr val="bg1"/>
                </a:solidFill>
              </a:rPr>
              <a:t>：不损失像素信息，适合需要高精度的场景（如设计图、医学影像），如</a:t>
            </a:r>
            <a:r>
              <a:rPr lang="en-US" altLang="zh-CN" dirty="0">
                <a:solidFill>
                  <a:schemeClr val="bg1"/>
                </a:solidFill>
              </a:rPr>
              <a:t> PNG</a:t>
            </a:r>
            <a:r>
              <a:rPr lang="zh-CN" altLang="en-US" dirty="0">
                <a:solidFill>
                  <a:schemeClr val="bg1"/>
                </a:solidFill>
              </a:rPr>
              <a:t>、</a:t>
            </a:r>
            <a:r>
              <a:rPr lang="en-US" altLang="zh-CN" dirty="0">
                <a:solidFill>
                  <a:schemeClr val="bg1"/>
                </a:solidFill>
              </a:rPr>
              <a:t>TIFF</a:t>
            </a:r>
            <a:r>
              <a:rPr lang="zh-CN" altLang="en-US" dirty="0">
                <a:solidFill>
                  <a:schemeClr val="bg1"/>
                </a:solidFill>
              </a:rPr>
              <a:t>；</a:t>
            </a:r>
            <a:endParaRPr lang="zh-CN" altLang="en-US" dirty="0">
              <a:solidFill>
                <a:schemeClr val="bg1"/>
              </a:solidFill>
            </a:endParaRPr>
          </a:p>
          <a:p>
            <a:r>
              <a:rPr lang="zh-CN" altLang="en-US" dirty="0">
                <a:solidFill>
                  <a:srgbClr val="FF0000"/>
                </a:solidFill>
              </a:rPr>
              <a:t>有损压缩</a:t>
            </a:r>
            <a:r>
              <a:rPr lang="zh-CN" altLang="en-US" dirty="0">
                <a:solidFill>
                  <a:schemeClr val="bg1"/>
                </a:solidFill>
              </a:rPr>
              <a:t>：通过丢弃部分</a:t>
            </a:r>
            <a:r>
              <a:rPr lang="en-US" altLang="zh-CN" dirty="0">
                <a:solidFill>
                  <a:schemeClr val="bg1"/>
                </a:solidFill>
              </a:rPr>
              <a:t> “</a:t>
            </a:r>
            <a:r>
              <a:rPr lang="zh-CN" altLang="en-US" dirty="0">
                <a:solidFill>
                  <a:schemeClr val="bg1"/>
                </a:solidFill>
              </a:rPr>
              <a:t>人眼不敏感的像素信息</a:t>
            </a:r>
            <a:r>
              <a:rPr lang="en-US" altLang="zh-CN" dirty="0">
                <a:solidFill>
                  <a:schemeClr val="bg1"/>
                </a:solidFill>
              </a:rPr>
              <a:t>” </a:t>
            </a:r>
            <a:r>
              <a:rPr lang="zh-CN" altLang="en-US" dirty="0">
                <a:solidFill>
                  <a:schemeClr val="bg1"/>
                </a:solidFill>
              </a:rPr>
              <a:t>减小体积，适合网络传输（如照片、网页图片）</a:t>
            </a:r>
            <a:endParaRPr lang="zh-CN" altLang="en-US" dirty="0">
              <a:solidFill>
                <a:schemeClr val="bg1"/>
              </a:solidFill>
            </a:endParaRPr>
          </a:p>
          <a:p>
            <a:endParaRPr lang="zh-CN" altLang="en-US"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68629" y="323646"/>
            <a:ext cx="2175098" cy="460375"/>
          </a:xfrm>
          <a:prstGeom prst="rect">
            <a:avLst/>
          </a:prstGeom>
          <a:noFill/>
        </p:spPr>
        <p:txBody>
          <a:bodyPr wrap="square" rtlCol="0">
            <a:spAutoFit/>
          </a:bodyPr>
          <a:lstStyle/>
          <a:p>
            <a:r>
              <a:rPr lang="zh-CN" altLang="en-US" sz="2400" b="1" dirty="0">
                <a:solidFill>
                  <a:schemeClr val="bg1"/>
                </a:solidFill>
              </a:rPr>
              <a:t>核心功能</a:t>
            </a:r>
            <a:r>
              <a:rPr lang="zh-CN" altLang="en-US" sz="2400" b="1" dirty="0">
                <a:solidFill>
                  <a:schemeClr val="bg1"/>
                </a:solidFill>
              </a:rPr>
              <a:t>模块</a:t>
            </a:r>
            <a:endParaRPr lang="zh-CN" altLang="en-US" sz="2400" b="1" dirty="0">
              <a:solidFill>
                <a:schemeClr val="bg1"/>
              </a:solidFill>
            </a:endParaRPr>
          </a:p>
        </p:txBody>
      </p:sp>
      <p:graphicFrame>
        <p:nvGraphicFramePr>
          <p:cNvPr id="2" name="表格 1"/>
          <p:cNvGraphicFramePr/>
          <p:nvPr/>
        </p:nvGraphicFramePr>
        <p:xfrm>
          <a:off x="1018540" y="1172083"/>
          <a:ext cx="10485120" cy="4526280"/>
        </p:xfrm>
        <a:graphic>
          <a:graphicData uri="http://schemas.openxmlformats.org/drawingml/2006/table">
            <a:tbl>
              <a:tblPr/>
              <a:tblGrid>
                <a:gridCol w="2538730"/>
                <a:gridCol w="2538730"/>
                <a:gridCol w="2538730"/>
                <a:gridCol w="2538730"/>
              </a:tblGrid>
              <a:tr h="320040">
                <a:tc>
                  <a:txBody>
                    <a:bodyPr/>
                    <a:p>
                      <a:pPr marL="0" indent="0">
                        <a:lnSpc>
                          <a:spcPts val="1400"/>
                        </a:lnSpc>
                        <a:spcBef>
                          <a:spcPct val="0"/>
                        </a:spcBef>
                        <a:spcAft>
                          <a:spcPct val="0"/>
                        </a:spcAft>
                      </a:pPr>
                      <a:r>
                        <a:rPr lang="zh-CN" altLang="en-US" sz="1200" b="0" i="0">
                          <a:solidFill>
                            <a:schemeClr val="bg1"/>
                          </a:solidFill>
                          <a:uFillTx/>
                          <a:latin typeface="Inter" charset="0"/>
                          <a:ea typeface="Inter"/>
                        </a:rPr>
                        <a:t>功能模块</a:t>
                      </a:r>
                      <a:endParaRPr lang="zh-CN" altLang="en-US" sz="1200" b="0" i="0">
                        <a:solidFill>
                          <a:schemeClr val="bg1"/>
                        </a:solidFill>
                        <a:uFillTx/>
                        <a:latin typeface="Inter" charset="0"/>
                        <a:ea typeface="Inter"/>
                      </a:endParaRPr>
                    </a:p>
                  </a:txBody>
                  <a:tcPr marL="114617" marR="114617" marT="76517" marB="76517" anchor="ctr" anchorCtr="0">
                    <a:lnL w="952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0" i="0">
                          <a:solidFill>
                            <a:schemeClr val="bg1"/>
                          </a:solidFill>
                          <a:uFillTx/>
                          <a:latin typeface="Inter" charset="0"/>
                          <a:ea typeface="Inter"/>
                        </a:rPr>
                        <a:t>核心目标</a:t>
                      </a:r>
                      <a:endParaRPr lang="zh-CN" altLang="en-US" sz="1200" b="0"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0" i="0">
                          <a:solidFill>
                            <a:schemeClr val="bg1"/>
                          </a:solidFill>
                          <a:uFillTx/>
                          <a:latin typeface="Inter" charset="0"/>
                          <a:ea typeface="Inter"/>
                        </a:rPr>
                        <a:t>常用算法 </a:t>
                      </a:r>
                      <a:r>
                        <a:rPr lang="en-US" altLang="zh-CN" sz="1200" b="0" i="0">
                          <a:solidFill>
                            <a:schemeClr val="bg1"/>
                          </a:solidFill>
                          <a:uFillTx/>
                          <a:latin typeface="Inter" charset="0"/>
                          <a:ea typeface="Inter"/>
                        </a:rPr>
                        <a:t>/ </a:t>
                      </a:r>
                      <a:r>
                        <a:rPr lang="zh-CN" altLang="en-US" sz="1200" b="0" i="0">
                          <a:solidFill>
                            <a:schemeClr val="bg1"/>
                          </a:solidFill>
                          <a:uFillTx/>
                          <a:latin typeface="Inter" charset="0"/>
                          <a:ea typeface="Inter"/>
                        </a:rPr>
                        <a:t>技术</a:t>
                      </a:r>
                      <a:endParaRPr lang="zh-CN" altLang="en-US" sz="1200" b="0"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0" i="0">
                          <a:solidFill>
                            <a:schemeClr val="bg1"/>
                          </a:solidFill>
                          <a:uFillTx/>
                          <a:latin typeface="Inter" charset="0"/>
                          <a:ea typeface="Inter"/>
                        </a:rPr>
                        <a:t>计算机视觉场景举例</a:t>
                      </a:r>
                      <a:endParaRPr lang="zh-CN" altLang="en-US" sz="1200" b="0"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836295">
                <a:tc>
                  <a:txBody>
                    <a:bodyPr/>
                    <a:p>
                      <a:pPr marL="0" indent="0">
                        <a:lnSpc>
                          <a:spcPts val="1400"/>
                        </a:lnSpc>
                        <a:spcBef>
                          <a:spcPct val="0"/>
                        </a:spcBef>
                        <a:spcAft>
                          <a:spcPct val="0"/>
                        </a:spcAft>
                      </a:pPr>
                      <a:r>
                        <a:rPr lang="en-US" altLang="zh-CN" sz="1200" b="0" i="0">
                          <a:solidFill>
                            <a:schemeClr val="bg1"/>
                          </a:solidFill>
                          <a:uFillTx/>
                          <a:latin typeface="Inter" charset="0"/>
                          <a:ea typeface="Inter"/>
                        </a:rPr>
                        <a:t>1. </a:t>
                      </a:r>
                      <a:r>
                        <a:rPr lang="zh-CN" altLang="en-US" sz="1200" b="0" i="0">
                          <a:solidFill>
                            <a:schemeClr val="bg1"/>
                          </a:solidFill>
                          <a:uFillTx/>
                          <a:latin typeface="Inter" charset="0"/>
                          <a:ea typeface="Inter"/>
                        </a:rPr>
                        <a:t>图像预处理</a:t>
                      </a:r>
                      <a:endParaRPr lang="zh-CN" altLang="en-US" sz="1200" b="0" i="0">
                        <a:solidFill>
                          <a:schemeClr val="bg1"/>
                        </a:solidFill>
                        <a:uFillTx/>
                        <a:latin typeface="Inter" charset="0"/>
                        <a:ea typeface="Inter"/>
                      </a:endParaRPr>
                    </a:p>
                  </a:txBody>
                  <a:tcPr marL="114617" marR="114617" marT="76517" marB="76517" anchor="ctr" anchorCtr="0">
                    <a:lnL w="952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0" i="0">
                          <a:solidFill>
                            <a:schemeClr val="bg1"/>
                          </a:solidFill>
                          <a:uFillTx/>
                          <a:latin typeface="Inter" charset="0"/>
                          <a:ea typeface="Inter"/>
                        </a:rPr>
                        <a:t>标准化原始图像，消除噪声、矫正缺陷，为后续处理打基础</a:t>
                      </a:r>
                      <a:endParaRPr lang="zh-CN" altLang="en-US" sz="1200" b="0"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en-US" altLang="zh-CN" sz="1200" b="0" i="0">
                          <a:solidFill>
                            <a:schemeClr val="bg1"/>
                          </a:solidFill>
                          <a:uFillTx/>
                          <a:latin typeface="Inter" charset="0"/>
                          <a:ea typeface="Inter"/>
                        </a:rPr>
                        <a:t>- </a:t>
                      </a:r>
                      <a:r>
                        <a:rPr lang="zh-CN" altLang="en-US" sz="1200" b="0" i="0">
                          <a:solidFill>
                            <a:schemeClr val="bg1"/>
                          </a:solidFill>
                          <a:uFillTx/>
                          <a:latin typeface="Inter" charset="0"/>
                          <a:ea typeface="Inter"/>
                        </a:rPr>
                        <a:t>去噪：高斯滤波、中值滤波</a:t>
                      </a:r>
                      <a:br>
                        <a:rPr lang="zh-CN" altLang="en-US" sz="1200" b="0" i="0">
                          <a:solidFill>
                            <a:schemeClr val="bg1"/>
                          </a:solidFill>
                          <a:uFillTx/>
                          <a:latin typeface="Inter" charset="0"/>
                          <a:ea typeface="Inter"/>
                        </a:rPr>
                      </a:br>
                      <a:r>
                        <a:rPr lang="en-US" altLang="zh-CN" sz="1200" b="0" i="0">
                          <a:solidFill>
                            <a:schemeClr val="bg1"/>
                          </a:solidFill>
                          <a:uFillTx/>
                          <a:latin typeface="Inter" charset="0"/>
                          <a:ea typeface="Inter"/>
                        </a:rPr>
                        <a:t>- </a:t>
                      </a:r>
                      <a:r>
                        <a:rPr lang="zh-CN" altLang="en-US" sz="1200" b="0" i="0">
                          <a:solidFill>
                            <a:schemeClr val="bg1"/>
                          </a:solidFill>
                          <a:uFillTx/>
                          <a:latin typeface="Inter" charset="0"/>
                          <a:ea typeface="Inter"/>
                        </a:rPr>
                        <a:t>几何矫正：透视变换（解决图像倾斜）</a:t>
                      </a:r>
                      <a:br>
                        <a:rPr lang="zh-CN" altLang="en-US" sz="1200" b="0" i="0">
                          <a:solidFill>
                            <a:schemeClr val="bg1"/>
                          </a:solidFill>
                          <a:uFillTx/>
                          <a:latin typeface="Inter" charset="0"/>
                          <a:ea typeface="Inter"/>
                        </a:rPr>
                      </a:br>
                      <a:r>
                        <a:rPr lang="en-US" altLang="zh-CN" sz="1200" b="0" i="0">
                          <a:solidFill>
                            <a:schemeClr val="bg1"/>
                          </a:solidFill>
                          <a:uFillTx/>
                          <a:latin typeface="Inter" charset="0"/>
                          <a:ea typeface="Inter"/>
                        </a:rPr>
                        <a:t>- </a:t>
                      </a:r>
                      <a:r>
                        <a:rPr lang="zh-CN" altLang="en-US" sz="1200" b="0" i="0">
                          <a:solidFill>
                            <a:schemeClr val="bg1"/>
                          </a:solidFill>
                          <a:uFillTx/>
                          <a:latin typeface="Inter" charset="0"/>
                          <a:ea typeface="Inter"/>
                        </a:rPr>
                        <a:t>尺寸归一化：将图像缩放到固定分辨率（适配模型输入）</a:t>
                      </a:r>
                      <a:endParaRPr lang="zh-CN" altLang="en-US" sz="1200" b="0"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0" i="0">
                          <a:solidFill>
                            <a:schemeClr val="bg1"/>
                          </a:solidFill>
                          <a:uFillTx/>
                          <a:latin typeface="Inter" charset="0"/>
                          <a:ea typeface="Inter"/>
                        </a:rPr>
                        <a:t>人脸识别前：将摄像头拍摄的倾斜人脸图像矫正为正脸，去除背景噪声；</a:t>
                      </a:r>
                      <a:endParaRPr lang="zh-CN" altLang="en-US" sz="1200" b="0"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008380">
                <a:tc>
                  <a:txBody>
                    <a:bodyPr/>
                    <a:p>
                      <a:pPr marL="0" indent="0">
                        <a:lnSpc>
                          <a:spcPts val="1400"/>
                        </a:lnSpc>
                        <a:spcBef>
                          <a:spcPct val="0"/>
                        </a:spcBef>
                        <a:spcAft>
                          <a:spcPct val="0"/>
                        </a:spcAft>
                      </a:pPr>
                      <a:r>
                        <a:rPr lang="en-US" altLang="zh-CN" sz="1200" b="0" i="0">
                          <a:solidFill>
                            <a:schemeClr val="bg1"/>
                          </a:solidFill>
                          <a:uFillTx/>
                          <a:latin typeface="Inter" charset="0"/>
                          <a:ea typeface="Inter"/>
                        </a:rPr>
                        <a:t>2. </a:t>
                      </a:r>
                      <a:r>
                        <a:rPr lang="zh-CN" altLang="en-US" sz="1200" b="0" i="0">
                          <a:solidFill>
                            <a:schemeClr val="bg1"/>
                          </a:solidFill>
                          <a:uFillTx/>
                          <a:latin typeface="Inter" charset="0"/>
                          <a:ea typeface="Inter"/>
                        </a:rPr>
                        <a:t>图像增强</a:t>
                      </a:r>
                      <a:endParaRPr lang="zh-CN" altLang="en-US" sz="1200" b="0" i="0">
                        <a:solidFill>
                          <a:schemeClr val="bg1"/>
                        </a:solidFill>
                        <a:uFillTx/>
                        <a:latin typeface="Inter" charset="0"/>
                        <a:ea typeface="Inter"/>
                      </a:endParaRPr>
                    </a:p>
                  </a:txBody>
                  <a:tcPr marL="114617" marR="114617" marT="76517" marB="76517" anchor="ctr" anchorCtr="0">
                    <a:lnL w="952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0" i="0">
                          <a:solidFill>
                            <a:schemeClr val="bg1"/>
                          </a:solidFill>
                          <a:uFillTx/>
                          <a:latin typeface="Inter" charset="0"/>
                          <a:ea typeface="Inter"/>
                        </a:rPr>
                        <a:t>强化图像中 “对分析有用的特征”（如边缘、纹理、目标区域），抑制无用信息</a:t>
                      </a:r>
                      <a:endParaRPr lang="zh-CN" altLang="en-US" sz="1200" b="0"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en-US" altLang="zh-CN" sz="1200" b="0" i="0">
                          <a:solidFill>
                            <a:schemeClr val="bg1"/>
                          </a:solidFill>
                          <a:uFillTx/>
                          <a:latin typeface="Inter" charset="0"/>
                          <a:ea typeface="Inter"/>
                        </a:rPr>
                        <a:t>- </a:t>
                      </a:r>
                      <a:r>
                        <a:rPr lang="zh-CN" altLang="en-US" sz="1200" b="0" i="0">
                          <a:solidFill>
                            <a:schemeClr val="bg1"/>
                          </a:solidFill>
                          <a:uFillTx/>
                          <a:latin typeface="Inter" charset="0"/>
                          <a:ea typeface="Inter"/>
                        </a:rPr>
                        <a:t>对比度增强：直方图均衡化、</a:t>
                      </a:r>
                      <a:r>
                        <a:rPr lang="en-US" altLang="zh-CN" sz="1200" b="0" i="0">
                          <a:solidFill>
                            <a:schemeClr val="bg1"/>
                          </a:solidFill>
                          <a:uFillTx/>
                          <a:latin typeface="Inter" charset="0"/>
                          <a:ea typeface="Inter"/>
                        </a:rPr>
                        <a:t>CLAHE</a:t>
                      </a:r>
                      <a:r>
                        <a:rPr lang="zh-CN" altLang="en-US" sz="1200" b="0" i="0">
                          <a:solidFill>
                            <a:schemeClr val="bg1"/>
                          </a:solidFill>
                          <a:uFillTx/>
                          <a:latin typeface="Inter" charset="0"/>
                          <a:ea typeface="Inter"/>
                        </a:rPr>
                        <a:t>（适配逆光 </a:t>
                      </a:r>
                      <a:r>
                        <a:rPr lang="en-US" altLang="zh-CN" sz="1200" b="0" i="0">
                          <a:solidFill>
                            <a:schemeClr val="bg1"/>
                          </a:solidFill>
                          <a:uFillTx/>
                          <a:latin typeface="Inter" charset="0"/>
                          <a:ea typeface="Inter"/>
                        </a:rPr>
                        <a:t>/ </a:t>
                      </a:r>
                      <a:r>
                        <a:rPr lang="zh-CN" altLang="en-US" sz="1200" b="0" i="0">
                          <a:solidFill>
                            <a:schemeClr val="bg1"/>
                          </a:solidFill>
                          <a:uFillTx/>
                          <a:latin typeface="Inter" charset="0"/>
                          <a:ea typeface="Inter"/>
                        </a:rPr>
                        <a:t>暗光场景）</a:t>
                      </a:r>
                      <a:br>
                        <a:rPr lang="zh-CN" altLang="en-US" sz="1200" b="0" i="0">
                          <a:solidFill>
                            <a:schemeClr val="bg1"/>
                          </a:solidFill>
                          <a:uFillTx/>
                          <a:latin typeface="Inter" charset="0"/>
                          <a:ea typeface="Inter"/>
                        </a:rPr>
                      </a:br>
                      <a:r>
                        <a:rPr lang="en-US" altLang="zh-CN" sz="1200" b="0" i="0">
                          <a:solidFill>
                            <a:schemeClr val="bg1"/>
                          </a:solidFill>
                          <a:uFillTx/>
                          <a:latin typeface="Inter" charset="0"/>
                          <a:ea typeface="Inter"/>
                        </a:rPr>
                        <a:t>- </a:t>
                      </a:r>
                      <a:r>
                        <a:rPr lang="zh-CN" altLang="en-US" sz="1200" b="0" i="0">
                          <a:solidFill>
                            <a:schemeClr val="bg1"/>
                          </a:solidFill>
                          <a:uFillTx/>
                          <a:latin typeface="Inter" charset="0"/>
                          <a:ea typeface="Inter"/>
                        </a:rPr>
                        <a:t>边缘增强： </a:t>
                      </a:r>
                      <a:r>
                        <a:rPr lang="en-US" altLang="zh-CN" sz="1200" b="0" i="0">
                          <a:solidFill>
                            <a:schemeClr val="bg1"/>
                          </a:solidFill>
                          <a:uFillTx/>
                          <a:latin typeface="Inter" charset="0"/>
                          <a:ea typeface="Inter"/>
                        </a:rPr>
                        <a:t>Sobel </a:t>
                      </a:r>
                      <a:r>
                        <a:rPr lang="zh-CN" altLang="en-US" sz="1200" b="0" i="0">
                          <a:solidFill>
                            <a:schemeClr val="bg1"/>
                          </a:solidFill>
                          <a:uFillTx/>
                          <a:latin typeface="Inter" charset="0"/>
                          <a:ea typeface="Inter"/>
                        </a:rPr>
                        <a:t>算子、拉普拉斯算子</a:t>
                      </a:r>
                      <a:endParaRPr lang="zh-CN" altLang="en-US" sz="1200" b="0"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0" i="0">
                          <a:solidFill>
                            <a:schemeClr val="bg1"/>
                          </a:solidFill>
                          <a:uFillTx/>
                          <a:latin typeface="Inter" charset="0"/>
                          <a:ea typeface="Inter"/>
                        </a:rPr>
                        <a:t>夜间监控的行人检测：通过增强对比度让行人轮廓更清晰，避免因光线暗导致模型 “看漏”；</a:t>
                      </a:r>
                      <a:endParaRPr lang="zh-CN" altLang="en-US" sz="1200" b="0"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181100">
                <a:tc>
                  <a:txBody>
                    <a:bodyPr/>
                    <a:p>
                      <a:pPr marL="0" indent="0">
                        <a:lnSpc>
                          <a:spcPts val="1400"/>
                        </a:lnSpc>
                        <a:spcBef>
                          <a:spcPct val="0"/>
                        </a:spcBef>
                        <a:spcAft>
                          <a:spcPct val="0"/>
                        </a:spcAft>
                      </a:pPr>
                      <a:r>
                        <a:rPr lang="en-US" altLang="zh-CN" sz="1200" b="0" i="0">
                          <a:solidFill>
                            <a:schemeClr val="bg1"/>
                          </a:solidFill>
                          <a:uFillTx/>
                          <a:latin typeface="Inter" charset="0"/>
                          <a:ea typeface="Inter"/>
                        </a:rPr>
                        <a:t>3. </a:t>
                      </a:r>
                      <a:r>
                        <a:rPr lang="zh-CN" altLang="en-US" sz="1200" b="0" i="0">
                          <a:solidFill>
                            <a:schemeClr val="bg1"/>
                          </a:solidFill>
                          <a:uFillTx/>
                          <a:latin typeface="Inter" charset="0"/>
                          <a:ea typeface="Inter"/>
                        </a:rPr>
                        <a:t>特征提取与表示</a:t>
                      </a:r>
                      <a:endParaRPr lang="zh-CN" altLang="en-US" sz="1200" b="0" i="0">
                        <a:solidFill>
                          <a:schemeClr val="bg1"/>
                        </a:solidFill>
                        <a:uFillTx/>
                        <a:latin typeface="Inter" charset="0"/>
                        <a:ea typeface="Inter"/>
                      </a:endParaRPr>
                    </a:p>
                  </a:txBody>
                  <a:tcPr marL="114617" marR="114617" marT="76517" marB="76517" anchor="ctr" anchorCtr="0">
                    <a:lnL w="952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0" i="0">
                          <a:solidFill>
                            <a:schemeClr val="bg1"/>
                          </a:solidFill>
                          <a:uFillTx/>
                          <a:latin typeface="Inter" charset="0"/>
                          <a:ea typeface="Inter"/>
                        </a:rPr>
                        <a:t>从图像中提取 “计算机可量化的关键特征”（而非人类视觉的 “好看”），将图像转化为特征向量</a:t>
                      </a:r>
                      <a:endParaRPr lang="zh-CN" altLang="en-US" sz="1200" b="0"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en-US" altLang="zh-CN" sz="1200" b="0" i="0">
                          <a:solidFill>
                            <a:schemeClr val="bg1"/>
                          </a:solidFill>
                          <a:uFillTx/>
                          <a:latin typeface="Inter" charset="0"/>
                          <a:ea typeface="Inter"/>
                        </a:rPr>
                        <a:t>- </a:t>
                      </a:r>
                      <a:r>
                        <a:rPr lang="zh-CN" altLang="en-US" sz="1200" b="0" i="0">
                          <a:solidFill>
                            <a:schemeClr val="bg1"/>
                          </a:solidFill>
                          <a:uFillTx/>
                          <a:latin typeface="Inter" charset="0"/>
                          <a:ea typeface="Inter"/>
                        </a:rPr>
                        <a:t>传统特征：</a:t>
                      </a:r>
                      <a:r>
                        <a:rPr lang="en-US" altLang="zh-CN" sz="1200" b="0" i="0">
                          <a:solidFill>
                            <a:schemeClr val="bg1"/>
                          </a:solidFill>
                          <a:uFillTx/>
                          <a:latin typeface="Inter" charset="0"/>
                          <a:ea typeface="Inter"/>
                        </a:rPr>
                        <a:t>SIFT</a:t>
                      </a:r>
                      <a:r>
                        <a:rPr lang="zh-CN" altLang="en-US" sz="1200" b="0" i="0">
                          <a:solidFill>
                            <a:schemeClr val="bg1"/>
                          </a:solidFill>
                          <a:uFillTx/>
                          <a:latin typeface="Inter" charset="0"/>
                          <a:ea typeface="Inter"/>
                        </a:rPr>
                        <a:t>（尺度不变特征）、</a:t>
                      </a:r>
                      <a:r>
                        <a:rPr lang="en-US" altLang="zh-CN" sz="1200" b="0" i="0">
                          <a:solidFill>
                            <a:schemeClr val="bg1"/>
                          </a:solidFill>
                          <a:uFillTx/>
                          <a:latin typeface="Inter" charset="0"/>
                          <a:ea typeface="Inter"/>
                        </a:rPr>
                        <a:t>HOG</a:t>
                      </a:r>
                      <a:r>
                        <a:rPr lang="zh-CN" altLang="en-US" sz="1200" b="0" i="0">
                          <a:solidFill>
                            <a:schemeClr val="bg1"/>
                          </a:solidFill>
                          <a:uFillTx/>
                          <a:latin typeface="Inter" charset="0"/>
                          <a:ea typeface="Inter"/>
                        </a:rPr>
                        <a:t>（方向梯度直方图，用于目标检测）</a:t>
                      </a:r>
                      <a:br>
                        <a:rPr lang="zh-CN" altLang="en-US" sz="1200" b="0" i="0">
                          <a:solidFill>
                            <a:schemeClr val="bg1"/>
                          </a:solidFill>
                          <a:uFillTx/>
                          <a:latin typeface="Inter" charset="0"/>
                          <a:ea typeface="Inter"/>
                        </a:rPr>
                      </a:br>
                      <a:r>
                        <a:rPr lang="en-US" altLang="zh-CN" sz="1200" b="0" i="0">
                          <a:solidFill>
                            <a:schemeClr val="bg1"/>
                          </a:solidFill>
                          <a:uFillTx/>
                          <a:latin typeface="Inter" charset="0"/>
                          <a:ea typeface="Inter"/>
                        </a:rPr>
                        <a:t>- </a:t>
                      </a:r>
                      <a:r>
                        <a:rPr lang="zh-CN" altLang="en-US" sz="1200" b="0" i="0">
                          <a:solidFill>
                            <a:schemeClr val="bg1"/>
                          </a:solidFill>
                          <a:uFillTx/>
                          <a:latin typeface="Inter" charset="0"/>
                          <a:ea typeface="Inter"/>
                        </a:rPr>
                        <a:t>深度学习特征：通过 </a:t>
                      </a:r>
                      <a:r>
                        <a:rPr lang="en-US" altLang="zh-CN" sz="1200" b="0" i="0">
                          <a:solidFill>
                            <a:schemeClr val="bg1"/>
                          </a:solidFill>
                          <a:uFillTx/>
                          <a:latin typeface="Inter" charset="0"/>
                          <a:ea typeface="Inter"/>
                        </a:rPr>
                        <a:t>CNN </a:t>
                      </a:r>
                      <a:r>
                        <a:rPr lang="zh-CN" altLang="en-US" sz="1200" b="0" i="0">
                          <a:solidFill>
                            <a:schemeClr val="bg1"/>
                          </a:solidFill>
                          <a:uFillTx/>
                          <a:latin typeface="Inter" charset="0"/>
                          <a:ea typeface="Inter"/>
                        </a:rPr>
                        <a:t>的卷积层自动提取高层特征（如 “猫的耳朵形状”“汽车的轮廓”）</a:t>
                      </a:r>
                      <a:endParaRPr lang="zh-CN" altLang="en-US" sz="1200" b="0"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0" i="0">
                          <a:solidFill>
                            <a:schemeClr val="bg1"/>
                          </a:solidFill>
                          <a:uFillTx/>
                          <a:latin typeface="Inter" charset="0"/>
                          <a:ea typeface="Inter"/>
                        </a:rPr>
                        <a:t>目标跟踪（如视频中跟踪一辆车）：提取车辆的 </a:t>
                      </a:r>
                      <a:r>
                        <a:rPr lang="en-US" altLang="zh-CN" sz="1200" b="0" i="0">
                          <a:solidFill>
                            <a:schemeClr val="bg1"/>
                          </a:solidFill>
                          <a:uFillTx/>
                          <a:latin typeface="Inter" charset="0"/>
                          <a:ea typeface="Inter"/>
                        </a:rPr>
                        <a:t>HOG </a:t>
                      </a:r>
                      <a:r>
                        <a:rPr lang="zh-CN" altLang="en-US" sz="1200" b="0" i="0">
                          <a:solidFill>
                            <a:schemeClr val="bg1"/>
                          </a:solidFill>
                          <a:uFillTx/>
                          <a:latin typeface="Inter" charset="0"/>
                          <a:ea typeface="Inter"/>
                        </a:rPr>
                        <a:t>特征或 </a:t>
                      </a:r>
                      <a:r>
                        <a:rPr lang="en-US" altLang="zh-CN" sz="1200" b="0" i="0">
                          <a:solidFill>
                            <a:schemeClr val="bg1"/>
                          </a:solidFill>
                          <a:uFillTx/>
                          <a:latin typeface="Inter" charset="0"/>
                          <a:ea typeface="Inter"/>
                        </a:rPr>
                        <a:t>CNN </a:t>
                      </a:r>
                      <a:r>
                        <a:rPr lang="zh-CN" altLang="en-US" sz="1200" b="0" i="0">
                          <a:solidFill>
                            <a:schemeClr val="bg1"/>
                          </a:solidFill>
                          <a:uFillTx/>
                          <a:latin typeface="Inter" charset="0"/>
                          <a:ea typeface="Inter"/>
                        </a:rPr>
                        <a:t>特征，后续模型通过匹配 “前后帧的特征” 判断车辆位置变化</a:t>
                      </a:r>
                      <a:endParaRPr lang="zh-CN" altLang="en-US" sz="1200" b="0"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180465">
                <a:tc>
                  <a:txBody>
                    <a:bodyPr/>
                    <a:p>
                      <a:pPr marL="0" indent="0">
                        <a:lnSpc>
                          <a:spcPts val="1400"/>
                        </a:lnSpc>
                        <a:spcBef>
                          <a:spcPct val="0"/>
                        </a:spcBef>
                        <a:spcAft>
                          <a:spcPct val="0"/>
                        </a:spcAft>
                      </a:pPr>
                      <a:r>
                        <a:rPr lang="en-US" altLang="zh-CN" sz="1200" b="0" i="0">
                          <a:solidFill>
                            <a:schemeClr val="bg1"/>
                          </a:solidFill>
                          <a:uFillTx/>
                          <a:latin typeface="Inter" charset="0"/>
                          <a:ea typeface="Inter"/>
                        </a:rPr>
                        <a:t>4. </a:t>
                      </a:r>
                      <a:r>
                        <a:rPr lang="zh-CN" altLang="en-US" sz="1200" b="0" i="0">
                          <a:solidFill>
                            <a:schemeClr val="bg1"/>
                          </a:solidFill>
                          <a:uFillTx/>
                          <a:latin typeface="Inter" charset="0"/>
                          <a:ea typeface="Inter"/>
                        </a:rPr>
                        <a:t>图像分割</a:t>
                      </a:r>
                      <a:endParaRPr lang="zh-CN" altLang="en-US" sz="1200" b="0" i="0">
                        <a:solidFill>
                          <a:schemeClr val="bg1"/>
                        </a:solidFill>
                        <a:uFillTx/>
                        <a:latin typeface="Inter" charset="0"/>
                        <a:ea typeface="Inter"/>
                      </a:endParaRPr>
                    </a:p>
                  </a:txBody>
                  <a:tcPr marL="114617" marR="114617" marT="76517" marB="76517" anchor="ctr" anchorCtr="0">
                    <a:lnL w="952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0" i="0">
                          <a:solidFill>
                            <a:schemeClr val="bg1"/>
                          </a:solidFill>
                          <a:uFillTx/>
                          <a:latin typeface="Inter" charset="0"/>
                          <a:ea typeface="Inter"/>
                        </a:rPr>
                        <a:t>将图像按 “语义类别” 划分成不同区域（如 “背景”“行人”“道路”），实现 “像素级的目标分离”</a:t>
                      </a:r>
                      <a:endParaRPr lang="zh-CN" altLang="en-US" sz="1200" b="0"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en-US" altLang="zh-CN" sz="1200" b="0" i="0">
                          <a:solidFill>
                            <a:schemeClr val="bg1"/>
                          </a:solidFill>
                          <a:uFillTx/>
                          <a:latin typeface="Inter" charset="0"/>
                          <a:ea typeface="Inter"/>
                        </a:rPr>
                        <a:t>- </a:t>
                      </a:r>
                      <a:r>
                        <a:rPr lang="zh-CN" altLang="en-US" sz="1200" b="0" i="0">
                          <a:solidFill>
                            <a:schemeClr val="bg1"/>
                          </a:solidFill>
                          <a:uFillTx/>
                          <a:latin typeface="Inter" charset="0"/>
                          <a:ea typeface="Inter"/>
                        </a:rPr>
                        <a:t>传统分割：阈值分割（如用固定灰度值区分前景与背景）、边缘分割</a:t>
                      </a:r>
                      <a:br>
                        <a:rPr lang="zh-CN" altLang="en-US" sz="1200" b="0" i="0">
                          <a:solidFill>
                            <a:schemeClr val="bg1"/>
                          </a:solidFill>
                          <a:uFillTx/>
                          <a:latin typeface="Inter" charset="0"/>
                          <a:ea typeface="Inter"/>
                        </a:rPr>
                      </a:br>
                      <a:r>
                        <a:rPr lang="en-US" altLang="zh-CN" sz="1200" b="0" i="0">
                          <a:solidFill>
                            <a:schemeClr val="bg1"/>
                          </a:solidFill>
                          <a:uFillTx/>
                          <a:latin typeface="Inter" charset="0"/>
                          <a:ea typeface="Inter"/>
                        </a:rPr>
                        <a:t>- </a:t>
                      </a:r>
                      <a:r>
                        <a:rPr lang="zh-CN" altLang="en-US" sz="1200" b="0" i="0">
                          <a:solidFill>
                            <a:schemeClr val="bg1"/>
                          </a:solidFill>
                          <a:uFillTx/>
                          <a:latin typeface="Inter" charset="0"/>
                          <a:ea typeface="Inter"/>
                        </a:rPr>
                        <a:t>深度学习分割：</a:t>
                      </a:r>
                      <a:r>
                        <a:rPr lang="en-US" altLang="zh-CN" sz="1200" b="0" i="0">
                          <a:solidFill>
                            <a:schemeClr val="bg1"/>
                          </a:solidFill>
                          <a:uFillTx/>
                          <a:latin typeface="Inter" charset="0"/>
                          <a:ea typeface="Inter"/>
                        </a:rPr>
                        <a:t>Mask R-CNN</a:t>
                      </a:r>
                      <a:r>
                        <a:rPr lang="zh-CN" altLang="en-US" sz="1200" b="0" i="0">
                          <a:solidFill>
                            <a:schemeClr val="bg1"/>
                          </a:solidFill>
                          <a:uFillTx/>
                          <a:latin typeface="Inter" charset="0"/>
                          <a:ea typeface="Inter"/>
                        </a:rPr>
                        <a:t>、</a:t>
                      </a:r>
                      <a:r>
                        <a:rPr lang="en-US" altLang="zh-CN" sz="1200" b="0" i="0">
                          <a:solidFill>
                            <a:schemeClr val="bg1"/>
                          </a:solidFill>
                          <a:uFillTx/>
                          <a:latin typeface="Inter" charset="0"/>
                          <a:ea typeface="Inter"/>
                        </a:rPr>
                        <a:t>U-Net</a:t>
                      </a:r>
                      <a:r>
                        <a:rPr lang="zh-CN" altLang="en-US" sz="1200" b="0" i="0">
                          <a:solidFill>
                            <a:schemeClr val="bg1"/>
                          </a:solidFill>
                          <a:uFillTx/>
                          <a:latin typeface="Inter" charset="0"/>
                          <a:ea typeface="Inter"/>
                        </a:rPr>
                        <a:t>（用于精细分割）</a:t>
                      </a:r>
                      <a:endParaRPr lang="zh-CN" altLang="en-US" sz="1200" b="0"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444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nSpc>
                          <a:spcPts val="1400"/>
                        </a:lnSpc>
                        <a:spcBef>
                          <a:spcPct val="0"/>
                        </a:spcBef>
                        <a:spcAft>
                          <a:spcPct val="0"/>
                        </a:spcAft>
                      </a:pPr>
                      <a:r>
                        <a:rPr lang="zh-CN" altLang="en-US" sz="1200" b="0" i="0">
                          <a:solidFill>
                            <a:schemeClr val="bg1"/>
                          </a:solidFill>
                          <a:uFillTx/>
                          <a:latin typeface="Inter" charset="0"/>
                          <a:ea typeface="Inter"/>
                        </a:rPr>
                        <a:t>医学影像分割：将 </a:t>
                      </a:r>
                      <a:r>
                        <a:rPr lang="en-US" altLang="zh-CN" sz="1200" b="0" i="0">
                          <a:solidFill>
                            <a:schemeClr val="bg1"/>
                          </a:solidFill>
                          <a:uFillTx/>
                          <a:latin typeface="Inter" charset="0"/>
                          <a:ea typeface="Inter"/>
                        </a:rPr>
                        <a:t>CT </a:t>
                      </a:r>
                      <a:r>
                        <a:rPr lang="zh-CN" altLang="en-US" sz="1200" b="0" i="0">
                          <a:solidFill>
                            <a:schemeClr val="bg1"/>
                          </a:solidFill>
                          <a:uFillTx/>
                          <a:latin typeface="Inter" charset="0"/>
                          <a:ea typeface="Inter"/>
                        </a:rPr>
                        <a:t>图像中的 “肿瘤区域” 与 “正常器官” 分割开，辅助医生计算肿瘤体积。</a:t>
                      </a:r>
                      <a:endParaRPr lang="zh-CN" altLang="en-US" sz="1200" b="0" i="0">
                        <a:solidFill>
                          <a:schemeClr val="bg1"/>
                        </a:solidFill>
                        <a:uFillTx/>
                        <a:latin typeface="Inter" charset="0"/>
                        <a:ea typeface="Inter"/>
                      </a:endParaRPr>
                    </a:p>
                  </a:txBody>
                  <a:tcPr marL="114617" marR="114617" marT="76517" marB="76517" anchor="ctr" anchorCtr="0">
                    <a:lnL w="444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标题 1"/>
          <p:cNvSpPr/>
          <p:nvPr/>
        </p:nvSpPr>
        <p:spPr>
          <a:xfrm>
            <a:off x="726440" y="2729230"/>
            <a:ext cx="2959735" cy="958215"/>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30000"/>
              </a:lnSpc>
              <a:buNone/>
            </a:pPr>
            <a:r>
              <a:rPr lang="en-US" altLang="zh-CN" sz="2800" b="1" strike="noStrike" spc="-1" dirty="0">
                <a:solidFill>
                  <a:srgbClr val="0570FF"/>
                </a:solidFill>
                <a:latin typeface="等线" panose="02010600030101010101" charset="-122"/>
              </a:rPr>
              <a:t>opencv</a:t>
            </a:r>
            <a:r>
              <a:rPr lang="zh-CN" altLang="en-US" sz="2800" b="1" strike="noStrike" spc="-1" dirty="0">
                <a:solidFill>
                  <a:srgbClr val="0570FF"/>
                </a:solidFill>
                <a:latin typeface="等线" panose="02010600030101010101" charset="-122"/>
              </a:rPr>
              <a:t>环境</a:t>
            </a:r>
            <a:r>
              <a:rPr lang="zh-CN" altLang="en-US" sz="2800" b="1" strike="noStrike" spc="-1" dirty="0">
                <a:solidFill>
                  <a:srgbClr val="0570FF"/>
                </a:solidFill>
                <a:latin typeface="等线" panose="02010600030101010101" charset="-122"/>
              </a:rPr>
              <a:t>配置</a:t>
            </a:r>
            <a:endParaRPr lang="zh-CN" altLang="en-US" sz="2800" b="1" strike="noStrike" spc="-1" dirty="0">
              <a:solidFill>
                <a:srgbClr val="0570FF"/>
              </a:solidFill>
              <a:latin typeface="等线" panose="02010600030101010101" charset="-122"/>
            </a:endParaRPr>
          </a:p>
        </p:txBody>
      </p:sp>
      <p:sp>
        <p:nvSpPr>
          <p:cNvPr id="116" name="标题 1"/>
          <p:cNvSpPr/>
          <p:nvPr/>
        </p:nvSpPr>
        <p:spPr>
          <a:xfrm>
            <a:off x="482013" y="4243140"/>
            <a:ext cx="331920" cy="313920"/>
          </a:xfrm>
          <a:custGeom>
            <a:avLst/>
            <a:gdLst/>
            <a:ahLst/>
            <a:cxnLst/>
            <a:rect l="l" t="t" r="r" b="b"/>
            <a:pathLst>
              <a:path w="1043464" h="986885">
                <a:moveTo>
                  <a:pt x="1004888" y="909733"/>
                </a:moveTo>
                <a:cubicBezTo>
                  <a:pt x="1026193" y="909733"/>
                  <a:pt x="1043464" y="927004"/>
                  <a:pt x="1043464" y="948309"/>
                </a:cubicBezTo>
                <a:cubicBezTo>
                  <a:pt x="1043464" y="969614"/>
                  <a:pt x="1026193" y="986885"/>
                  <a:pt x="1004888" y="986885"/>
                </a:cubicBezTo>
                <a:cubicBezTo>
                  <a:pt x="983583" y="986885"/>
                  <a:pt x="966312" y="969614"/>
                  <a:pt x="966312" y="948309"/>
                </a:cubicBezTo>
                <a:cubicBezTo>
                  <a:pt x="966312" y="927004"/>
                  <a:pt x="983583" y="909733"/>
                  <a:pt x="1004888" y="909733"/>
                </a:cubicBezTo>
                <a:close/>
                <a:moveTo>
                  <a:pt x="521732" y="909733"/>
                </a:moveTo>
                <a:cubicBezTo>
                  <a:pt x="543037" y="909733"/>
                  <a:pt x="560308" y="927004"/>
                  <a:pt x="560308" y="948309"/>
                </a:cubicBezTo>
                <a:cubicBezTo>
                  <a:pt x="560308" y="969614"/>
                  <a:pt x="543037" y="986885"/>
                  <a:pt x="521732" y="986885"/>
                </a:cubicBezTo>
                <a:cubicBezTo>
                  <a:pt x="500427" y="986885"/>
                  <a:pt x="483156" y="969614"/>
                  <a:pt x="483156" y="948309"/>
                </a:cubicBezTo>
                <a:cubicBezTo>
                  <a:pt x="483156" y="927004"/>
                  <a:pt x="500427" y="909733"/>
                  <a:pt x="521732" y="909733"/>
                </a:cubicBezTo>
                <a:close/>
                <a:moveTo>
                  <a:pt x="38576" y="909733"/>
                </a:moveTo>
                <a:cubicBezTo>
                  <a:pt x="59881" y="909733"/>
                  <a:pt x="77152" y="927004"/>
                  <a:pt x="77152" y="948309"/>
                </a:cubicBezTo>
                <a:cubicBezTo>
                  <a:pt x="77152" y="969614"/>
                  <a:pt x="59881" y="986885"/>
                  <a:pt x="38576" y="986885"/>
                </a:cubicBezTo>
                <a:cubicBezTo>
                  <a:pt x="17271" y="986885"/>
                  <a:pt x="0" y="969614"/>
                  <a:pt x="0" y="948309"/>
                </a:cubicBezTo>
                <a:cubicBezTo>
                  <a:pt x="0" y="927004"/>
                  <a:pt x="17271" y="909733"/>
                  <a:pt x="38576" y="909733"/>
                </a:cubicBezTo>
                <a:close/>
                <a:moveTo>
                  <a:pt x="1004888" y="454866"/>
                </a:moveTo>
                <a:cubicBezTo>
                  <a:pt x="1026193" y="454866"/>
                  <a:pt x="1043464" y="472137"/>
                  <a:pt x="1043464" y="493442"/>
                </a:cubicBezTo>
                <a:cubicBezTo>
                  <a:pt x="1043464" y="514747"/>
                  <a:pt x="1026193" y="532018"/>
                  <a:pt x="1004888" y="532018"/>
                </a:cubicBezTo>
                <a:cubicBezTo>
                  <a:pt x="983583" y="532018"/>
                  <a:pt x="966312" y="514747"/>
                  <a:pt x="966312" y="493442"/>
                </a:cubicBezTo>
                <a:cubicBezTo>
                  <a:pt x="966312" y="472137"/>
                  <a:pt x="983583" y="454866"/>
                  <a:pt x="1004888" y="454866"/>
                </a:cubicBezTo>
                <a:close/>
                <a:moveTo>
                  <a:pt x="521732" y="454866"/>
                </a:moveTo>
                <a:cubicBezTo>
                  <a:pt x="543037" y="454866"/>
                  <a:pt x="560308" y="472137"/>
                  <a:pt x="560308" y="493442"/>
                </a:cubicBezTo>
                <a:cubicBezTo>
                  <a:pt x="560308" y="514747"/>
                  <a:pt x="543037" y="532018"/>
                  <a:pt x="521732" y="532018"/>
                </a:cubicBezTo>
                <a:cubicBezTo>
                  <a:pt x="500427" y="532018"/>
                  <a:pt x="483156" y="514747"/>
                  <a:pt x="483156" y="493442"/>
                </a:cubicBezTo>
                <a:cubicBezTo>
                  <a:pt x="483156" y="472137"/>
                  <a:pt x="500427" y="454866"/>
                  <a:pt x="521732" y="454866"/>
                </a:cubicBezTo>
                <a:close/>
                <a:moveTo>
                  <a:pt x="38576" y="454866"/>
                </a:moveTo>
                <a:cubicBezTo>
                  <a:pt x="59881" y="454866"/>
                  <a:pt x="77152" y="472137"/>
                  <a:pt x="77152" y="493442"/>
                </a:cubicBezTo>
                <a:cubicBezTo>
                  <a:pt x="77152" y="514747"/>
                  <a:pt x="59881" y="532018"/>
                  <a:pt x="38576" y="532018"/>
                </a:cubicBezTo>
                <a:cubicBezTo>
                  <a:pt x="17271" y="532018"/>
                  <a:pt x="0" y="514747"/>
                  <a:pt x="0" y="493442"/>
                </a:cubicBezTo>
                <a:cubicBezTo>
                  <a:pt x="0" y="472137"/>
                  <a:pt x="17271" y="454866"/>
                  <a:pt x="38576" y="454866"/>
                </a:cubicBezTo>
                <a:close/>
                <a:moveTo>
                  <a:pt x="1004888" y="0"/>
                </a:moveTo>
                <a:cubicBezTo>
                  <a:pt x="1026193" y="0"/>
                  <a:pt x="1043464" y="17271"/>
                  <a:pt x="1043464" y="38576"/>
                </a:cubicBezTo>
                <a:cubicBezTo>
                  <a:pt x="1043464" y="59881"/>
                  <a:pt x="1026193" y="77152"/>
                  <a:pt x="1004888" y="77152"/>
                </a:cubicBezTo>
                <a:cubicBezTo>
                  <a:pt x="983583" y="77152"/>
                  <a:pt x="966312" y="59881"/>
                  <a:pt x="966312" y="38576"/>
                </a:cubicBezTo>
                <a:cubicBezTo>
                  <a:pt x="966312" y="17271"/>
                  <a:pt x="983583" y="0"/>
                  <a:pt x="1004888" y="0"/>
                </a:cubicBezTo>
                <a:close/>
                <a:moveTo>
                  <a:pt x="521732" y="0"/>
                </a:moveTo>
                <a:cubicBezTo>
                  <a:pt x="543037" y="0"/>
                  <a:pt x="560308" y="17271"/>
                  <a:pt x="560308" y="38576"/>
                </a:cubicBezTo>
                <a:cubicBezTo>
                  <a:pt x="560308" y="59881"/>
                  <a:pt x="543037" y="77152"/>
                  <a:pt x="521732" y="77152"/>
                </a:cubicBezTo>
                <a:cubicBezTo>
                  <a:pt x="500427" y="77152"/>
                  <a:pt x="483156" y="59881"/>
                  <a:pt x="483156" y="38576"/>
                </a:cubicBezTo>
                <a:cubicBezTo>
                  <a:pt x="483156" y="17271"/>
                  <a:pt x="500427" y="0"/>
                  <a:pt x="521732" y="0"/>
                </a:cubicBezTo>
                <a:close/>
                <a:moveTo>
                  <a:pt x="38576" y="0"/>
                </a:moveTo>
                <a:cubicBezTo>
                  <a:pt x="59881" y="0"/>
                  <a:pt x="77152" y="17271"/>
                  <a:pt x="77152" y="38576"/>
                </a:cubicBezTo>
                <a:cubicBezTo>
                  <a:pt x="77152" y="59881"/>
                  <a:pt x="59881" y="77152"/>
                  <a:pt x="38576" y="77152"/>
                </a:cubicBezTo>
                <a:cubicBezTo>
                  <a:pt x="17271" y="77152"/>
                  <a:pt x="0" y="59881"/>
                  <a:pt x="0" y="38576"/>
                </a:cubicBezTo>
                <a:cubicBezTo>
                  <a:pt x="0" y="17271"/>
                  <a:pt x="17271" y="0"/>
                  <a:pt x="38576" y="0"/>
                </a:cubicBezTo>
                <a:close/>
              </a:path>
            </a:pathLst>
          </a:custGeom>
          <a:gradFill rotWithShape="0">
            <a:gsLst>
              <a:gs pos="0">
                <a:srgbClr val="FFFFFF"/>
              </a:gs>
              <a:gs pos="100000">
                <a:srgbClr val="FFFFFF">
                  <a:alpha val="0"/>
                </a:srgbClr>
              </a:gs>
            </a:gsLst>
            <a:lin ang="18900000"/>
          </a:gradFill>
          <a:ln w="12600">
            <a:noFill/>
          </a:ln>
        </p:spPr>
        <p:style>
          <a:lnRef idx="0">
            <a:scrgbClr r="0" g="0" b="0"/>
          </a:lnRef>
          <a:fillRef idx="0">
            <a:scrgbClr r="0" g="0" b="0"/>
          </a:fillRef>
          <a:effectRef idx="0">
            <a:scrgbClr r="0" g="0" b="0"/>
          </a:effectRef>
          <a:fontRef idx="minor"/>
        </p:style>
      </p:sp>
      <p:sp>
        <p:nvSpPr>
          <p:cNvPr id="117" name="标题 1"/>
          <p:cNvSpPr/>
          <p:nvPr/>
        </p:nvSpPr>
        <p:spPr>
          <a:xfrm>
            <a:off x="395104" y="1743533"/>
            <a:ext cx="494640" cy="468000"/>
          </a:xfrm>
          <a:custGeom>
            <a:avLst/>
            <a:gdLst/>
            <a:ahLst/>
            <a:cxnLst/>
            <a:rect l="l" t="t" r="r" b="b"/>
            <a:pathLst>
              <a:path w="1043464" h="986885">
                <a:moveTo>
                  <a:pt x="1004888" y="909733"/>
                </a:moveTo>
                <a:cubicBezTo>
                  <a:pt x="1026193" y="909733"/>
                  <a:pt x="1043464" y="927004"/>
                  <a:pt x="1043464" y="948309"/>
                </a:cubicBezTo>
                <a:cubicBezTo>
                  <a:pt x="1043464" y="969614"/>
                  <a:pt x="1026193" y="986885"/>
                  <a:pt x="1004888" y="986885"/>
                </a:cubicBezTo>
                <a:cubicBezTo>
                  <a:pt x="983583" y="986885"/>
                  <a:pt x="966312" y="969614"/>
                  <a:pt x="966312" y="948309"/>
                </a:cubicBezTo>
                <a:cubicBezTo>
                  <a:pt x="966312" y="927004"/>
                  <a:pt x="983583" y="909733"/>
                  <a:pt x="1004888" y="909733"/>
                </a:cubicBezTo>
                <a:close/>
                <a:moveTo>
                  <a:pt x="521732" y="909733"/>
                </a:moveTo>
                <a:cubicBezTo>
                  <a:pt x="543037" y="909733"/>
                  <a:pt x="560308" y="927004"/>
                  <a:pt x="560308" y="948309"/>
                </a:cubicBezTo>
                <a:cubicBezTo>
                  <a:pt x="560308" y="969614"/>
                  <a:pt x="543037" y="986885"/>
                  <a:pt x="521732" y="986885"/>
                </a:cubicBezTo>
                <a:cubicBezTo>
                  <a:pt x="500427" y="986885"/>
                  <a:pt x="483156" y="969614"/>
                  <a:pt x="483156" y="948309"/>
                </a:cubicBezTo>
                <a:cubicBezTo>
                  <a:pt x="483156" y="927004"/>
                  <a:pt x="500427" y="909733"/>
                  <a:pt x="521732" y="909733"/>
                </a:cubicBezTo>
                <a:close/>
                <a:moveTo>
                  <a:pt x="38576" y="909733"/>
                </a:moveTo>
                <a:cubicBezTo>
                  <a:pt x="59881" y="909733"/>
                  <a:pt x="77152" y="927004"/>
                  <a:pt x="77152" y="948309"/>
                </a:cubicBezTo>
                <a:cubicBezTo>
                  <a:pt x="77152" y="969614"/>
                  <a:pt x="59881" y="986885"/>
                  <a:pt x="38576" y="986885"/>
                </a:cubicBezTo>
                <a:cubicBezTo>
                  <a:pt x="17271" y="986885"/>
                  <a:pt x="0" y="969614"/>
                  <a:pt x="0" y="948309"/>
                </a:cubicBezTo>
                <a:cubicBezTo>
                  <a:pt x="0" y="927004"/>
                  <a:pt x="17271" y="909733"/>
                  <a:pt x="38576" y="909733"/>
                </a:cubicBezTo>
                <a:close/>
                <a:moveTo>
                  <a:pt x="1004888" y="454866"/>
                </a:moveTo>
                <a:cubicBezTo>
                  <a:pt x="1026193" y="454866"/>
                  <a:pt x="1043464" y="472137"/>
                  <a:pt x="1043464" y="493442"/>
                </a:cubicBezTo>
                <a:cubicBezTo>
                  <a:pt x="1043464" y="514747"/>
                  <a:pt x="1026193" y="532018"/>
                  <a:pt x="1004888" y="532018"/>
                </a:cubicBezTo>
                <a:cubicBezTo>
                  <a:pt x="983583" y="532018"/>
                  <a:pt x="966312" y="514747"/>
                  <a:pt x="966312" y="493442"/>
                </a:cubicBezTo>
                <a:cubicBezTo>
                  <a:pt x="966312" y="472137"/>
                  <a:pt x="983583" y="454866"/>
                  <a:pt x="1004888" y="454866"/>
                </a:cubicBezTo>
                <a:close/>
                <a:moveTo>
                  <a:pt x="521732" y="454866"/>
                </a:moveTo>
                <a:cubicBezTo>
                  <a:pt x="543037" y="454866"/>
                  <a:pt x="560308" y="472137"/>
                  <a:pt x="560308" y="493442"/>
                </a:cubicBezTo>
                <a:cubicBezTo>
                  <a:pt x="560308" y="514747"/>
                  <a:pt x="543037" y="532018"/>
                  <a:pt x="521732" y="532018"/>
                </a:cubicBezTo>
                <a:cubicBezTo>
                  <a:pt x="500427" y="532018"/>
                  <a:pt x="483156" y="514747"/>
                  <a:pt x="483156" y="493442"/>
                </a:cubicBezTo>
                <a:cubicBezTo>
                  <a:pt x="483156" y="472137"/>
                  <a:pt x="500427" y="454866"/>
                  <a:pt x="521732" y="454866"/>
                </a:cubicBezTo>
                <a:close/>
                <a:moveTo>
                  <a:pt x="38576" y="454866"/>
                </a:moveTo>
                <a:cubicBezTo>
                  <a:pt x="59881" y="454866"/>
                  <a:pt x="77152" y="472137"/>
                  <a:pt x="77152" y="493442"/>
                </a:cubicBezTo>
                <a:cubicBezTo>
                  <a:pt x="77152" y="514747"/>
                  <a:pt x="59881" y="532018"/>
                  <a:pt x="38576" y="532018"/>
                </a:cubicBezTo>
                <a:cubicBezTo>
                  <a:pt x="17271" y="532018"/>
                  <a:pt x="0" y="514747"/>
                  <a:pt x="0" y="493442"/>
                </a:cubicBezTo>
                <a:cubicBezTo>
                  <a:pt x="0" y="472137"/>
                  <a:pt x="17271" y="454866"/>
                  <a:pt x="38576" y="454866"/>
                </a:cubicBezTo>
                <a:close/>
                <a:moveTo>
                  <a:pt x="1004888" y="0"/>
                </a:moveTo>
                <a:cubicBezTo>
                  <a:pt x="1026193" y="0"/>
                  <a:pt x="1043464" y="17271"/>
                  <a:pt x="1043464" y="38576"/>
                </a:cubicBezTo>
                <a:cubicBezTo>
                  <a:pt x="1043464" y="59881"/>
                  <a:pt x="1026193" y="77152"/>
                  <a:pt x="1004888" y="77152"/>
                </a:cubicBezTo>
                <a:cubicBezTo>
                  <a:pt x="983583" y="77152"/>
                  <a:pt x="966312" y="59881"/>
                  <a:pt x="966312" y="38576"/>
                </a:cubicBezTo>
                <a:cubicBezTo>
                  <a:pt x="966312" y="17271"/>
                  <a:pt x="983583" y="0"/>
                  <a:pt x="1004888" y="0"/>
                </a:cubicBezTo>
                <a:close/>
                <a:moveTo>
                  <a:pt x="521732" y="0"/>
                </a:moveTo>
                <a:cubicBezTo>
                  <a:pt x="543037" y="0"/>
                  <a:pt x="560308" y="17271"/>
                  <a:pt x="560308" y="38576"/>
                </a:cubicBezTo>
                <a:cubicBezTo>
                  <a:pt x="560308" y="59881"/>
                  <a:pt x="543037" y="77152"/>
                  <a:pt x="521732" y="77152"/>
                </a:cubicBezTo>
                <a:cubicBezTo>
                  <a:pt x="500427" y="77152"/>
                  <a:pt x="483156" y="59881"/>
                  <a:pt x="483156" y="38576"/>
                </a:cubicBezTo>
                <a:cubicBezTo>
                  <a:pt x="483156" y="17271"/>
                  <a:pt x="500427" y="0"/>
                  <a:pt x="521732" y="0"/>
                </a:cubicBezTo>
                <a:close/>
                <a:moveTo>
                  <a:pt x="38576" y="0"/>
                </a:moveTo>
                <a:cubicBezTo>
                  <a:pt x="59881" y="0"/>
                  <a:pt x="77152" y="17271"/>
                  <a:pt x="77152" y="38576"/>
                </a:cubicBezTo>
                <a:cubicBezTo>
                  <a:pt x="77152" y="59881"/>
                  <a:pt x="59881" y="77152"/>
                  <a:pt x="38576" y="77152"/>
                </a:cubicBezTo>
                <a:cubicBezTo>
                  <a:pt x="17271" y="77152"/>
                  <a:pt x="0" y="59881"/>
                  <a:pt x="0" y="38576"/>
                </a:cubicBezTo>
                <a:cubicBezTo>
                  <a:pt x="0" y="17271"/>
                  <a:pt x="17271" y="0"/>
                  <a:pt x="38576" y="0"/>
                </a:cubicBezTo>
                <a:close/>
              </a:path>
            </a:pathLst>
          </a:custGeom>
          <a:solidFill>
            <a:schemeClr val="bg1"/>
          </a:solidFill>
          <a:ln w="12600">
            <a:noFill/>
          </a:ln>
        </p:spPr>
        <p:style>
          <a:lnRef idx="0">
            <a:scrgbClr r="0" g="0" b="0"/>
          </a:lnRef>
          <a:fillRef idx="0">
            <a:scrgbClr r="0" g="0" b="0"/>
          </a:fillRef>
          <a:effectRef idx="0">
            <a:scrgbClr r="0" g="0" b="0"/>
          </a:effectRef>
          <a:fontRef idx="minor"/>
        </p:style>
      </p:sp>
      <p:sp>
        <p:nvSpPr>
          <p:cNvPr id="118" name="标题 1"/>
          <p:cNvSpPr/>
          <p:nvPr/>
        </p:nvSpPr>
        <p:spPr>
          <a:xfrm>
            <a:off x="690880" y="1312545"/>
            <a:ext cx="1711325" cy="1147445"/>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30000"/>
              </a:lnSpc>
              <a:buNone/>
            </a:pPr>
            <a:r>
              <a:rPr lang="en-US" sz="3600" b="0" strike="noStrike" spc="-1">
                <a:solidFill>
                  <a:srgbClr val="FFFFFF"/>
                </a:solidFill>
                <a:latin typeface="Source Han Sans CN Bold"/>
                <a:ea typeface="Source Han Sans CN Bold"/>
              </a:rPr>
              <a:t>Part</a:t>
            </a:r>
            <a:endParaRPr lang="en-US" sz="3600" b="0" strike="noStrike" spc="-1">
              <a:latin typeface="Arial" panose="020B0604020202020204"/>
            </a:endParaRPr>
          </a:p>
        </p:txBody>
      </p:sp>
      <p:sp>
        <p:nvSpPr>
          <p:cNvPr id="119" name="标题 1"/>
          <p:cNvSpPr/>
          <p:nvPr/>
        </p:nvSpPr>
        <p:spPr>
          <a:xfrm>
            <a:off x="1867680" y="1312560"/>
            <a:ext cx="1010160" cy="1147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30000"/>
              </a:lnSpc>
              <a:buNone/>
            </a:pPr>
            <a:r>
              <a:rPr lang="en-US" sz="3600" b="0" strike="noStrike" spc="-1" dirty="0">
                <a:solidFill>
                  <a:srgbClr val="FFFFFF"/>
                </a:solidFill>
                <a:latin typeface="OPPOSans H"/>
                <a:ea typeface="OPPOSans H"/>
              </a:rPr>
              <a:t>02</a:t>
            </a:r>
            <a:endParaRPr lang="en-US" sz="3600" b="0" strike="noStrike" spc="-1" dirty="0">
              <a:latin typeface="Arial" panose="020B0604020202020204"/>
            </a:endParaRPr>
          </a:p>
        </p:txBody>
      </p:sp>
      <p:sp>
        <p:nvSpPr>
          <p:cNvPr id="122" name="标题 1"/>
          <p:cNvSpPr/>
          <p:nvPr/>
        </p:nvSpPr>
        <p:spPr>
          <a:xfrm>
            <a:off x="720360" y="4078080"/>
            <a:ext cx="1769400" cy="3301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50000"/>
              </a:lnSpc>
              <a:buNone/>
            </a:pPr>
            <a:r>
              <a:rPr lang="en-US" sz="1200" b="0" strike="noStrike" spc="-1">
                <a:solidFill>
                  <a:srgbClr val="FFFFFF">
                    <a:alpha val="70000"/>
                  </a:srgbClr>
                </a:solidFill>
                <a:latin typeface="Source Han Sans"/>
                <a:ea typeface="Source Han Sans"/>
              </a:rPr>
              <a:t>POWERPOINT DESIGN</a:t>
            </a:r>
            <a:endParaRPr lang="en-US" sz="1200" b="0" strike="noStrike" spc="-1">
              <a:latin typeface="Arial" panose="020B0604020202020204"/>
            </a:endParaRPr>
          </a:p>
        </p:txBody>
      </p:sp>
      <p:sp>
        <p:nvSpPr>
          <p:cNvPr id="123" name="线条 1"/>
          <p:cNvSpPr/>
          <p:nvPr/>
        </p:nvSpPr>
        <p:spPr>
          <a:xfrm>
            <a:off x="2402640" y="4243320"/>
            <a:ext cx="3027960" cy="360"/>
          </a:xfrm>
          <a:prstGeom prst="line">
            <a:avLst/>
          </a:prstGeom>
          <a:ln w="6840" cap="sq">
            <a:solidFill>
              <a:srgbClr val="FFFFFF"/>
            </a:solidFill>
            <a:miter/>
          </a:ln>
        </p:spPr>
        <p:style>
          <a:lnRef idx="0">
            <a:scrgbClr r="0" g="0" b="0"/>
          </a:lnRef>
          <a:fillRef idx="0">
            <a:scrgbClr r="0" g="0" b="0"/>
          </a:fillRef>
          <a:effectRef idx="0">
            <a:scrgbClr r="0" g="0" b="0"/>
          </a:effectRef>
          <a:fontRef idx="minor"/>
        </p:style>
      </p:sp>
      <p:sp>
        <p:nvSpPr>
          <p:cNvPr id="2" name="标题 13"/>
          <p:cNvSpPr/>
          <p:nvPr/>
        </p:nvSpPr>
        <p:spPr>
          <a:xfrm>
            <a:off x="395104" y="647925"/>
            <a:ext cx="2157852" cy="3301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50000"/>
              </a:lnSpc>
              <a:buNone/>
            </a:pPr>
            <a:r>
              <a:rPr lang="en-US" altLang="zh-CN" sz="1200" b="0" strike="noStrike" spc="-1" dirty="0">
                <a:solidFill>
                  <a:schemeClr val="bg1"/>
                </a:solidFill>
                <a:latin typeface="Arial" panose="020B0604020202020204"/>
              </a:rPr>
              <a:t>HFUT-XC  WDR</a:t>
            </a:r>
            <a:r>
              <a:rPr lang="zh-CN" altLang="en-US" sz="1200" b="0" strike="noStrike" spc="-1" dirty="0">
                <a:solidFill>
                  <a:schemeClr val="bg1"/>
                </a:solidFill>
                <a:latin typeface="Arial" panose="020B0604020202020204"/>
              </a:rPr>
              <a:t>机器人实验室</a:t>
            </a:r>
            <a:endParaRPr lang="en-US" sz="1200" b="0" strike="noStrike" spc="-1" dirty="0">
              <a:solidFill>
                <a:schemeClr val="bg1"/>
              </a:solidFill>
              <a:latin typeface="Arial" panose="020B0604020202020204"/>
            </a:endParaRPr>
          </a:p>
        </p:txBody>
      </p:sp>
      <p:pic>
        <p:nvPicPr>
          <p:cNvPr id="3" name="图片 2"/>
          <p:cNvPicPr>
            <a:picLocks noChangeAspect="1"/>
          </p:cNvPicPr>
          <p:nvPr/>
        </p:nvPicPr>
        <p:blipFill>
          <a:blip r:embed="rId1" cstate="print">
            <a:lum bright="70000" contrast="-70000"/>
            <a:extLst>
              <a:ext uri="{28A0092B-C50C-407E-A947-70E740481C1C}">
                <a14:useLocalDpi xmlns:a14="http://schemas.microsoft.com/office/drawing/2010/main" val="0"/>
              </a:ext>
            </a:extLst>
          </a:blip>
          <a:srcRect t="24488" b="28365"/>
          <a:stretch>
            <a:fillRect/>
          </a:stretch>
        </p:blipFill>
        <p:spPr>
          <a:xfrm>
            <a:off x="213548" y="70958"/>
            <a:ext cx="2189092" cy="729933"/>
          </a:xfrm>
          <a:prstGeom prst="rect">
            <a:avLst/>
          </a:prstGeom>
        </p:spPr>
      </p:pic>
    </p:spTree>
  </p:cSld>
  <p:clrMapOvr>
    <a:masterClrMapping/>
  </p:clrMapOvr>
</p:sld>
</file>

<file path=ppt/tags/tag1.xml><?xml version="1.0" encoding="utf-8"?>
<p:tagLst xmlns:p="http://schemas.openxmlformats.org/presentationml/2006/main">
  <p:tag name="KSO_WM_DIAGRAM_VIRTUALLY_FRAME" val="{&quot;height&quot;:285.9971653543307,&quot;left&quot;:333.5031496062992,&quot;top&quot;:130.5,&quot;width&quot;:306.76527559055114}"/>
</p:tagLst>
</file>

<file path=ppt/tags/tag10.xml><?xml version="1.0" encoding="utf-8"?>
<p:tagLst xmlns:p="http://schemas.openxmlformats.org/presentationml/2006/main">
  <p:tag name="KSO_WM_DIAGRAM_VIRTUALLY_FRAME" val="{&quot;height&quot;:285.9971653543307,&quot;left&quot;:333.5031496062992,&quot;top&quot;:130.5,&quot;width&quot;:306.76527559055114}"/>
</p:tagLst>
</file>

<file path=ppt/tags/tag11.xml><?xml version="1.0" encoding="utf-8"?>
<p:tagLst xmlns:p="http://schemas.openxmlformats.org/presentationml/2006/main">
  <p:tag name="KSO_WM_DIAGRAM_VIRTUALLY_FRAME" val="{&quot;height&quot;:285.9971653543307,&quot;left&quot;:333.5031496062992,&quot;top&quot;:130.5,&quot;width&quot;:306.76527559055114}"/>
</p:tagLst>
</file>

<file path=ppt/tags/tag12.xml><?xml version="1.0" encoding="utf-8"?>
<p:tagLst xmlns:p="http://schemas.openxmlformats.org/presentationml/2006/main">
  <p:tag name="KSO_WM_DIAGRAM_VIRTUALLY_FRAME" val="{&quot;height&quot;:285.9971653543307,&quot;left&quot;:333.5031496062992,&quot;top&quot;:130.5,&quot;width&quot;:306.76527559055114}"/>
</p:tagLst>
</file>

<file path=ppt/tags/tag13.xml><?xml version="1.0" encoding="utf-8"?>
<p:tagLst xmlns:p="http://schemas.openxmlformats.org/presentationml/2006/main">
  <p:tag name="KSO_WM_DIAGRAM_VIRTUALLY_FRAME" val="{&quot;height&quot;:285.9971653543307,&quot;left&quot;:333.5031496062992,&quot;top&quot;:130.5,&quot;width&quot;:306.76527559055114}"/>
</p:tagLst>
</file>

<file path=ppt/tags/tag14.xml><?xml version="1.0" encoding="utf-8"?>
<p:tagLst xmlns:p="http://schemas.openxmlformats.org/presentationml/2006/main">
  <p:tag name="KSO_WM_DIAGRAM_VIRTUALLY_FRAME" val="{&quot;height&quot;:285.9971653543307,&quot;left&quot;:333.5031496062992,&quot;top&quot;:130.5,&quot;width&quot;:306.76527559055114}"/>
</p:tagLst>
</file>

<file path=ppt/tags/tag15.xml><?xml version="1.0" encoding="utf-8"?>
<p:tagLst xmlns:p="http://schemas.openxmlformats.org/presentationml/2006/main">
  <p:tag name="KSO_WM_DIAGRAM_VIRTUALLY_FRAME" val="{&quot;height&quot;:285.9971653543307,&quot;left&quot;:333.5031496062992,&quot;top&quot;:130.5,&quot;width&quot;:306.76527559055114}"/>
</p:tagLst>
</file>

<file path=ppt/tags/tag16.xml><?xml version="1.0" encoding="utf-8"?>
<p:tagLst xmlns:p="http://schemas.openxmlformats.org/presentationml/2006/main">
  <p:tag name="TABLE_ENDDRAG_ORIGIN_RECT" val="807*143"/>
  <p:tag name="TABLE_ENDDRAG_RECT" val="54*334*807*143"/>
</p:tagLst>
</file>

<file path=ppt/tags/tag17.xml><?xml version="1.0" encoding="utf-8"?>
<p:tagLst xmlns:p="http://schemas.openxmlformats.org/presentationml/2006/main">
  <p:tag name="TABLE_ENDDRAG_ORIGIN_RECT" val="825*302"/>
  <p:tag name="TABLE_ENDDRAG_RECT" val="67*192*825*302"/>
</p:tagLst>
</file>

<file path=ppt/tags/tag18.xml><?xml version="1.0" encoding="utf-8"?>
<p:tagLst xmlns:p="http://schemas.openxmlformats.org/presentationml/2006/main">
  <p:tag name="TABLE_ENDDRAG_ORIGIN_RECT" val="898*349"/>
  <p:tag name="TABLE_ENDDRAG_RECT" val="27*129*898*349"/>
</p:tagLst>
</file>

<file path=ppt/tags/tag19.xml><?xml version="1.0" encoding="utf-8"?>
<p:tagLst xmlns:p="http://schemas.openxmlformats.org/presentationml/2006/main">
  <p:tag name="TABLE_ENDDRAG_ORIGIN_RECT" val="912*401"/>
  <p:tag name="TABLE_ENDDRAG_RECT" val="5*126*912*401"/>
</p:tagLst>
</file>

<file path=ppt/tags/tag2.xml><?xml version="1.0" encoding="utf-8"?>
<p:tagLst xmlns:p="http://schemas.openxmlformats.org/presentationml/2006/main">
  <p:tag name="KSO_WM_DIAGRAM_VIRTUALLY_FRAME" val="{&quot;height&quot;:285.9971653543307,&quot;left&quot;:333.5031496062992,&quot;top&quot;:130.5,&quot;width&quot;:306.76527559055114}"/>
</p:tagLst>
</file>

<file path=ppt/tags/tag20.xml><?xml version="1.0" encoding="utf-8"?>
<p:tagLst xmlns:p="http://schemas.openxmlformats.org/presentationml/2006/main">
  <p:tag name="TABLE_ENDDRAG_ORIGIN_RECT" val="885*237"/>
  <p:tag name="TABLE_ENDDRAG_RECT" val="35*287*885*237"/>
</p:tagLst>
</file>

<file path=ppt/tags/tag21.xml><?xml version="1.0" encoding="utf-8"?>
<p:tagLst xmlns:p="http://schemas.openxmlformats.org/presentationml/2006/main">
  <p:tag name="TABLE_ENDDRAG_ORIGIN_RECT" val="915*187"/>
  <p:tag name="TABLE_ENDDRAG_RECT" val="37*345*915*187"/>
</p:tagLst>
</file>

<file path=ppt/tags/tag3.xml><?xml version="1.0" encoding="utf-8"?>
<p:tagLst xmlns:p="http://schemas.openxmlformats.org/presentationml/2006/main">
  <p:tag name="KSO_WM_DIAGRAM_VIRTUALLY_FRAME" val="{&quot;height&quot;:285.9971653543307,&quot;left&quot;:333.5031496062992,&quot;top&quot;:130.5,&quot;width&quot;:306.76527559055114}"/>
</p:tagLst>
</file>

<file path=ppt/tags/tag4.xml><?xml version="1.0" encoding="utf-8"?>
<p:tagLst xmlns:p="http://schemas.openxmlformats.org/presentationml/2006/main">
  <p:tag name="KSO_WM_DIAGRAM_VIRTUALLY_FRAME" val="{&quot;height&quot;:285.9971653543307,&quot;left&quot;:333.5031496062992,&quot;top&quot;:130.5,&quot;width&quot;:306.76527559055114}"/>
</p:tagLst>
</file>

<file path=ppt/tags/tag5.xml><?xml version="1.0" encoding="utf-8"?>
<p:tagLst xmlns:p="http://schemas.openxmlformats.org/presentationml/2006/main">
  <p:tag name="KSO_WM_DIAGRAM_VIRTUALLY_FRAME" val="{&quot;height&quot;:285.9971653543307,&quot;left&quot;:333.5031496062992,&quot;top&quot;:130.5,&quot;width&quot;:306.76527559055114}"/>
</p:tagLst>
</file>

<file path=ppt/tags/tag6.xml><?xml version="1.0" encoding="utf-8"?>
<p:tagLst xmlns:p="http://schemas.openxmlformats.org/presentationml/2006/main">
  <p:tag name="KSO_WM_DIAGRAM_VIRTUALLY_FRAME" val="{&quot;height&quot;:285.9971653543307,&quot;left&quot;:333.5031496062992,&quot;top&quot;:130.5,&quot;width&quot;:306.76527559055114}"/>
</p:tagLst>
</file>

<file path=ppt/tags/tag7.xml><?xml version="1.0" encoding="utf-8"?>
<p:tagLst xmlns:p="http://schemas.openxmlformats.org/presentationml/2006/main">
  <p:tag name="KSO_WM_DIAGRAM_VIRTUALLY_FRAME" val="{&quot;height&quot;:285.9971653543307,&quot;left&quot;:333.5031496062992,&quot;top&quot;:130.5,&quot;width&quot;:306.76527559055114}"/>
</p:tagLst>
</file>

<file path=ppt/tags/tag8.xml><?xml version="1.0" encoding="utf-8"?>
<p:tagLst xmlns:p="http://schemas.openxmlformats.org/presentationml/2006/main">
  <p:tag name="KSO_WM_DIAGRAM_VIRTUALLY_FRAME" val="{&quot;height&quot;:285.9971653543307,&quot;left&quot;:333.5031496062992,&quot;top&quot;:130.5,&quot;width&quot;:306.76527559055114}"/>
</p:tagLst>
</file>

<file path=ppt/tags/tag9.xml><?xml version="1.0" encoding="utf-8"?>
<p:tagLst xmlns:p="http://schemas.openxmlformats.org/presentationml/2006/main">
  <p:tag name="KSO_WM_DIAGRAM_VIRTUALLY_FRAME" val="{&quot;height&quot;:285.9971653543307,&quot;left&quot;:333.5031496062992,&quot;top&quot;:130.5,&quot;width&quot;:306.7652755905511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25908</Words>
  <Application>WPS 演示</Application>
  <PresentationFormat>宽屏</PresentationFormat>
  <Paragraphs>1342</Paragraphs>
  <Slides>57</Slides>
  <Notes>0</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57</vt:i4>
      </vt:variant>
    </vt:vector>
  </HeadingPairs>
  <TitlesOfParts>
    <vt:vector size="78" baseType="lpstr">
      <vt:lpstr>Arial</vt:lpstr>
      <vt:lpstr>宋体</vt:lpstr>
      <vt:lpstr>Wingdings</vt:lpstr>
      <vt:lpstr>等线</vt:lpstr>
      <vt:lpstr>Symbol</vt:lpstr>
      <vt:lpstr>Arial</vt:lpstr>
      <vt:lpstr>华光毛体行楷</vt:lpstr>
      <vt:lpstr>Source Han Sans</vt:lpstr>
      <vt:lpstr>OPPOSans H</vt:lpstr>
      <vt:lpstr>Segoe Print</vt:lpstr>
      <vt:lpstr>Source Han Sans CN Bold</vt:lpstr>
      <vt:lpstr>华文楷体</vt:lpstr>
      <vt:lpstr>Inter</vt:lpstr>
      <vt:lpstr>Inter</vt:lpstr>
      <vt:lpstr>DejaVu Sans</vt:lpstr>
      <vt:lpstr>Calibri</vt:lpstr>
      <vt:lpstr>微软雅黑</vt:lpstr>
      <vt:lpstr>Arial Unicode MS</vt:lpstr>
      <vt:lpstr>Times New Roman</vt:lpstr>
      <vt:lpstr>华文中宋</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fan j</dc:creator>
  <cp:lastModifiedBy>£</cp:lastModifiedBy>
  <cp:revision>37</cp:revision>
  <dcterms:created xsi:type="dcterms:W3CDTF">2025-08-09T12:09:00Z</dcterms:created>
  <dcterms:modified xsi:type="dcterms:W3CDTF">2025-09-14T08:03:09Z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宽屏</vt:lpwstr>
  </property>
  <property fmtid="{D5CDD505-2E9C-101B-9397-08002B2CF9AE}" pid="3" name="Slides">
    <vt:r8>51</vt:r8>
  </property>
  <property fmtid="{D5CDD505-2E9C-101B-9397-08002B2CF9AE}" pid="4" name="ICV">
    <vt:lpwstr>CFF968B0829A4A3DB6458DCD53CEB86B_12</vt:lpwstr>
  </property>
  <property fmtid="{D5CDD505-2E9C-101B-9397-08002B2CF9AE}" pid="5" name="KSOProductBuildVer">
    <vt:lpwstr>2052-12.1.0.22529</vt:lpwstr>
  </property>
</Properties>
</file>